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1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9" r:id="rId17"/>
    <p:sldId id="271" r:id="rId18"/>
    <p:sldId id="272" r:id="rId19"/>
    <p:sldId id="273" r:id="rId20"/>
    <p:sldId id="275" r:id="rId21"/>
    <p:sldId id="276" r:id="rId22"/>
    <p:sldId id="277" r:id="rId23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7313">
          <p15:clr>
            <a:srgbClr val="9AA0A6"/>
          </p15:clr>
        </p15:guide>
        <p15:guide id="2" pos="638">
          <p15:clr>
            <a:srgbClr val="9AA0A6"/>
          </p15:clr>
        </p15:guide>
        <p15:guide id="4" orient="horz" pos="581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0B59D6A-9329-4F72-ADF1-BB6BF107313D}" v="177" dt="2021-05-12T12:41:00.42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>
        <p:guide pos="7313"/>
        <p:guide pos="638"/>
        <p:guide orient="horz" pos="58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d2df382e57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d2df382e57_0_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gd2df382e57_0_3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d27fa84aa3_2_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gd27fa84aa3_2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d2130e7f78_2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d2130e7f78_2_2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gd2130e7f78_2_24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071935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8" name="Google Shape;408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rgbClr val="FF0000"/>
                </a:solidFill>
              </a:rPr>
              <a:t>Функц питание ( часть питания) PV  (цены после PI) 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( дейли и Дабл Х)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Перечислить Нутрилайт 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Кураторы могут добавить: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d2130e7f78_0_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gd2130e7f78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d2df382e57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" name="Google Shape;479;gd2df382e57_0_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gd2df382e57_0_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22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d2130e7f78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d2130e7f78_0_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gd2130e7f78_0_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d2130e7f78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d2130e7f78_0_8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gd2130e7f78_0_8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d2130e7f78_2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d2130e7f78_2_1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gd2130e7f78_2_1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d2130e7f78_2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d2130e7f78_2_17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gd2130e7f78_2_17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d27fa84aa3_2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gd27fa84aa3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Source Sans Pro SemiBold"/>
              <a:buNone/>
              <a:defRPr sz="2400">
                <a:solidFill>
                  <a:schemeClr val="accent6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Source Sans Pro SemiBold"/>
              <a:buNone/>
              <a:defRPr sz="2400">
                <a:solidFill>
                  <a:schemeClr val="accent6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Source Sans Pro SemiBold"/>
              <a:buNone/>
              <a:defRPr sz="2400">
                <a:solidFill>
                  <a:schemeClr val="accent6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Source Sans Pro SemiBold"/>
              <a:buNone/>
              <a:defRPr sz="2400">
                <a:solidFill>
                  <a:schemeClr val="accent6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Source Sans Pro SemiBold"/>
              <a:buNone/>
              <a:defRPr sz="2400">
                <a:solidFill>
                  <a:schemeClr val="accent6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Source Sans Pro SemiBold"/>
              <a:buNone/>
              <a:defRPr sz="2400">
                <a:solidFill>
                  <a:schemeClr val="accent6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Source Sans Pro SemiBold"/>
              <a:buNone/>
              <a:defRPr sz="2400">
                <a:solidFill>
                  <a:schemeClr val="accent6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Source Sans Pro SemiBold"/>
              <a:buNone/>
              <a:defRPr sz="2400">
                <a:solidFill>
                  <a:schemeClr val="accent6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Source Sans Pro SemiBold"/>
              <a:buNone/>
              <a:defRPr sz="2400">
                <a:solidFill>
                  <a:schemeClr val="accent6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•"/>
              <a:defRPr sz="1800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•"/>
              <a:defRPr sz="1400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04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ource Sans Pro"/>
              <a:buChar char="•"/>
              <a:defRPr sz="1200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2921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Source Sans Pro Light"/>
              <a:buChar char="•"/>
              <a:defRPr sz="1000">
                <a:latin typeface="Source Sans Pro Light"/>
                <a:ea typeface="Source Sans Pro Light"/>
                <a:cs typeface="Source Sans Pro Light"/>
                <a:sym typeface="Source Sans Pro Light"/>
              </a:defRPr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body" idx="1"/>
          </p:nvPr>
        </p:nvSpPr>
        <p:spPr>
          <a:xfrm rot="5400000">
            <a:off x="3920400" y="-1256575"/>
            <a:ext cx="4351200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4"/>
          <p:cNvSpPr txBox="1">
            <a:spLocks noGrp="1"/>
          </p:cNvSpPr>
          <p:nvPr>
            <p:ph type="title"/>
          </p:nvPr>
        </p:nvSpPr>
        <p:spPr>
          <a:xfrm rot="5400000">
            <a:off x="7133400" y="1956625"/>
            <a:ext cx="58119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4"/>
          <p:cNvSpPr txBox="1">
            <a:spLocks noGrp="1"/>
          </p:cNvSpPr>
          <p:nvPr>
            <p:ph type="body" idx="1"/>
          </p:nvPr>
        </p:nvSpPr>
        <p:spPr>
          <a:xfrm rot="5400000">
            <a:off x="1799400" y="-596075"/>
            <a:ext cx="5811900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1" name="Google Shape;91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9_Divider White">
  <p:cSld name="49_Divider White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oogle Shape;28;p4" descr="Green strip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016"/>
            <a:ext cx="23564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4"/>
          <p:cNvSpPr/>
          <p:nvPr/>
        </p:nvSpPr>
        <p:spPr>
          <a:xfrm rot="-5400000">
            <a:off x="-1454675" y="4976677"/>
            <a:ext cx="31182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Copyright © 2020 The Nielsen Company. Confidential and proprietary.</a:t>
            </a:r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406400" y="2752912"/>
            <a:ext cx="10728900" cy="5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67"/>
              <a:buFont typeface="Calibri"/>
              <a:buNone/>
              <a:defRPr sz="6667" b="1" cap="none">
                <a:solidFill>
                  <a:srgbClr val="00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2_Title only">
  <p:cSld name="42_Title 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792480" y="471311"/>
            <a:ext cx="10888800" cy="5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libri"/>
              <a:buNone/>
              <a:defRPr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792479" y="6373368"/>
            <a:ext cx="108876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"/>
              </a:spcBef>
              <a:spcAft>
                <a:spcPts val="0"/>
              </a:spcAft>
              <a:buClr>
                <a:schemeClr val="dk2"/>
              </a:buClr>
              <a:buSzPts val="1067"/>
              <a:buNone/>
              <a:defRPr sz="1067" b="0">
                <a:solidFill>
                  <a:schemeClr val="dk2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67"/>
              <a:buNone/>
              <a:defRPr sz="2667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2"/>
          </p:nvPr>
        </p:nvSpPr>
        <p:spPr>
          <a:xfrm>
            <a:off x="792480" y="1092201"/>
            <a:ext cx="10887600" cy="3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67"/>
              <a:buNone/>
              <a:defRPr sz="2667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9pPr>
          </a:lstStyle>
          <a:p>
            <a:endParaRPr/>
          </a:p>
        </p:txBody>
      </p:sp>
      <p:pic>
        <p:nvPicPr>
          <p:cNvPr id="35" name="Google Shape;35;p5" descr="Green strip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016"/>
            <a:ext cx="23564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5"/>
          <p:cNvSpPr/>
          <p:nvPr/>
        </p:nvSpPr>
        <p:spPr>
          <a:xfrm rot="-5400000">
            <a:off x="-1454675" y="4976677"/>
            <a:ext cx="31182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Copyright © 2020 The Nielsen Company. Confidential and proprietary.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Source Sans Pro SemiBold"/>
              <a:buNone/>
              <a:defRPr sz="2400" i="0" u="none" strike="noStrike" cap="none">
                <a:solidFill>
                  <a:schemeClr val="accent6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Source Sans Pro SemiBold"/>
              <a:buNone/>
              <a:defRPr sz="2400">
                <a:solidFill>
                  <a:schemeClr val="accent6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Source Sans Pro SemiBold"/>
              <a:buNone/>
              <a:defRPr sz="2400">
                <a:solidFill>
                  <a:schemeClr val="accent6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Source Sans Pro SemiBold"/>
              <a:buNone/>
              <a:defRPr sz="2400">
                <a:solidFill>
                  <a:schemeClr val="accent6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Source Sans Pro SemiBold"/>
              <a:buNone/>
              <a:defRPr sz="2400">
                <a:solidFill>
                  <a:schemeClr val="accent6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Source Sans Pro SemiBold"/>
              <a:buNone/>
              <a:defRPr sz="2400">
                <a:solidFill>
                  <a:schemeClr val="accent6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Source Sans Pro SemiBold"/>
              <a:buNone/>
              <a:defRPr sz="2400">
                <a:solidFill>
                  <a:schemeClr val="accent6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Source Sans Pro SemiBold"/>
              <a:buNone/>
              <a:defRPr sz="2400">
                <a:solidFill>
                  <a:schemeClr val="accent6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Source Sans Pro SemiBold"/>
              <a:buNone/>
              <a:defRPr sz="2400">
                <a:solidFill>
                  <a:schemeClr val="accent6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175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•"/>
              <a:defRPr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•"/>
              <a:defRPr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4.png"/><Relationship Id="rId11" Type="http://schemas.openxmlformats.org/officeDocument/2006/relationships/image" Target="../media/image9.png"/><Relationship Id="rId5" Type="http://schemas.openxmlformats.org/officeDocument/2006/relationships/hyperlink" Target="https://wciom.ru/analytical-reviews/analiticheskii-obzor/sportivnaja-rossija" TargetMode="External"/><Relationship Id="rId10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56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5.png"/><Relationship Id="rId7" Type="http://schemas.openxmlformats.org/officeDocument/2006/relationships/image" Target="../media/image60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9.png"/><Relationship Id="rId11" Type="http://schemas.openxmlformats.org/officeDocument/2006/relationships/image" Target="../media/image8.png"/><Relationship Id="rId5" Type="http://schemas.openxmlformats.org/officeDocument/2006/relationships/image" Target="../media/image58.png"/><Relationship Id="rId10" Type="http://schemas.openxmlformats.org/officeDocument/2006/relationships/image" Target="../media/image62.png"/><Relationship Id="rId4" Type="http://schemas.openxmlformats.org/officeDocument/2006/relationships/image" Target="../media/image57.png"/><Relationship Id="rId9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3.png"/><Relationship Id="rId4" Type="http://schemas.openxmlformats.org/officeDocument/2006/relationships/image" Target="../media/image12.png"/><Relationship Id="rId9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jpg"/><Relationship Id="rId5" Type="http://schemas.openxmlformats.org/officeDocument/2006/relationships/image" Target="../media/image65.jpg"/><Relationship Id="rId10" Type="http://schemas.openxmlformats.org/officeDocument/2006/relationships/image" Target="../media/image9.png"/><Relationship Id="rId4" Type="http://schemas.openxmlformats.org/officeDocument/2006/relationships/image" Target="../media/image12.png"/><Relationship Id="rId9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4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jpg"/><Relationship Id="rId11" Type="http://schemas.openxmlformats.org/officeDocument/2006/relationships/image" Target="../media/image74.png"/><Relationship Id="rId5" Type="http://schemas.openxmlformats.org/officeDocument/2006/relationships/image" Target="../media/image8.png"/><Relationship Id="rId10" Type="http://schemas.openxmlformats.org/officeDocument/2006/relationships/image" Target="../media/image73.png"/><Relationship Id="rId4" Type="http://schemas.openxmlformats.org/officeDocument/2006/relationships/image" Target="../media/image68.png"/><Relationship Id="rId9" Type="http://schemas.openxmlformats.org/officeDocument/2006/relationships/image" Target="../media/image7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png"/><Relationship Id="rId11" Type="http://schemas.openxmlformats.org/officeDocument/2006/relationships/image" Target="../media/image8.png"/><Relationship Id="rId5" Type="http://schemas.openxmlformats.org/officeDocument/2006/relationships/image" Target="../media/image76.png"/><Relationship Id="rId10" Type="http://schemas.openxmlformats.org/officeDocument/2006/relationships/image" Target="../media/image80.png"/><Relationship Id="rId4" Type="http://schemas.openxmlformats.org/officeDocument/2006/relationships/image" Target="../media/image75.png"/><Relationship Id="rId9" Type="http://schemas.openxmlformats.org/officeDocument/2006/relationships/image" Target="../media/image7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4.png"/><Relationship Id="rId7" Type="http://schemas.openxmlformats.org/officeDocument/2006/relationships/image" Target="../media/image8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9.png"/><Relationship Id="rId10" Type="http://schemas.openxmlformats.org/officeDocument/2006/relationships/image" Target="../media/image84.jpeg"/><Relationship Id="rId4" Type="http://schemas.openxmlformats.org/officeDocument/2006/relationships/image" Target="../media/image7.png"/><Relationship Id="rId9" Type="http://schemas.openxmlformats.org/officeDocument/2006/relationships/image" Target="../media/image8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1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10" Type="http://schemas.openxmlformats.org/officeDocument/2006/relationships/image" Target="../media/image8.png"/><Relationship Id="rId4" Type="http://schemas.openxmlformats.org/officeDocument/2006/relationships/image" Target="../media/image85.png"/><Relationship Id="rId9" Type="http://schemas.openxmlformats.org/officeDocument/2006/relationships/image" Target="../media/image8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97.png"/><Relationship Id="rId3" Type="http://schemas.openxmlformats.org/officeDocument/2006/relationships/image" Target="../media/image15.png"/><Relationship Id="rId7" Type="http://schemas.openxmlformats.org/officeDocument/2006/relationships/image" Target="../media/image92.png"/><Relationship Id="rId12" Type="http://schemas.openxmlformats.org/officeDocument/2006/relationships/image" Target="../media/image9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11" Type="http://schemas.openxmlformats.org/officeDocument/2006/relationships/image" Target="../media/image95.png"/><Relationship Id="rId5" Type="http://schemas.openxmlformats.org/officeDocument/2006/relationships/image" Target="../media/image91.png"/><Relationship Id="rId10" Type="http://schemas.openxmlformats.org/officeDocument/2006/relationships/image" Target="../media/image94.png"/><Relationship Id="rId4" Type="http://schemas.openxmlformats.org/officeDocument/2006/relationships/image" Target="../media/image90.png"/><Relationship Id="rId9" Type="http://schemas.openxmlformats.org/officeDocument/2006/relationships/image" Target="../media/image9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g"/><Relationship Id="rId13" Type="http://schemas.openxmlformats.org/officeDocument/2006/relationships/image" Target="../media/image7.png"/><Relationship Id="rId18" Type="http://schemas.openxmlformats.org/officeDocument/2006/relationships/image" Target="../media/image109.png"/><Relationship Id="rId3" Type="http://schemas.openxmlformats.org/officeDocument/2006/relationships/image" Target="../media/image4.png"/><Relationship Id="rId7" Type="http://schemas.openxmlformats.org/officeDocument/2006/relationships/image" Target="../media/image101.jpg"/><Relationship Id="rId12" Type="http://schemas.openxmlformats.org/officeDocument/2006/relationships/image" Target="../media/image106.png"/><Relationship Id="rId17" Type="http://schemas.openxmlformats.org/officeDocument/2006/relationships/image" Target="../media/image108.jpe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8.png"/><Relationship Id="rId20" Type="http://schemas.openxmlformats.org/officeDocument/2006/relationships/image" Target="../media/image1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0.jpg"/><Relationship Id="rId11" Type="http://schemas.openxmlformats.org/officeDocument/2006/relationships/image" Target="../media/image105.jpg"/><Relationship Id="rId5" Type="http://schemas.openxmlformats.org/officeDocument/2006/relationships/image" Target="../media/image99.jpg"/><Relationship Id="rId15" Type="http://schemas.openxmlformats.org/officeDocument/2006/relationships/image" Target="../media/image12.png"/><Relationship Id="rId10" Type="http://schemas.openxmlformats.org/officeDocument/2006/relationships/image" Target="../media/image104.jpg"/><Relationship Id="rId19" Type="http://schemas.openxmlformats.org/officeDocument/2006/relationships/image" Target="../media/image110.jpeg"/><Relationship Id="rId4" Type="http://schemas.openxmlformats.org/officeDocument/2006/relationships/image" Target="../media/image98.png"/><Relationship Id="rId9" Type="http://schemas.openxmlformats.org/officeDocument/2006/relationships/image" Target="../media/image103.jpg"/><Relationship Id="rId14" Type="http://schemas.openxmlformats.org/officeDocument/2006/relationships/image" Target="../media/image10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://cyclowiki.org/w/index.php?title=%D0%9F%D0%BB%D0%B0%D0%B2%D0%B0%D0%BD%D0%B8%D0%B5&amp;action=edit&amp;redlink=1" TargetMode="External"/><Relationship Id="rId13" Type="http://schemas.openxmlformats.org/officeDocument/2006/relationships/hyperlink" Target="http://cyclowiki.org/w/index.php?title=%D0%91%D0%B5%D0%B3&amp;action=edit&amp;redlink=1" TargetMode="External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hyperlink" Target="http://cyclowiki.org/w/index.php?title=%D0%92%D0%B5%D0%BB%D0%BE%D1%81%D0%BF%D0%BE%D1%80%D1%82&amp;action=edit&amp;redlink=1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3.png"/><Relationship Id="rId11" Type="http://schemas.openxmlformats.org/officeDocument/2006/relationships/hyperlink" Target="http://cyclowiki.org/wiki/%D0%A2%D1%80%D0%B8%D0%B0%D1%82%D0%BB%D0%BE%D0%BD" TargetMode="External"/><Relationship Id="rId5" Type="http://schemas.openxmlformats.org/officeDocument/2006/relationships/image" Target="../media/image112.png"/><Relationship Id="rId10" Type="http://schemas.openxmlformats.org/officeDocument/2006/relationships/hyperlink" Target="http://cyclowiki.org/w/index.php?title=%D0%9A%D0%B8%D0%BD%D0%B5%D0%B7%D0%B8%D0%BE%D1%82%D0%B5%D0%B9%D0%BF%D0%B8%D1%80%D0%BE%D0%B2%D0%B0%D0%BD%D0%B8%D0%B5&amp;action=edit&amp;redlink=1" TargetMode="External"/><Relationship Id="rId4" Type="http://schemas.openxmlformats.org/officeDocument/2006/relationships/image" Target="../media/image7.png"/><Relationship Id="rId9" Type="http://schemas.openxmlformats.org/officeDocument/2006/relationships/hyperlink" Target="http://cyclowiki.org/w/index.php?title=%D0%A1%D1%82%D1%80%D1%8D%D1%82%D1%87%D0%B8%D0%BD%D0%B3&amp;action=edit&amp;redlink=1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1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5.png"/><Relationship Id="rId5" Type="http://schemas.openxmlformats.org/officeDocument/2006/relationships/image" Target="../media/image7.png"/><Relationship Id="rId4" Type="http://schemas.openxmlformats.org/officeDocument/2006/relationships/image" Target="../media/image1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image" Target="../media/image12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8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7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9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26" Type="http://schemas.openxmlformats.org/officeDocument/2006/relationships/image" Target="../media/image9.png"/><Relationship Id="rId3" Type="http://schemas.openxmlformats.org/officeDocument/2006/relationships/image" Target="../media/image4.png"/><Relationship Id="rId21" Type="http://schemas.openxmlformats.org/officeDocument/2006/relationships/image" Target="../media/image48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5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24" Type="http://schemas.openxmlformats.org/officeDocument/2006/relationships/image" Target="../media/image50.png"/><Relationship Id="rId5" Type="http://schemas.openxmlformats.org/officeDocument/2006/relationships/image" Target="../media/image32.png"/><Relationship Id="rId15" Type="http://schemas.openxmlformats.org/officeDocument/2006/relationships/image" Target="../media/image42.png"/><Relationship Id="rId23" Type="http://schemas.openxmlformats.org/officeDocument/2006/relationships/image" Target="../media/image49.png"/><Relationship Id="rId10" Type="http://schemas.openxmlformats.org/officeDocument/2006/relationships/image" Target="../media/image37.png"/><Relationship Id="rId19" Type="http://schemas.openxmlformats.org/officeDocument/2006/relationships/image" Target="../media/image46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Relationship Id="rId2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2.png"/><Relationship Id="rId11" Type="http://schemas.openxmlformats.org/officeDocument/2006/relationships/image" Target="../media/image9.png"/><Relationship Id="rId5" Type="http://schemas.openxmlformats.org/officeDocument/2006/relationships/image" Target="../media/image51.png"/><Relationship Id="rId10" Type="http://schemas.openxmlformats.org/officeDocument/2006/relationships/image" Target="../media/image8.png"/><Relationship Id="rId4" Type="http://schemas.openxmlformats.org/officeDocument/2006/relationships/hyperlink" Target="https://wciom.ru/analytical-reviews/analiticheskii-obzor/sportivnaja-rossija" TargetMode="External"/><Relationship Id="rId9" Type="http://schemas.openxmlformats.org/officeDocument/2006/relationships/image" Target="../media/image5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219199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4"/>
          <p:cNvSpPr txBox="1"/>
          <p:nvPr/>
        </p:nvSpPr>
        <p:spPr>
          <a:xfrm>
            <a:off x="1012500" y="6137775"/>
            <a:ext cx="53382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i="1">
                <a:solidFill>
                  <a:srgbClr val="A1B9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 НАСТОЯЩЕМ О БУДУЩЕМ</a:t>
            </a:r>
            <a:endParaRPr sz="1600" i="1">
              <a:solidFill>
                <a:srgbClr val="A1B9C8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270" name="Google Shape;270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661075" y="6238000"/>
            <a:ext cx="857075" cy="45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24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28224" y="1048450"/>
            <a:ext cx="1249875" cy="4269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12500" y="819750"/>
            <a:ext cx="4676350" cy="1638785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24"/>
          <p:cNvSpPr txBox="1"/>
          <p:nvPr/>
        </p:nvSpPr>
        <p:spPr>
          <a:xfrm>
            <a:off x="8413475" y="1324750"/>
            <a:ext cx="22476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ru-RU" i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Занимаюсь чаще самостоятельно</a:t>
            </a:r>
            <a:endParaRPr i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4" name="Google Shape;274;p24"/>
          <p:cNvSpPr txBox="1"/>
          <p:nvPr/>
        </p:nvSpPr>
        <p:spPr>
          <a:xfrm>
            <a:off x="8465825" y="2725450"/>
            <a:ext cx="27924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ru-RU" i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Занимаюсь чаще </a:t>
            </a:r>
            <a:endParaRPr i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ru-RU" i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с тренером/инструктором</a:t>
            </a:r>
            <a:endParaRPr i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5" name="Google Shape;275;p24"/>
          <p:cNvSpPr txBox="1"/>
          <p:nvPr/>
        </p:nvSpPr>
        <p:spPr>
          <a:xfrm>
            <a:off x="8465825" y="4187575"/>
            <a:ext cx="27924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ru-RU" i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Иногда занимаюсь самостоятельно, иногда </a:t>
            </a:r>
            <a:endParaRPr i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ru-RU" i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с тренером/инструктором</a:t>
            </a:r>
            <a:endParaRPr i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76" name="Google Shape;276;p2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54107">
            <a:off x="1210953" y="3031792"/>
            <a:ext cx="4295971" cy="2485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24">
            <a:hlinkClick r:id="rId5"/>
          </p:cNvPr>
          <p:cNvPicPr preferRelativeResize="0"/>
          <p:nvPr/>
        </p:nvPicPr>
        <p:blipFill rotWithShape="1">
          <a:blip r:embed="rId9">
            <a:alphaModFix/>
          </a:blip>
          <a:srcRect t="7798" b="7806"/>
          <a:stretch/>
        </p:blipFill>
        <p:spPr>
          <a:xfrm rot="155803">
            <a:off x="1065034" y="2926120"/>
            <a:ext cx="4295734" cy="241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2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672875" y="6126363"/>
            <a:ext cx="1980300" cy="47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388AD21-6C6F-4A90-B03B-403F802AB1B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2804" y="178800"/>
            <a:ext cx="1046499" cy="52848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5"/>
          <p:cNvSpPr txBox="1"/>
          <p:nvPr/>
        </p:nvSpPr>
        <p:spPr>
          <a:xfrm>
            <a:off x="936300" y="5118950"/>
            <a:ext cx="3636900" cy="48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0"/>
              </a:spcAft>
              <a:buNone/>
            </a:pPr>
            <a:r>
              <a:rPr lang="ru-RU" sz="6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Base: main sample, all HL adherents (n=1010). Q5. Please evaluate the level of your agreement with the following statements. For your answer please use the scale from “Completely disagree" to “Completely agree". </a:t>
            </a:r>
            <a:endParaRPr sz="600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5" name="Google Shape;285;p25"/>
          <p:cNvSpPr txBox="1"/>
          <p:nvPr/>
        </p:nvSpPr>
        <p:spPr>
          <a:xfrm>
            <a:off x="10119105" y="5118950"/>
            <a:ext cx="1506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 i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ЭМОЦИОНАЛЬНОЕ СОСТОЯНИЕ</a:t>
            </a:r>
            <a:endParaRPr sz="800" i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6" name="Google Shape;286;p25"/>
          <p:cNvSpPr txBox="1"/>
          <p:nvPr/>
        </p:nvSpPr>
        <p:spPr>
          <a:xfrm>
            <a:off x="7116433" y="5118950"/>
            <a:ext cx="15060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 i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ПИТАНИЕ</a:t>
            </a:r>
            <a:endParaRPr sz="800" i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7" name="Google Shape;287;p25"/>
          <p:cNvSpPr txBox="1"/>
          <p:nvPr/>
        </p:nvSpPr>
        <p:spPr>
          <a:xfrm>
            <a:off x="5535603" y="5118950"/>
            <a:ext cx="11586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 i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ФИЗИЧЕСКАЯ АКТИВНОСТЬ</a:t>
            </a:r>
            <a:endParaRPr sz="800" i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8" name="Google Shape;288;p25"/>
          <p:cNvSpPr txBox="1"/>
          <p:nvPr/>
        </p:nvSpPr>
        <p:spPr>
          <a:xfrm>
            <a:off x="8490611" y="5118950"/>
            <a:ext cx="1506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 i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ОБРАЗ ЖИЗНИ (РЕЖИМ)</a:t>
            </a:r>
            <a:endParaRPr sz="800" i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89" name="Google Shape;289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46621" y="5118950"/>
            <a:ext cx="298784" cy="298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04963" y="5118950"/>
            <a:ext cx="369557" cy="369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2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151189" y="5118950"/>
            <a:ext cx="369557" cy="369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2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780381" y="5118950"/>
            <a:ext cx="298782" cy="298784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25"/>
          <p:cNvSpPr txBox="1"/>
          <p:nvPr/>
        </p:nvSpPr>
        <p:spPr>
          <a:xfrm>
            <a:off x="1012500" y="6137775"/>
            <a:ext cx="53382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i="1">
                <a:solidFill>
                  <a:srgbClr val="A1B9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 НАСТОЯЩЕМ О БУДУЩЕМ</a:t>
            </a:r>
            <a:endParaRPr sz="1600" i="1">
              <a:solidFill>
                <a:srgbClr val="A1B9C8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294" name="Google Shape;294;p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661075" y="6238000"/>
            <a:ext cx="857075" cy="45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2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92975" y="845400"/>
            <a:ext cx="9874550" cy="96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2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43050" y="2268175"/>
            <a:ext cx="11335225" cy="2397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2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9672875" y="6126363"/>
            <a:ext cx="1980300" cy="47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6F935A9-1C93-4EC0-8A44-23179145B44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2804" y="178800"/>
            <a:ext cx="1046499" cy="52848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Google Shape;302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29352">
            <a:off x="5612808" y="1433008"/>
            <a:ext cx="5905007" cy="3348783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26"/>
          <p:cNvSpPr txBox="1"/>
          <p:nvPr/>
        </p:nvSpPr>
        <p:spPr>
          <a:xfrm>
            <a:off x="1012500" y="2165200"/>
            <a:ext cx="3786600" cy="16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0"/>
              </a:spcAft>
              <a:buNone/>
            </a:pPr>
            <a:r>
              <a:rPr lang="ru-RU" sz="1800" i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Создать трендовый  клиентский опыт, который </a:t>
            </a:r>
            <a:r>
              <a:rPr lang="ru-RU" sz="1800" i="1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поможет страстным фитнес партнерам найти не менее страстных клиентов</a:t>
            </a:r>
            <a:endParaRPr sz="1800" i="1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304" name="Google Shape;304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64900" y="921600"/>
            <a:ext cx="3946902" cy="6912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5" name="Google Shape;305;p26"/>
          <p:cNvCxnSpPr/>
          <p:nvPr/>
        </p:nvCxnSpPr>
        <p:spPr>
          <a:xfrm>
            <a:off x="1139700" y="1908482"/>
            <a:ext cx="3659400" cy="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6" name="Google Shape;306;p26"/>
          <p:cNvSpPr txBox="1"/>
          <p:nvPr/>
        </p:nvSpPr>
        <p:spPr>
          <a:xfrm>
            <a:off x="1012500" y="6137775"/>
            <a:ext cx="53382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i="1">
                <a:solidFill>
                  <a:srgbClr val="A1B9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 НАСТОЯЩЕМ О ВОЗМОЖНОСТЯХ</a:t>
            </a:r>
            <a:endParaRPr sz="1600" i="1">
              <a:solidFill>
                <a:srgbClr val="A1B9C8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307" name="Google Shape;307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661075" y="6238000"/>
            <a:ext cx="857075" cy="45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672875" y="6126363"/>
            <a:ext cx="1980300" cy="47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26"/>
          <p:cNvPicPr preferRelativeResize="0"/>
          <p:nvPr/>
        </p:nvPicPr>
        <p:blipFill rotWithShape="1">
          <a:blip r:embed="rId8">
            <a:alphaModFix/>
          </a:blip>
          <a:srcRect l="239" r="9"/>
          <a:stretch/>
        </p:blipFill>
        <p:spPr>
          <a:xfrm rot="229349">
            <a:off x="5410870" y="1215834"/>
            <a:ext cx="5938884" cy="3348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2FF918F-D6B0-4F14-9100-FA3CF2A093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2804" y="178800"/>
            <a:ext cx="1046499" cy="52848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7"/>
          <p:cNvSpPr txBox="1"/>
          <p:nvPr/>
        </p:nvSpPr>
        <p:spPr>
          <a:xfrm>
            <a:off x="8061989" y="1409358"/>
            <a:ext cx="3615300" cy="16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chemeClr val="accent6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BodyLogic фитнес-программа:</a:t>
            </a:r>
            <a:endParaRPr>
              <a:solidFill>
                <a:schemeClr val="accent6"/>
              </a:solidFill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Мы предлагаем нашим партнерам </a:t>
            </a:r>
            <a:endParaRPr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систему, состоящую из единой платформы, включающей в себя: систему тренировок, рекомендации по питанию и использования Nutrilite продуктов.</a:t>
            </a:r>
            <a:endParaRPr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15" name="Google Shape;315;p27"/>
          <p:cNvSpPr/>
          <p:nvPr/>
        </p:nvSpPr>
        <p:spPr>
          <a:xfrm>
            <a:off x="635321" y="2430327"/>
            <a:ext cx="4895118" cy="123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i="1" dirty="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BODYLOGIC ОТ AMWAY </a:t>
            </a:r>
            <a:r>
              <a:rPr lang="ru-RU" sz="1800" i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— УМНЫЙ ПОДХОД </a:t>
            </a:r>
            <a:endParaRPr sz="1800" i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0"/>
              </a:spcBef>
              <a:spcAft>
                <a:spcPts val="0"/>
              </a:spcAft>
              <a:buNone/>
            </a:pPr>
            <a:r>
              <a:rPr lang="ru-RU" sz="1800" i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К РАЗВИТИЮ ТЕЛА</a:t>
            </a:r>
            <a:endParaRPr sz="1800" i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16" name="Google Shape;316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54107">
            <a:off x="4900996" y="3288221"/>
            <a:ext cx="4979330" cy="2880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29351">
            <a:off x="6481854" y="641632"/>
            <a:ext cx="5364366" cy="3059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27"/>
          <p:cNvPicPr preferRelativeResize="0"/>
          <p:nvPr/>
        </p:nvPicPr>
        <p:blipFill rotWithShape="1">
          <a:blip r:embed="rId5">
            <a:alphaModFix/>
          </a:blip>
          <a:srcRect l="49" r="89"/>
          <a:stretch/>
        </p:blipFill>
        <p:spPr>
          <a:xfrm rot="229351">
            <a:off x="6224804" y="427044"/>
            <a:ext cx="5432245" cy="3059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55804">
            <a:off x="4731865" y="3165740"/>
            <a:ext cx="4979055" cy="2800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661075" y="6238000"/>
            <a:ext cx="857075" cy="45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2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158025" y="1051300"/>
            <a:ext cx="4781450" cy="3922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2" name="Google Shape;322;p27"/>
          <p:cNvCxnSpPr/>
          <p:nvPr/>
        </p:nvCxnSpPr>
        <p:spPr>
          <a:xfrm>
            <a:off x="1139700" y="1908482"/>
            <a:ext cx="4772400" cy="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23" name="Google Shape;323;p27"/>
          <p:cNvSpPr txBox="1"/>
          <p:nvPr/>
        </p:nvSpPr>
        <p:spPr>
          <a:xfrm>
            <a:off x="1012500" y="6137775"/>
            <a:ext cx="53382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i="1">
                <a:solidFill>
                  <a:srgbClr val="A1B9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 НАСТОЯЩЕМ О ВОЗМОЖНОСТЯХ</a:t>
            </a:r>
            <a:endParaRPr sz="1600" i="1">
              <a:solidFill>
                <a:srgbClr val="A1B9C8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324" name="Google Shape;324;p2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672875" y="6126363"/>
            <a:ext cx="1980300" cy="47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0E37F2E-A44F-4C78-9207-23A596FDBE4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2804" y="178800"/>
            <a:ext cx="1046499" cy="52848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Google Shape;329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9375" y="448250"/>
            <a:ext cx="4297374" cy="2396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672875" y="6126363"/>
            <a:ext cx="1980300" cy="47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74125" y="448250"/>
            <a:ext cx="4842965" cy="2724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39375" y="3858301"/>
            <a:ext cx="2377148" cy="1426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2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279384" y="3858301"/>
            <a:ext cx="2377148" cy="1426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2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841007" y="3858301"/>
            <a:ext cx="2698217" cy="1426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2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819394" y="3859865"/>
            <a:ext cx="2858752" cy="1426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2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0050503" y="448251"/>
            <a:ext cx="1488721" cy="2724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9"/>
          <p:cNvSpPr txBox="1"/>
          <p:nvPr/>
        </p:nvSpPr>
        <p:spPr>
          <a:xfrm>
            <a:off x="9001925" y="4226000"/>
            <a:ext cx="2424900" cy="14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b="1" i="1">
                <a:solidFill>
                  <a:srgbClr val="08D68C"/>
                </a:solidFill>
                <a:latin typeface="Montserrat"/>
                <a:ea typeface="Montserrat"/>
                <a:cs typeface="Montserrat"/>
                <a:sym typeface="Montserrat"/>
              </a:rPr>
              <a:t>Super CORE: </a:t>
            </a:r>
            <a:endParaRPr sz="1100" b="1" i="1">
              <a:solidFill>
                <a:srgbClr val="08D68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i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21 день, 10 видео-уроков, рекомендации по питанию </a:t>
            </a:r>
            <a:br>
              <a:rPr lang="ru-RU" sz="1100" i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1100" i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с КБЖУ на каждый день </a:t>
            </a:r>
            <a:br>
              <a:rPr lang="ru-RU" sz="1100" i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1100" i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и примеры рецептов, Nutrilite продукты</a:t>
            </a:r>
            <a:endParaRPr sz="1100" i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1" i="1">
              <a:solidFill>
                <a:srgbClr val="08D68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1" i="1">
              <a:solidFill>
                <a:srgbClr val="08D68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2" name="Google Shape;342;p29"/>
          <p:cNvSpPr txBox="1"/>
          <p:nvPr/>
        </p:nvSpPr>
        <p:spPr>
          <a:xfrm>
            <a:off x="1009075" y="2432100"/>
            <a:ext cx="6154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BodyLogic состоит из 4 готовых фитнес-модулей (2021):</a:t>
            </a:r>
            <a:endParaRPr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43" name="Google Shape;343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85275" y="3037175"/>
            <a:ext cx="1083187" cy="1083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983838" y="3037175"/>
            <a:ext cx="1083187" cy="1083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18125" y="3037175"/>
            <a:ext cx="1083187" cy="1083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350988" y="3037175"/>
            <a:ext cx="1083187" cy="1083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2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661075" y="6238000"/>
            <a:ext cx="857075" cy="453175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29"/>
          <p:cNvSpPr txBox="1"/>
          <p:nvPr/>
        </p:nvSpPr>
        <p:spPr>
          <a:xfrm>
            <a:off x="1012500" y="4171400"/>
            <a:ext cx="23031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100" b="1" i="1">
                <a:solidFill>
                  <a:srgbClr val="08D68C"/>
                </a:solidFill>
                <a:latin typeface="Montserrat"/>
                <a:ea typeface="Montserrat"/>
                <a:cs typeface="Montserrat"/>
                <a:sym typeface="Montserrat"/>
              </a:rPr>
              <a:t>Super Pop-UP:</a:t>
            </a:r>
            <a:endParaRPr sz="1100" b="1">
              <a:solidFill>
                <a:srgbClr val="08D68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ru-RU" sz="1100" i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21 день, 10 видео-уроков, рекомендации по питанию с КБЖУ на каждый день </a:t>
            </a:r>
            <a:br>
              <a:rPr lang="ru-RU" sz="1100" i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1100" i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и примеры рецептов, Nutrilite продукты</a:t>
            </a:r>
            <a:endParaRPr sz="1100" i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9" name="Google Shape;349;p29"/>
          <p:cNvSpPr txBox="1"/>
          <p:nvPr/>
        </p:nvSpPr>
        <p:spPr>
          <a:xfrm>
            <a:off x="3626350" y="4171400"/>
            <a:ext cx="23349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b="1" i="1">
                <a:solidFill>
                  <a:srgbClr val="08D68C"/>
                </a:solidFill>
                <a:latin typeface="Montserrat"/>
                <a:ea typeface="Montserrat"/>
                <a:cs typeface="Montserrat"/>
                <a:sym typeface="Montserrat"/>
              </a:rPr>
              <a:t>Super Functional: </a:t>
            </a:r>
            <a:endParaRPr sz="1100" b="1" i="1">
              <a:solidFill>
                <a:srgbClr val="08D68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i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21 день, 10 видео-уроков, рекомендации по питанию </a:t>
            </a:r>
            <a:br>
              <a:rPr lang="ru-RU" sz="1100" i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1100" i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с КБЖУ на каждый день </a:t>
            </a:r>
            <a:br>
              <a:rPr lang="ru-RU" sz="1100" i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1100" i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и примеры рецептов, Nutrilite продукты </a:t>
            </a:r>
            <a:endParaRPr sz="1100" i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0" name="Google Shape;350;p29"/>
          <p:cNvSpPr txBox="1"/>
          <p:nvPr/>
        </p:nvSpPr>
        <p:spPr>
          <a:xfrm>
            <a:off x="6272075" y="4171425"/>
            <a:ext cx="23349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b="1" i="1">
                <a:solidFill>
                  <a:srgbClr val="08D68C"/>
                </a:solidFill>
                <a:latin typeface="Montserrat"/>
                <a:ea typeface="Montserrat"/>
                <a:cs typeface="Montserrat"/>
                <a:sym typeface="Montserrat"/>
              </a:rPr>
              <a:t>Super HIIT: </a:t>
            </a:r>
            <a:endParaRPr sz="1100" b="1" i="1">
              <a:solidFill>
                <a:srgbClr val="08D68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i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21 день, 10 видео-уроков, рекомендации по питанию </a:t>
            </a:r>
            <a:br>
              <a:rPr lang="ru-RU" sz="1100" i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1100" i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с КБЖУ на каждый день </a:t>
            </a:r>
            <a:br>
              <a:rPr lang="ru-RU" sz="1100" i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1100" i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и примеры рецептов, Nutrilite продукты</a:t>
            </a:r>
            <a:endParaRPr sz="1100" i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51" name="Google Shape;351;p2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89225" y="885700"/>
            <a:ext cx="8906849" cy="120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2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168450" y="3559633"/>
            <a:ext cx="1549675" cy="38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2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801325" y="3559633"/>
            <a:ext cx="1549675" cy="38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2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434200" y="3559633"/>
            <a:ext cx="1549675" cy="38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2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9672875" y="6126363"/>
            <a:ext cx="1980300" cy="47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Google Shape;347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661075" y="6238000"/>
            <a:ext cx="857075" cy="45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74066" y="433214"/>
            <a:ext cx="8906849" cy="120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672875" y="6126363"/>
            <a:ext cx="1980300" cy="47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4">
            <a:extLst>
              <a:ext uri="{FF2B5EF4-FFF2-40B4-BE49-F238E27FC236}">
                <a16:creationId xmlns:a16="http://schemas.microsoft.com/office/drawing/2014/main" id="{34A2D54F-3BA3-4DF4-87AF-3FAD34C061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5" t="-561" r="41926" b="-232"/>
          <a:stretch/>
        </p:blipFill>
        <p:spPr bwMode="auto">
          <a:xfrm>
            <a:off x="9497916" y="1848046"/>
            <a:ext cx="2494910" cy="4837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>
            <a:extLst>
              <a:ext uri="{FF2B5EF4-FFF2-40B4-BE49-F238E27FC236}">
                <a16:creationId xmlns:a16="http://schemas.microsoft.com/office/drawing/2014/main" id="{B380786F-2E0C-42ED-8A22-B9664A9D3B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437" y="1903181"/>
            <a:ext cx="3173040" cy="475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C93AC430-DB2D-4623-93FA-8630FCC983DD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9623578" y="5220233"/>
            <a:ext cx="2243586" cy="135421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altLang="ru-RU" b="1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CORE</a:t>
            </a:r>
            <a:r>
              <a:rPr kumimoji="0" lang="ru-RU" altLang="ru-RU" sz="1600" b="1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ru-RU" altLang="ru-R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altLang="ru-RU" sz="16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программа тренировок для красивого живота, сильных и рельефных мышц </a:t>
            </a:r>
            <a:r>
              <a:rPr kumimoji="0" lang="ru-RU" altLang="ru-RU" sz="1600" b="0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кора</a:t>
            </a:r>
            <a:endParaRPr kumimoji="0" lang="ru-RU" altLang="ru-RU" sz="28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65F82E5-FE74-4F00-ADBA-EB179D77037F}"/>
              </a:ext>
            </a:extLst>
          </p:cNvPr>
          <p:cNvSpPr/>
          <p:nvPr/>
        </p:nvSpPr>
        <p:spPr>
          <a:xfrm>
            <a:off x="6269101" y="4727791"/>
            <a:ext cx="3072389" cy="184665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err="1">
                <a:latin typeface="Calibri" panose="020F0502020204030204" pitchFamily="34" charset="0"/>
                <a:cs typeface="Calibri" panose="020F0502020204030204" pitchFamily="34" charset="0"/>
              </a:rPr>
              <a:t>Super</a:t>
            </a:r>
            <a:r>
              <a:rPr lang="ru-RU" altLang="ru-RU" b="1" dirty="0">
                <a:latin typeface="Calibri" panose="020F0502020204030204" pitchFamily="34" charset="0"/>
                <a:cs typeface="Calibri" panose="020F0502020204030204" pitchFamily="34" charset="0"/>
              </a:rPr>
              <a:t> HIIT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dirty="0" err="1">
                <a:latin typeface="inherit"/>
              </a:rPr>
              <a:t>High-Intensity</a:t>
            </a:r>
            <a:r>
              <a:rPr lang="ru-RU" altLang="ru-RU" sz="1600" dirty="0">
                <a:latin typeface="inherit"/>
              </a:rPr>
              <a:t> </a:t>
            </a:r>
            <a:r>
              <a:rPr lang="ru-RU" altLang="ru-RU" sz="1600" dirty="0" err="1">
                <a:latin typeface="inherit"/>
              </a:rPr>
              <a:t>Interval</a:t>
            </a:r>
            <a:r>
              <a:rPr lang="ru-RU" altLang="ru-RU" sz="1600" dirty="0">
                <a:latin typeface="inherit"/>
              </a:rPr>
              <a:t> </a:t>
            </a:r>
            <a:r>
              <a:rPr lang="ru-RU" altLang="ru-RU" sz="1600" dirty="0" err="1">
                <a:latin typeface="inherit"/>
              </a:rPr>
              <a:t>Training</a:t>
            </a:r>
            <a:r>
              <a:rPr lang="ru-RU" altLang="ru-RU" sz="1600" dirty="0">
                <a:latin typeface="inherit"/>
              </a:rPr>
              <a:t> </a:t>
            </a:r>
            <a:r>
              <a:rPr lang="ru-RU" alt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сочетает в себе </a:t>
            </a:r>
            <a:r>
              <a:rPr lang="ru-RU" altLang="ru-R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кардио</a:t>
            </a:r>
            <a:r>
              <a:rPr lang="ru-RU" alt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и силовые упражнения, активно сжигает для </a:t>
            </a:r>
            <a:r>
              <a:rPr lang="ru-RU" alt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стройного и атлетического телосложения в короткий срок</a:t>
            </a:r>
            <a:endParaRPr lang="ru-RU" altLang="ru-RU" sz="12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1" name="Picture 2" descr="⑧Повседневное Фитнес леггинсы Для женщин черный серый тренировки Высокая  талия Push Up Sexy штаны в стиле панк-рок сетки лоскутное леггинсы - w883">
            <a:extLst>
              <a:ext uri="{FF2B5EF4-FFF2-40B4-BE49-F238E27FC236}">
                <a16:creationId xmlns:a16="http://schemas.microsoft.com/office/drawing/2014/main" id="{9238BF29-2DB4-4450-946A-FE1438251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76" y="1880292"/>
            <a:ext cx="2985009" cy="4776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5D0DCD7-A932-4074-8F50-ED6A19E6A872}"/>
              </a:ext>
            </a:extLst>
          </p:cNvPr>
          <p:cNvSpPr/>
          <p:nvPr/>
        </p:nvSpPr>
        <p:spPr>
          <a:xfrm>
            <a:off x="161778" y="4813780"/>
            <a:ext cx="2931687" cy="135421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err="1">
                <a:latin typeface="Calibri" panose="020F0502020204030204" pitchFamily="34" charset="0"/>
                <a:cs typeface="Calibri" panose="020F0502020204030204" pitchFamily="34" charset="0"/>
              </a:rPr>
              <a:t>Pop</a:t>
            </a:r>
            <a:r>
              <a:rPr lang="ru-RU" altLang="ru-RU" b="1" dirty="0">
                <a:latin typeface="Calibri" panose="020F0502020204030204" pitchFamily="34" charset="0"/>
                <a:cs typeface="Calibri" panose="020F0502020204030204" pitchFamily="34" charset="0"/>
              </a:rPr>
              <a:t>-UP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программа тренировок, направленная на уменьшение объема бедер, талии, а так же красоту рук </a:t>
            </a:r>
            <a:endParaRPr lang="en-US" altLang="ru-R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Picture 6" descr="Сильный человек делает упражнения с мед мяч. фото телосложения человека  совершенного на серой предпосылке. сила и мотивация. | Премиум Фото">
            <a:extLst>
              <a:ext uri="{FF2B5EF4-FFF2-40B4-BE49-F238E27FC236}">
                <a16:creationId xmlns:a16="http://schemas.microsoft.com/office/drawing/2014/main" id="{A1FAC630-C1F2-4BBF-982C-549C268998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6" r="12823" b="15578"/>
          <a:stretch/>
        </p:blipFill>
        <p:spPr bwMode="auto">
          <a:xfrm>
            <a:off x="3251163" y="1880292"/>
            <a:ext cx="2844837" cy="4776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D04609CB-CA88-431F-9FDB-4C87DC6EB448}"/>
              </a:ext>
            </a:extLst>
          </p:cNvPr>
          <p:cNvSpPr/>
          <p:nvPr/>
        </p:nvSpPr>
        <p:spPr>
          <a:xfrm>
            <a:off x="3251162" y="4786857"/>
            <a:ext cx="2844837" cy="138499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err="1">
                <a:latin typeface="Calibri" panose="020F0502020204030204" pitchFamily="34" charset="0"/>
                <a:cs typeface="Calibri" panose="020F0502020204030204" pitchFamily="34" charset="0"/>
              </a:rPr>
              <a:t>Functional</a:t>
            </a:r>
            <a:r>
              <a:rPr lang="ru-RU" altLang="ru-RU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alt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комплекс упражнений, который улучшает основные физические показатели: силу, скорость, координацию.</a:t>
            </a:r>
            <a:r>
              <a:rPr lang="ru-RU" altLang="ru-RU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ru-RU" altLang="ru-RU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1289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Google Shape;360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88225" y="1320438"/>
            <a:ext cx="2005204" cy="1770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304946" y="1320440"/>
            <a:ext cx="1770677" cy="1770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35456" y="3616975"/>
            <a:ext cx="2110741" cy="210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304946" y="3784077"/>
            <a:ext cx="1770677" cy="1770695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30"/>
          <p:cNvSpPr txBox="1"/>
          <p:nvPr/>
        </p:nvSpPr>
        <p:spPr>
          <a:xfrm>
            <a:off x="7093277" y="904167"/>
            <a:ext cx="1595100" cy="28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i="1">
                <a:solidFill>
                  <a:srgbClr val="08D68C"/>
                </a:solidFill>
                <a:latin typeface="Montserrat"/>
                <a:ea typeface="Montserrat"/>
                <a:cs typeface="Montserrat"/>
                <a:sym typeface="Montserrat"/>
              </a:rPr>
              <a:t>ВИДЕО УРОКИ</a:t>
            </a:r>
            <a:endParaRPr sz="1200" b="1" i="1">
              <a:solidFill>
                <a:srgbClr val="08D68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5" name="Google Shape;365;p30"/>
          <p:cNvSpPr txBox="1"/>
          <p:nvPr/>
        </p:nvSpPr>
        <p:spPr>
          <a:xfrm>
            <a:off x="9041735" y="904167"/>
            <a:ext cx="2297100" cy="28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i="1">
                <a:solidFill>
                  <a:srgbClr val="08D68C"/>
                </a:solidFill>
                <a:latin typeface="Montserrat"/>
                <a:ea typeface="Montserrat"/>
                <a:cs typeface="Montserrat"/>
                <a:sym typeface="Montserrat"/>
              </a:rPr>
              <a:t>РАЦИОН + NUTRILITE</a:t>
            </a:r>
            <a:endParaRPr sz="1200" b="1" i="1">
              <a:solidFill>
                <a:srgbClr val="08D68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6" name="Google Shape;366;p30"/>
          <p:cNvSpPr txBox="1"/>
          <p:nvPr/>
        </p:nvSpPr>
        <p:spPr>
          <a:xfrm>
            <a:off x="7016327" y="3404417"/>
            <a:ext cx="1749000" cy="28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i="1">
                <a:solidFill>
                  <a:srgbClr val="08D68C"/>
                </a:solidFill>
                <a:latin typeface="Montserrat"/>
                <a:ea typeface="Montserrat"/>
                <a:cs typeface="Montserrat"/>
                <a:sym typeface="Montserrat"/>
              </a:rPr>
              <a:t>SMM поддержка</a:t>
            </a:r>
            <a:endParaRPr sz="1200" b="1" i="1">
              <a:solidFill>
                <a:srgbClr val="08D68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7" name="Google Shape;367;p30"/>
          <p:cNvSpPr txBox="1"/>
          <p:nvPr/>
        </p:nvSpPr>
        <p:spPr>
          <a:xfrm>
            <a:off x="1012500" y="2733500"/>
            <a:ext cx="4635900" cy="28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i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1. Landing page - помогает продать программу BodyLogic;</a:t>
            </a:r>
            <a:endParaRPr i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i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i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2. Бренд-центр - партнеры смогут скачать все материалы;</a:t>
            </a:r>
            <a:endParaRPr i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i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— Готовые видеоблоки к тренировкам;</a:t>
            </a:r>
            <a:endParaRPr i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i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— Готовый план питания на каждый день;</a:t>
            </a:r>
            <a:endParaRPr i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i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— Набор продуктов + дополнительные продукты (отдельный обучающий модуль + эксперт)</a:t>
            </a:r>
            <a:endParaRPr i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i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— Руководство - как работать с прибором в цифровом формате.</a:t>
            </a:r>
            <a:endParaRPr i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i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8" name="Google Shape;368;p30"/>
          <p:cNvSpPr txBox="1"/>
          <p:nvPr/>
        </p:nvSpPr>
        <p:spPr>
          <a:xfrm>
            <a:off x="9072185" y="3404417"/>
            <a:ext cx="2236200" cy="28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i="1">
                <a:solidFill>
                  <a:srgbClr val="08D68C"/>
                </a:solidFill>
                <a:latin typeface="Montserrat"/>
                <a:ea typeface="Montserrat"/>
                <a:cs typeface="Montserrat"/>
                <a:sym typeface="Montserrat"/>
              </a:rPr>
              <a:t>Гайд по проведению</a:t>
            </a:r>
            <a:endParaRPr sz="1200" b="1" i="1">
              <a:solidFill>
                <a:srgbClr val="08D68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69" name="Google Shape;369;p3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661075" y="6238000"/>
            <a:ext cx="857075" cy="45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3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89250" y="845875"/>
            <a:ext cx="5896223" cy="1974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3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672875" y="6126363"/>
            <a:ext cx="1980300" cy="47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31"/>
          <p:cNvSpPr/>
          <p:nvPr/>
        </p:nvSpPr>
        <p:spPr>
          <a:xfrm>
            <a:off x="6413288" y="1623550"/>
            <a:ext cx="4636500" cy="4127100"/>
          </a:xfrm>
          <a:prstGeom prst="roundRect">
            <a:avLst>
              <a:gd name="adj" fmla="val 5114"/>
            </a:avLst>
          </a:prstGeom>
          <a:noFill/>
          <a:ln w="19050" cap="flat" cmpd="sng">
            <a:solidFill>
              <a:srgbClr val="A1B9C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31"/>
          <p:cNvSpPr/>
          <p:nvPr/>
        </p:nvSpPr>
        <p:spPr>
          <a:xfrm>
            <a:off x="981513" y="1623550"/>
            <a:ext cx="4636500" cy="4127100"/>
          </a:xfrm>
          <a:prstGeom prst="roundRect">
            <a:avLst>
              <a:gd name="adj" fmla="val 5114"/>
            </a:avLst>
          </a:prstGeom>
          <a:noFill/>
          <a:ln w="19050" cap="flat" cmpd="sng">
            <a:solidFill>
              <a:srgbClr val="A1B9C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31"/>
          <p:cNvSpPr/>
          <p:nvPr/>
        </p:nvSpPr>
        <p:spPr>
          <a:xfrm>
            <a:off x="1388013" y="2458075"/>
            <a:ext cx="3744600" cy="2293200"/>
          </a:xfrm>
          <a:prstGeom prst="roundRect">
            <a:avLst>
              <a:gd name="adj" fmla="val 751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31"/>
          <p:cNvSpPr/>
          <p:nvPr/>
        </p:nvSpPr>
        <p:spPr>
          <a:xfrm>
            <a:off x="9093886" y="6126819"/>
            <a:ext cx="1360500" cy="4782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0" name="Google Shape;380;p31"/>
          <p:cNvGrpSpPr/>
          <p:nvPr/>
        </p:nvGrpSpPr>
        <p:grpSpPr>
          <a:xfrm>
            <a:off x="7194653" y="3680633"/>
            <a:ext cx="1534336" cy="1112961"/>
            <a:chOff x="940200" y="2315425"/>
            <a:chExt cx="1980300" cy="1436450"/>
          </a:xfrm>
        </p:grpSpPr>
        <p:sp>
          <p:nvSpPr>
            <p:cNvPr id="381" name="Google Shape;381;p31"/>
            <p:cNvSpPr/>
            <p:nvPr/>
          </p:nvSpPr>
          <p:spPr>
            <a:xfrm>
              <a:off x="940200" y="2315425"/>
              <a:ext cx="1980300" cy="1392000"/>
            </a:xfrm>
            <a:prstGeom prst="roundRect">
              <a:avLst>
                <a:gd name="adj" fmla="val 10082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/>
            </a:p>
          </p:txBody>
        </p:sp>
        <p:sp>
          <p:nvSpPr>
            <p:cNvPr id="382" name="Google Shape;382;p31"/>
            <p:cNvSpPr txBox="1"/>
            <p:nvPr/>
          </p:nvSpPr>
          <p:spPr>
            <a:xfrm>
              <a:off x="1089075" y="3314775"/>
              <a:ext cx="1682400" cy="437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000">
                  <a:latin typeface="Montserrat"/>
                  <a:ea typeface="Montserrat"/>
                  <a:cs typeface="Montserrat"/>
                  <a:sym typeface="Montserrat"/>
                </a:rPr>
                <a:t>Core</a:t>
              </a:r>
              <a:endParaRPr sz="1000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383" name="Google Shape;383;p31"/>
          <p:cNvGrpSpPr/>
          <p:nvPr/>
        </p:nvGrpSpPr>
        <p:grpSpPr>
          <a:xfrm>
            <a:off x="8889689" y="3680633"/>
            <a:ext cx="1534336" cy="1112961"/>
            <a:chOff x="940200" y="2315425"/>
            <a:chExt cx="1980300" cy="1436450"/>
          </a:xfrm>
        </p:grpSpPr>
        <p:sp>
          <p:nvSpPr>
            <p:cNvPr id="384" name="Google Shape;384;p31"/>
            <p:cNvSpPr/>
            <p:nvPr/>
          </p:nvSpPr>
          <p:spPr>
            <a:xfrm>
              <a:off x="940200" y="2315425"/>
              <a:ext cx="1980300" cy="1392000"/>
            </a:xfrm>
            <a:prstGeom prst="roundRect">
              <a:avLst>
                <a:gd name="adj" fmla="val 10082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/>
            </a:p>
          </p:txBody>
        </p:sp>
        <p:sp>
          <p:nvSpPr>
            <p:cNvPr id="385" name="Google Shape;385;p31"/>
            <p:cNvSpPr txBox="1"/>
            <p:nvPr/>
          </p:nvSpPr>
          <p:spPr>
            <a:xfrm>
              <a:off x="1089075" y="3314775"/>
              <a:ext cx="1682400" cy="437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000">
                  <a:latin typeface="Montserrat"/>
                  <a:ea typeface="Montserrat"/>
                  <a:cs typeface="Montserrat"/>
                  <a:sym typeface="Montserrat"/>
                </a:rPr>
                <a:t>HIIT</a:t>
              </a:r>
              <a:endParaRPr sz="1000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386" name="Google Shape;386;p31"/>
          <p:cNvGrpSpPr/>
          <p:nvPr/>
        </p:nvGrpSpPr>
        <p:grpSpPr>
          <a:xfrm>
            <a:off x="8889689" y="2458076"/>
            <a:ext cx="1534336" cy="1112961"/>
            <a:chOff x="940200" y="2315425"/>
            <a:chExt cx="1980300" cy="1436450"/>
          </a:xfrm>
        </p:grpSpPr>
        <p:sp>
          <p:nvSpPr>
            <p:cNvPr id="387" name="Google Shape;387;p31"/>
            <p:cNvSpPr/>
            <p:nvPr/>
          </p:nvSpPr>
          <p:spPr>
            <a:xfrm>
              <a:off x="940200" y="2315425"/>
              <a:ext cx="1980300" cy="1392000"/>
            </a:xfrm>
            <a:prstGeom prst="roundRect">
              <a:avLst>
                <a:gd name="adj" fmla="val 10082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/>
            </a:p>
          </p:txBody>
        </p:sp>
        <p:sp>
          <p:nvSpPr>
            <p:cNvPr id="388" name="Google Shape;388;p31"/>
            <p:cNvSpPr txBox="1"/>
            <p:nvPr/>
          </p:nvSpPr>
          <p:spPr>
            <a:xfrm>
              <a:off x="1089075" y="3314775"/>
              <a:ext cx="1682400" cy="437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000">
                  <a:latin typeface="Montserrat"/>
                  <a:ea typeface="Montserrat"/>
                  <a:cs typeface="Montserrat"/>
                  <a:sym typeface="Montserrat"/>
                </a:rPr>
                <a:t>Functional</a:t>
              </a:r>
              <a:endParaRPr sz="1000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389" name="Google Shape;389;p31"/>
          <p:cNvGrpSpPr/>
          <p:nvPr/>
        </p:nvGrpSpPr>
        <p:grpSpPr>
          <a:xfrm>
            <a:off x="7219058" y="2458076"/>
            <a:ext cx="1534336" cy="1112954"/>
            <a:chOff x="940200" y="2315425"/>
            <a:chExt cx="1980300" cy="1436441"/>
          </a:xfrm>
        </p:grpSpPr>
        <p:sp>
          <p:nvSpPr>
            <p:cNvPr id="390" name="Google Shape;390;p31"/>
            <p:cNvSpPr/>
            <p:nvPr/>
          </p:nvSpPr>
          <p:spPr>
            <a:xfrm>
              <a:off x="940200" y="2315425"/>
              <a:ext cx="1980300" cy="1392000"/>
            </a:xfrm>
            <a:prstGeom prst="roundRect">
              <a:avLst>
                <a:gd name="adj" fmla="val 10082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/>
            </a:p>
          </p:txBody>
        </p:sp>
        <p:sp>
          <p:nvSpPr>
            <p:cNvPr id="391" name="Google Shape;391;p31"/>
            <p:cNvSpPr txBox="1"/>
            <p:nvPr/>
          </p:nvSpPr>
          <p:spPr>
            <a:xfrm>
              <a:off x="1481400" y="3314766"/>
              <a:ext cx="897900" cy="437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000">
                  <a:latin typeface="Montserrat"/>
                  <a:ea typeface="Montserrat"/>
                  <a:cs typeface="Montserrat"/>
                  <a:sym typeface="Montserrat"/>
                </a:rPr>
                <a:t>Pop-up</a:t>
              </a:r>
              <a:endParaRPr sz="1000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392" name="Google Shape;392;p31"/>
          <p:cNvSpPr txBox="1"/>
          <p:nvPr/>
        </p:nvSpPr>
        <p:spPr>
          <a:xfrm rot="465">
            <a:off x="6774393" y="1900361"/>
            <a:ext cx="4436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i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Дополнительно по направлениям</a:t>
            </a:r>
            <a:endParaRPr sz="1600" b="1" i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93" name="Google Shape;393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33">
            <a:off x="9310230" y="6202875"/>
            <a:ext cx="326749" cy="325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31"/>
          <p:cNvPicPr preferRelativeResize="0"/>
          <p:nvPr/>
        </p:nvPicPr>
        <p:blipFill rotWithShape="1">
          <a:blip r:embed="rId5">
            <a:alphaModFix/>
          </a:blip>
          <a:srcRect b="43029"/>
          <a:stretch/>
        </p:blipFill>
        <p:spPr>
          <a:xfrm>
            <a:off x="1012500" y="926675"/>
            <a:ext cx="7846477" cy="52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661075" y="6238000"/>
            <a:ext cx="857075" cy="45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932238" y="1926225"/>
            <a:ext cx="2537400" cy="286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3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672875" y="6126363"/>
            <a:ext cx="1980300" cy="47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31"/>
          <p:cNvPicPr preferRelativeResize="0"/>
          <p:nvPr/>
        </p:nvPicPr>
        <p:blipFill rotWithShape="1">
          <a:blip r:embed="rId9">
            <a:alphaModFix/>
          </a:blip>
          <a:srcRect l="1811" t="22703" r="77514" b="2295"/>
          <a:stretch/>
        </p:blipFill>
        <p:spPr>
          <a:xfrm>
            <a:off x="7253525" y="2500498"/>
            <a:ext cx="1416395" cy="777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31"/>
          <p:cNvPicPr preferRelativeResize="0"/>
          <p:nvPr/>
        </p:nvPicPr>
        <p:blipFill rotWithShape="1">
          <a:blip r:embed="rId9">
            <a:alphaModFix/>
          </a:blip>
          <a:srcRect l="24457" t="22699" r="54867" b="1202"/>
          <a:stretch/>
        </p:blipFill>
        <p:spPr>
          <a:xfrm>
            <a:off x="8892140" y="2494822"/>
            <a:ext cx="1416395" cy="789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31"/>
          <p:cNvPicPr preferRelativeResize="0"/>
          <p:nvPr/>
        </p:nvPicPr>
        <p:blipFill rotWithShape="1">
          <a:blip r:embed="rId9">
            <a:alphaModFix/>
          </a:blip>
          <a:srcRect l="52322" t="22699" r="27002" b="1202"/>
          <a:stretch/>
        </p:blipFill>
        <p:spPr>
          <a:xfrm>
            <a:off x="8976773" y="3687164"/>
            <a:ext cx="1416395" cy="789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31"/>
          <p:cNvPicPr preferRelativeResize="0"/>
          <p:nvPr/>
        </p:nvPicPr>
        <p:blipFill rotWithShape="1">
          <a:blip r:embed="rId9">
            <a:alphaModFix/>
          </a:blip>
          <a:srcRect l="78403" t="22703" r="922" b="2295"/>
          <a:stretch/>
        </p:blipFill>
        <p:spPr>
          <a:xfrm>
            <a:off x="7356965" y="3687164"/>
            <a:ext cx="1416395" cy="777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31"/>
          <p:cNvPicPr preferRelativeResize="0"/>
          <p:nvPr/>
        </p:nvPicPr>
        <p:blipFill rotWithShape="1">
          <a:blip r:embed="rId10">
            <a:alphaModFix/>
          </a:blip>
          <a:srcRect l="2990" t="99" r="-2990" b="89"/>
          <a:stretch/>
        </p:blipFill>
        <p:spPr>
          <a:xfrm>
            <a:off x="3436088" y="3001776"/>
            <a:ext cx="1513326" cy="1513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3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932262" y="2495225"/>
            <a:ext cx="2159801" cy="215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3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308612" y="2937013"/>
            <a:ext cx="1668900" cy="166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4" descr="скидки, электронной коммерции, метки, процент, покупки, тег бесплатно  значок из Ecommerce">
            <a:extLst>
              <a:ext uri="{FF2B5EF4-FFF2-40B4-BE49-F238E27FC236}">
                <a16:creationId xmlns:a16="http://schemas.microsoft.com/office/drawing/2014/main" id="{FFF15DBD-E5CC-4993-B30C-F16215340F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3" t="17553" r="16675" b="16611"/>
          <a:stretch/>
        </p:blipFill>
        <p:spPr bwMode="auto">
          <a:xfrm>
            <a:off x="1505581" y="2481177"/>
            <a:ext cx="634296" cy="638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3A2E086B-6E99-49E0-BF99-800ABA26FCBB}"/>
              </a:ext>
            </a:extLst>
          </p:cNvPr>
          <p:cNvSpPr/>
          <p:nvPr/>
        </p:nvSpPr>
        <p:spPr>
          <a:xfrm rot="2714071">
            <a:off x="1422731" y="2905878"/>
            <a:ext cx="380478" cy="213500"/>
          </a:xfrm>
          <a:prstGeom prst="rect">
            <a:avLst/>
          </a:prstGeom>
          <a:solidFill>
            <a:srgbClr val="97C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A3EDEED-EF49-4307-B891-B9E11703D93B}"/>
              </a:ext>
            </a:extLst>
          </p:cNvPr>
          <p:cNvSpPr txBox="1"/>
          <p:nvPr/>
        </p:nvSpPr>
        <p:spPr>
          <a:xfrm rot="18984482">
            <a:off x="1454465" y="279866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5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BF9448E-ACE3-4BFE-86A0-D1CD0D17B775}"/>
              </a:ext>
            </a:extLst>
          </p:cNvPr>
          <p:cNvSpPr/>
          <p:nvPr/>
        </p:nvSpPr>
        <p:spPr>
          <a:xfrm>
            <a:off x="1343642" y="4734776"/>
            <a:ext cx="120738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6"/>
                </a:solidFill>
              </a:rPr>
              <a:t>Арт. 307717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A17762C-352F-49DD-AA98-1EEC7CC6581E}"/>
              </a:ext>
            </a:extLst>
          </p:cNvPr>
          <p:cNvSpPr txBox="1"/>
          <p:nvPr/>
        </p:nvSpPr>
        <p:spPr>
          <a:xfrm>
            <a:off x="1142212" y="5061749"/>
            <a:ext cx="51832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ЦЕНА ДЛЯ ЗК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 4</a:t>
            </a:r>
            <a:r>
              <a:rPr lang="en-US" sz="1600" b="1" dirty="0">
                <a:solidFill>
                  <a:schemeClr val="bg1"/>
                </a:solidFill>
                <a:latin typeface="Calibri" panose="020F0502020204030204"/>
              </a:rPr>
              <a:t> 292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руб.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22 630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тенге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Баллы: 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82</a:t>
            </a:r>
            <a:r>
              <a:rPr lang="en-US" sz="1600" b="1" dirty="0">
                <a:solidFill>
                  <a:schemeClr val="bg1"/>
                </a:solidFill>
                <a:latin typeface="Calibri" panose="020F0502020204030204"/>
              </a:rPr>
              <a:t>PV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 Россия)/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35,40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PV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(Казахстан)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32"/>
          <p:cNvSpPr/>
          <p:nvPr/>
        </p:nvSpPr>
        <p:spPr>
          <a:xfrm>
            <a:off x="5907425" y="1646925"/>
            <a:ext cx="4753500" cy="361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12" name="Google Shape;412;p32"/>
          <p:cNvPicPr preferRelativeResize="0"/>
          <p:nvPr/>
        </p:nvPicPr>
        <p:blipFill rotWithShape="1">
          <a:blip r:embed="rId4">
            <a:alphaModFix/>
          </a:blip>
          <a:srcRect l="8024" r="8033"/>
          <a:stretch/>
        </p:blipFill>
        <p:spPr>
          <a:xfrm>
            <a:off x="5907425" y="1655925"/>
            <a:ext cx="2309070" cy="3610276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Google Shape;413;p32"/>
          <p:cNvSpPr/>
          <p:nvPr/>
        </p:nvSpPr>
        <p:spPr>
          <a:xfrm>
            <a:off x="1037225" y="1999500"/>
            <a:ext cx="4416300" cy="3257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14" name="Google Shape;414;p32" descr="A picture containing clothing, trouser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r="22330"/>
          <a:stretch/>
        </p:blipFill>
        <p:spPr>
          <a:xfrm>
            <a:off x="4145685" y="3080961"/>
            <a:ext cx="1046767" cy="1347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3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22939" y="2255821"/>
            <a:ext cx="840330" cy="84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32" descr="A picture containing clothing, trouser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l="20936" r="26407"/>
          <a:stretch/>
        </p:blipFill>
        <p:spPr>
          <a:xfrm>
            <a:off x="3752623" y="3059890"/>
            <a:ext cx="762838" cy="1448649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Google Shape;418;p32"/>
          <p:cNvSpPr txBox="1"/>
          <p:nvPr/>
        </p:nvSpPr>
        <p:spPr>
          <a:xfrm>
            <a:off x="7431209" y="1999500"/>
            <a:ext cx="19449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ru-RU" sz="800" i="1" dirty="0">
                <a:solidFill>
                  <a:srgbClr val="16AB62"/>
                </a:solidFill>
                <a:latin typeface="Montserrat"/>
                <a:ea typeface="Montserrat"/>
                <a:cs typeface="Montserrat"/>
                <a:sym typeface="Montserrat"/>
              </a:rPr>
              <a:t>Artistry </a:t>
            </a:r>
            <a:endParaRPr sz="800" i="1" dirty="0">
              <a:solidFill>
                <a:srgbClr val="16AB6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ru-RU" sz="800" i="1" dirty="0">
                <a:solidFill>
                  <a:srgbClr val="16AB62"/>
                </a:solidFill>
                <a:latin typeface="Montserrat"/>
                <a:ea typeface="Montserrat"/>
                <a:cs typeface="Montserrat"/>
                <a:sym typeface="Montserrat"/>
              </a:rPr>
              <a:t>+ личная гигиена</a:t>
            </a:r>
            <a:endParaRPr sz="800" i="1" dirty="0">
              <a:solidFill>
                <a:srgbClr val="16AB6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19" name="Google Shape;419;p32" descr="A picture containing clothing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753609" y="2377993"/>
            <a:ext cx="709659" cy="709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32" descr="A picture containing clothing, trouser, underpants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44665" y="3143690"/>
            <a:ext cx="869157" cy="869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32" descr="A picture containing accessory, case, bag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070379" y="3998471"/>
            <a:ext cx="920461" cy="920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32" descr="A picture containing clothing&#10;&#10;Description automatically generated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353558" y="2218148"/>
            <a:ext cx="885089" cy="885061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Google Shape;425;p32"/>
          <p:cNvSpPr txBox="1"/>
          <p:nvPr/>
        </p:nvSpPr>
        <p:spPr>
          <a:xfrm>
            <a:off x="7563359" y="4645697"/>
            <a:ext cx="840300" cy="71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ru-RU" sz="800" i="1" dirty="0">
                <a:solidFill>
                  <a:srgbClr val="16AB62"/>
                </a:solidFill>
                <a:latin typeface="Montserrat"/>
                <a:ea typeface="Montserrat"/>
                <a:cs typeface="Montserrat"/>
                <a:sym typeface="Montserrat"/>
              </a:rPr>
              <a:t>Бьюти</a:t>
            </a:r>
            <a:endParaRPr sz="800" i="1" dirty="0">
              <a:solidFill>
                <a:srgbClr val="16AB6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ru-RU" sz="800" i="1" dirty="0">
                <a:solidFill>
                  <a:srgbClr val="16AB62"/>
                </a:solidFill>
                <a:latin typeface="Montserrat"/>
                <a:ea typeface="Montserrat"/>
                <a:cs typeface="Montserrat"/>
                <a:sym typeface="Montserrat"/>
              </a:rPr>
              <a:t>-нутриенты </a:t>
            </a:r>
            <a:endParaRPr sz="800" i="1" dirty="0">
              <a:solidFill>
                <a:srgbClr val="16AB6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ru-RU" sz="800" i="1" dirty="0">
                <a:solidFill>
                  <a:srgbClr val="16AB62"/>
                </a:solidFill>
                <a:latin typeface="Montserrat"/>
                <a:ea typeface="Montserrat"/>
                <a:cs typeface="Montserrat"/>
                <a:sym typeface="Montserrat"/>
              </a:rPr>
              <a:t>(добавки, </a:t>
            </a:r>
            <a:endParaRPr sz="800" i="1" dirty="0">
              <a:solidFill>
                <a:srgbClr val="16AB6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ru-RU" sz="800" i="1" dirty="0">
                <a:solidFill>
                  <a:srgbClr val="16AB62"/>
                </a:solidFill>
                <a:latin typeface="Montserrat"/>
                <a:ea typeface="Montserrat"/>
                <a:cs typeface="Montserrat"/>
                <a:sym typeface="Montserrat"/>
              </a:rPr>
              <a:t>БАДы)</a:t>
            </a:r>
            <a:endParaRPr sz="800" i="1" dirty="0">
              <a:solidFill>
                <a:srgbClr val="16AB6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800" i="1" dirty="0">
              <a:solidFill>
                <a:srgbClr val="16AB6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26" name="Google Shape;426;p32"/>
          <p:cNvSpPr txBox="1"/>
          <p:nvPr/>
        </p:nvSpPr>
        <p:spPr>
          <a:xfrm>
            <a:off x="972349" y="5354825"/>
            <a:ext cx="24951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 i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Поступление в продажу в мае 2021</a:t>
            </a:r>
            <a:endParaRPr sz="800" i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27" name="Google Shape;427;p32"/>
          <p:cNvSpPr txBox="1"/>
          <p:nvPr/>
        </p:nvSpPr>
        <p:spPr>
          <a:xfrm>
            <a:off x="5845494" y="5354821"/>
            <a:ext cx="54588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 i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Уход за телом во время физ. Активности. Рекомендации по продуктам </a:t>
            </a:r>
            <a:endParaRPr sz="800" i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 i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и план ухода на 21 день</a:t>
            </a:r>
            <a:endParaRPr sz="800" i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28" name="Google Shape;428;p3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012500" y="921600"/>
            <a:ext cx="9455227" cy="36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3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0661075" y="6238000"/>
            <a:ext cx="857075" cy="45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32"/>
          <p:cNvPicPr preferRelativeResize="0"/>
          <p:nvPr/>
        </p:nvPicPr>
        <p:blipFill rotWithShape="1">
          <a:blip r:embed="rId14">
            <a:alphaModFix/>
          </a:blip>
          <a:srcRect l="10038" r="10038"/>
          <a:stretch/>
        </p:blipFill>
        <p:spPr>
          <a:xfrm>
            <a:off x="1012500" y="2154875"/>
            <a:ext cx="1989951" cy="3111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32"/>
          <p:cNvPicPr preferRelativeResize="0"/>
          <p:nvPr/>
        </p:nvPicPr>
        <p:blipFill rotWithShape="1">
          <a:blip r:embed="rId15">
            <a:alphaModFix/>
          </a:blip>
          <a:srcRect t="48004" b="49928"/>
          <a:stretch/>
        </p:blipFill>
        <p:spPr>
          <a:xfrm>
            <a:off x="1012500" y="1655925"/>
            <a:ext cx="4441023" cy="498949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32"/>
          <p:cNvSpPr txBox="1"/>
          <p:nvPr/>
        </p:nvSpPr>
        <p:spPr>
          <a:xfrm>
            <a:off x="1185657" y="1715500"/>
            <a:ext cx="1816800" cy="3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ru-RU" sz="1800" b="1" i="1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XS GEAR </a:t>
            </a:r>
            <a:endParaRPr sz="1800" b="1" i="1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433" name="Google Shape;433;p32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9672875" y="6126363"/>
            <a:ext cx="1980300" cy="47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6" descr="Новости - Artistry Skin Nutrition">
            <a:extLst>
              <a:ext uri="{FF2B5EF4-FFF2-40B4-BE49-F238E27FC236}">
                <a16:creationId xmlns:a16="http://schemas.microsoft.com/office/drawing/2014/main" id="{213A6BAC-335E-4C8A-AA8C-FD41F8CC89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2" t="13006" r="6802" b="7907"/>
          <a:stretch/>
        </p:blipFill>
        <p:spPr bwMode="auto">
          <a:xfrm>
            <a:off x="8284175" y="1782701"/>
            <a:ext cx="1377673" cy="1284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Мультимаскинг в действии: чем хороша новая коллекция средств ARTISTRY™,  HELLO! Russia">
            <a:extLst>
              <a:ext uri="{FF2B5EF4-FFF2-40B4-BE49-F238E27FC236}">
                <a16:creationId xmlns:a16="http://schemas.microsoft.com/office/drawing/2014/main" id="{139D6657-C36A-4ECA-9A77-EAF5F5A663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9" t="3148" r="9109" b="11577"/>
          <a:stretch/>
        </p:blipFill>
        <p:spPr bwMode="auto">
          <a:xfrm>
            <a:off x="8305299" y="4065702"/>
            <a:ext cx="1123733" cy="111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Artistry Signature Select™ Body Line Körperpflege - Set mit allen 5  Produkten - Amway | Artistry Signature Select™ Körperpflege |  Körperpflegeprodukte | Kosmetik &amp; Pflege | VINEM.de - Amway  Qualitätsprodukte mit Zufriedenheitsgarantie">
            <a:extLst>
              <a:ext uri="{FF2B5EF4-FFF2-40B4-BE49-F238E27FC236}">
                <a16:creationId xmlns:a16="http://schemas.microsoft.com/office/drawing/2014/main" id="{7CE7E160-6865-4A20-BEF7-EEBEDB7759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0" t="21593" b="21424"/>
          <a:stretch/>
        </p:blipFill>
        <p:spPr bwMode="auto">
          <a:xfrm>
            <a:off x="9105837" y="3300785"/>
            <a:ext cx="1361890" cy="80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F64146EE-F40C-44BA-9072-C9EFC7335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378" y="3984944"/>
            <a:ext cx="811421" cy="1217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6"/>
          <p:cNvSpPr txBox="1"/>
          <p:nvPr/>
        </p:nvSpPr>
        <p:spPr>
          <a:xfrm>
            <a:off x="1012500" y="4076550"/>
            <a:ext cx="4426200" cy="132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i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Объём рынка фитнес-услуг в России —  </a:t>
            </a:r>
            <a:r>
              <a:rPr lang="ru-RU" sz="1800" i="1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124,8 млрд. рублей.</a:t>
            </a:r>
            <a:endParaRPr sz="1800" i="1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lnSpc>
                <a:spcPct val="115000"/>
              </a:lnSpc>
              <a:spcBef>
                <a:spcPts val="10"/>
              </a:spcBef>
              <a:spcAft>
                <a:spcPts val="0"/>
              </a:spcAft>
              <a:buNone/>
            </a:pPr>
            <a:r>
              <a:rPr lang="ru-RU" sz="1800" i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Рост объёма рынка за год 5,7%</a:t>
            </a:r>
            <a:endParaRPr sz="1800" i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10"/>
              </a:spcBef>
              <a:spcAft>
                <a:spcPts val="0"/>
              </a:spcAft>
              <a:buSzPts val="1100"/>
              <a:buNone/>
            </a:pPr>
            <a:endParaRPr sz="1800" i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5" name="Google Shape;105;p16"/>
          <p:cNvSpPr txBox="1"/>
          <p:nvPr/>
        </p:nvSpPr>
        <p:spPr>
          <a:xfrm>
            <a:off x="6714250" y="1163775"/>
            <a:ext cx="5356200" cy="5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ru-RU" i="1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Общая доля лиц, занимающаяся фитнесом</a:t>
            </a:r>
            <a:endParaRPr i="1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1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106" name="Google Shape;106;p16"/>
          <p:cNvSpPr txBox="1"/>
          <p:nvPr/>
        </p:nvSpPr>
        <p:spPr>
          <a:xfrm>
            <a:off x="5591090" y="2448925"/>
            <a:ext cx="1071300" cy="4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i="1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США</a:t>
            </a:r>
            <a:endParaRPr sz="1200" i="1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lvl="0" indent="0" algn="r" rtl="0">
              <a:lnSpc>
                <a:spcPct val="115000"/>
              </a:lnSpc>
              <a:spcBef>
                <a:spcPts val="10"/>
              </a:spcBef>
              <a:spcAft>
                <a:spcPts val="0"/>
              </a:spcAft>
              <a:buSzPts val="1100"/>
              <a:buNone/>
            </a:pPr>
            <a:endParaRPr sz="1200" i="1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107" name="Google Shape;107;p16"/>
          <p:cNvSpPr txBox="1"/>
          <p:nvPr/>
        </p:nvSpPr>
        <p:spPr>
          <a:xfrm>
            <a:off x="5544813" y="3289775"/>
            <a:ext cx="1117500" cy="4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i="1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Россия</a:t>
            </a:r>
            <a:endParaRPr sz="1200" i="1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lvl="0" indent="0" algn="r" rtl="0">
              <a:lnSpc>
                <a:spcPct val="115000"/>
              </a:lnSpc>
              <a:spcBef>
                <a:spcPts val="10"/>
              </a:spcBef>
              <a:spcAft>
                <a:spcPts val="0"/>
              </a:spcAft>
              <a:buSzPts val="1100"/>
              <a:buNone/>
            </a:pPr>
            <a:endParaRPr sz="1200" i="1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108" name="Google Shape;108;p16"/>
          <p:cNvSpPr txBox="1"/>
          <p:nvPr/>
        </p:nvSpPr>
        <p:spPr>
          <a:xfrm>
            <a:off x="5883848" y="4146500"/>
            <a:ext cx="778500" cy="4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i="1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МИР</a:t>
            </a:r>
            <a:endParaRPr sz="1200" i="1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lvl="0" indent="0" algn="r" rtl="0">
              <a:lnSpc>
                <a:spcPct val="115000"/>
              </a:lnSpc>
              <a:spcBef>
                <a:spcPts val="10"/>
              </a:spcBef>
              <a:spcAft>
                <a:spcPts val="0"/>
              </a:spcAft>
              <a:buSzPts val="1100"/>
              <a:buNone/>
            </a:pPr>
            <a:endParaRPr sz="1200" i="1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cxnSp>
        <p:nvCxnSpPr>
          <p:cNvPr id="109" name="Google Shape;109;p16"/>
          <p:cNvCxnSpPr/>
          <p:nvPr/>
        </p:nvCxnSpPr>
        <p:spPr>
          <a:xfrm>
            <a:off x="1012500" y="3803634"/>
            <a:ext cx="3974400" cy="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0" name="Google Shape;110;p16"/>
          <p:cNvSpPr txBox="1"/>
          <p:nvPr/>
        </p:nvSpPr>
        <p:spPr>
          <a:xfrm>
            <a:off x="1012500" y="6137775"/>
            <a:ext cx="53382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i="1">
                <a:solidFill>
                  <a:srgbClr val="A1B9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 НАСТОЯЩЕМ О БУДУЩЕМ</a:t>
            </a:r>
            <a:endParaRPr sz="1600" i="1">
              <a:solidFill>
                <a:srgbClr val="A1B9C8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11" name="Google Shape;111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14250" y="1829676"/>
            <a:ext cx="4862725" cy="312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41238" y="939825"/>
            <a:ext cx="4509773" cy="265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661075" y="6238000"/>
            <a:ext cx="857075" cy="45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672875" y="6126363"/>
            <a:ext cx="1980300" cy="47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7E49617-3975-4494-A22A-EA3729C147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2804" y="178800"/>
            <a:ext cx="1046499" cy="528482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1" name="Google Shape;451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661075" y="6238000"/>
            <a:ext cx="857075" cy="45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12500" y="921600"/>
            <a:ext cx="7250688" cy="45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12500" y="1657450"/>
            <a:ext cx="3453525" cy="3201200"/>
          </a:xfrm>
          <a:prstGeom prst="rect">
            <a:avLst/>
          </a:prstGeom>
          <a:noFill/>
          <a:ln>
            <a:noFill/>
          </a:ln>
        </p:spPr>
      </p:pic>
      <p:sp>
        <p:nvSpPr>
          <p:cNvPr id="454" name="Google Shape;454;p34"/>
          <p:cNvSpPr txBox="1"/>
          <p:nvPr/>
        </p:nvSpPr>
        <p:spPr>
          <a:xfrm>
            <a:off x="1012500" y="5008650"/>
            <a:ext cx="3298800" cy="6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i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Ёлгин Георгий Владимирович</a:t>
            </a:r>
            <a:endParaRPr i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0"/>
              </a:spcBef>
              <a:spcAft>
                <a:spcPts val="10"/>
              </a:spcAft>
              <a:buNone/>
            </a:pPr>
            <a:r>
              <a:rPr lang="ru-RU" i="1">
                <a:solidFill>
                  <a:srgbClr val="16AB62"/>
                </a:solidFill>
                <a:latin typeface="Montserrat"/>
                <a:ea typeface="Montserrat"/>
                <a:cs typeface="Montserrat"/>
                <a:sym typeface="Montserrat"/>
              </a:rPr>
              <a:t>@velogera</a:t>
            </a:r>
            <a:endParaRPr i="1">
              <a:solidFill>
                <a:srgbClr val="16AB6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55" name="Google Shape;455;p34"/>
          <p:cNvSpPr/>
          <p:nvPr/>
        </p:nvSpPr>
        <p:spPr>
          <a:xfrm>
            <a:off x="5193650" y="1994375"/>
            <a:ext cx="145500" cy="145500"/>
          </a:xfrm>
          <a:prstGeom prst="ellipse">
            <a:avLst/>
          </a:prstGeom>
          <a:solidFill>
            <a:srgbClr val="08D6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08D68C"/>
              </a:highlight>
            </a:endParaRPr>
          </a:p>
        </p:txBody>
      </p:sp>
      <p:sp>
        <p:nvSpPr>
          <p:cNvPr id="456" name="Google Shape;456;p34"/>
          <p:cNvSpPr/>
          <p:nvPr/>
        </p:nvSpPr>
        <p:spPr>
          <a:xfrm>
            <a:off x="5193650" y="3482813"/>
            <a:ext cx="145500" cy="145500"/>
          </a:xfrm>
          <a:prstGeom prst="ellipse">
            <a:avLst/>
          </a:prstGeom>
          <a:solidFill>
            <a:srgbClr val="08D6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08D68C"/>
              </a:highlight>
            </a:endParaRPr>
          </a:p>
        </p:txBody>
      </p:sp>
      <p:sp>
        <p:nvSpPr>
          <p:cNvPr id="457" name="Google Shape;457;p34"/>
          <p:cNvSpPr/>
          <p:nvPr/>
        </p:nvSpPr>
        <p:spPr>
          <a:xfrm>
            <a:off x="5193650" y="4525575"/>
            <a:ext cx="145500" cy="145500"/>
          </a:xfrm>
          <a:prstGeom prst="ellipse">
            <a:avLst/>
          </a:prstGeom>
          <a:solidFill>
            <a:srgbClr val="08D6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08D68C"/>
              </a:highlight>
            </a:endParaRPr>
          </a:p>
        </p:txBody>
      </p:sp>
      <p:sp>
        <p:nvSpPr>
          <p:cNvPr id="458" name="Google Shape;458;p34"/>
          <p:cNvSpPr/>
          <p:nvPr/>
        </p:nvSpPr>
        <p:spPr>
          <a:xfrm>
            <a:off x="8540825" y="1994375"/>
            <a:ext cx="145500" cy="145500"/>
          </a:xfrm>
          <a:prstGeom prst="ellipse">
            <a:avLst/>
          </a:prstGeom>
          <a:solidFill>
            <a:srgbClr val="08D6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08D68C"/>
              </a:highlight>
            </a:endParaRPr>
          </a:p>
        </p:txBody>
      </p:sp>
      <p:sp>
        <p:nvSpPr>
          <p:cNvPr id="459" name="Google Shape;459;p34"/>
          <p:cNvSpPr/>
          <p:nvPr/>
        </p:nvSpPr>
        <p:spPr>
          <a:xfrm>
            <a:off x="8540825" y="3259975"/>
            <a:ext cx="145500" cy="145500"/>
          </a:xfrm>
          <a:prstGeom prst="ellipse">
            <a:avLst/>
          </a:prstGeom>
          <a:solidFill>
            <a:srgbClr val="08D6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08D68C"/>
              </a:highlight>
            </a:endParaRPr>
          </a:p>
        </p:txBody>
      </p:sp>
      <p:sp>
        <p:nvSpPr>
          <p:cNvPr id="460" name="Google Shape;460;p34"/>
          <p:cNvSpPr/>
          <p:nvPr/>
        </p:nvSpPr>
        <p:spPr>
          <a:xfrm>
            <a:off x="8540825" y="4169500"/>
            <a:ext cx="145500" cy="145500"/>
          </a:xfrm>
          <a:prstGeom prst="ellipse">
            <a:avLst/>
          </a:prstGeom>
          <a:solidFill>
            <a:srgbClr val="08D6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08D68C"/>
              </a:highlight>
            </a:endParaRPr>
          </a:p>
        </p:txBody>
      </p:sp>
      <p:pic>
        <p:nvPicPr>
          <p:cNvPr id="461" name="Google Shape;461;p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672875" y="6126363"/>
            <a:ext cx="1980300" cy="478200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p34"/>
          <p:cNvSpPr txBox="1"/>
          <p:nvPr/>
        </p:nvSpPr>
        <p:spPr>
          <a:xfrm>
            <a:off x="5372100" y="1864900"/>
            <a:ext cx="2814900" cy="29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0" i="1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Многократный победитель </a:t>
            </a:r>
            <a:endParaRPr sz="1200" b="0" i="1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0" i="1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и призёр областных </a:t>
            </a:r>
            <a:endParaRPr sz="1200" b="0" i="1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0" i="1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и городских соревнований </a:t>
            </a:r>
            <a:endParaRPr sz="1200" b="0" i="1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0" i="1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на шоссе и байке, призёр этапов кубка Сибири по байку, призёр этапов Кубка России </a:t>
            </a:r>
            <a:endParaRPr sz="1200" b="0" i="1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0" i="1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по велокроссу</a:t>
            </a:r>
            <a:endParaRPr sz="1200" b="0" i="1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1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0" i="1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Мастер спорта </a:t>
            </a:r>
            <a:endParaRPr sz="1200" b="0" i="1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0" i="1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по велосипедному спорту кандидат в мастера спорта </a:t>
            </a:r>
            <a:endParaRPr sz="1200" b="0" i="1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0" i="1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по жиму штанги лёжа, имеет взрослый разряд по </a:t>
            </a:r>
            <a:r>
              <a:rPr lang="ru-RU" sz="1200" b="0" i="1" u="sng" strike="noStrike" cap="none">
                <a:solidFill>
                  <a:srgbClr val="A4C2F4"/>
                </a:solidFill>
                <a:latin typeface="Montserrat"/>
                <a:ea typeface="Montserrat"/>
                <a:cs typeface="Montserrat"/>
                <a:sym typeface="Montserrat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плаванию</a:t>
            </a:r>
            <a:endParaRPr sz="1200" b="0" i="1" u="sng" strike="noStrike" cap="none">
              <a:solidFill>
                <a:srgbClr val="A4C2F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1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200" b="0" i="1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Celebrity-тренер</a:t>
            </a:r>
            <a:endParaRPr sz="1200" b="0" i="1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63" name="Google Shape;463;p34"/>
          <p:cNvSpPr txBox="1"/>
          <p:nvPr/>
        </p:nvSpPr>
        <p:spPr>
          <a:xfrm>
            <a:off x="8686325" y="1864900"/>
            <a:ext cx="2970900" cy="33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0" i="1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Основные направления работы: функциональные и силовые тренировки, </a:t>
            </a:r>
            <a:r>
              <a:rPr lang="ru-RU" sz="1200" i="1" u="sng">
                <a:solidFill>
                  <a:srgbClr val="A4C2F4"/>
                </a:solidFill>
                <a:latin typeface="Montserrat"/>
                <a:ea typeface="Montserrat"/>
                <a:cs typeface="Montserrat"/>
                <a:sym typeface="Montserrat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стрэтчинг</a:t>
            </a:r>
            <a:r>
              <a:rPr lang="ru-RU" sz="1200" b="0" i="1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, </a:t>
            </a:r>
            <a:r>
              <a:rPr lang="ru-RU" sz="1200" b="0" i="1" u="sng" strike="noStrike" cap="none">
                <a:solidFill>
                  <a:srgbClr val="A4C2F4"/>
                </a:solidFill>
                <a:latin typeface="Montserrat"/>
                <a:ea typeface="Montserrat"/>
                <a:cs typeface="Montserrat"/>
                <a:sym typeface="Montserrat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кинезиоте</a:t>
            </a:r>
            <a:r>
              <a:rPr lang="ru-RU" sz="1200" i="1" u="sng">
                <a:solidFill>
                  <a:srgbClr val="A4C2F4"/>
                </a:solidFill>
                <a:latin typeface="Montserrat"/>
                <a:ea typeface="Montserrat"/>
                <a:cs typeface="Montserrat"/>
                <a:sym typeface="Montserrat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йпирование</a:t>
            </a:r>
            <a:r>
              <a:rPr lang="ru-RU" sz="1200" b="0" i="1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, подготовка стартам, </a:t>
            </a:r>
            <a:r>
              <a:rPr lang="ru-RU" sz="1200" i="1" u="sng">
                <a:solidFill>
                  <a:srgbClr val="A4C2F4"/>
                </a:solidFill>
                <a:latin typeface="Montserrat"/>
                <a:ea typeface="Montserrat"/>
                <a:cs typeface="Montserrat"/>
                <a:sym typeface="Montserrat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триатлон</a:t>
            </a:r>
            <a:r>
              <a:rPr lang="ru-RU" sz="1200" b="0" i="1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, </a:t>
            </a:r>
            <a:r>
              <a:rPr lang="ru-RU" sz="1200" i="1" u="sng">
                <a:solidFill>
                  <a:srgbClr val="A4C2F4"/>
                </a:solidFill>
                <a:latin typeface="Montserrat"/>
                <a:ea typeface="Montserrat"/>
                <a:cs typeface="Montserrat"/>
                <a:sym typeface="Montserrat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велоспорт</a:t>
            </a:r>
            <a:r>
              <a:rPr lang="ru-RU" sz="1200" b="0" i="1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, </a:t>
            </a:r>
            <a:endParaRPr sz="1200" b="0" i="1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i="1" u="sng">
                <a:solidFill>
                  <a:srgbClr val="A4C2F4"/>
                </a:solidFill>
                <a:latin typeface="Montserrat"/>
                <a:ea typeface="Montserrat"/>
                <a:cs typeface="Montserrat"/>
                <a:sym typeface="Montserrat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бег</a:t>
            </a:r>
            <a:endParaRPr sz="1200" i="1" u="sng">
              <a:solidFill>
                <a:srgbClr val="A4C2F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1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0" i="1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Разработал авторский онлайн-курс по методике планирования тренировочного процесса</a:t>
            </a:r>
            <a:endParaRPr sz="1200" b="0" i="1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1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b="0" i="1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Является автором ряда научных публикаций</a:t>
            </a:r>
            <a:br>
              <a:rPr lang="ru-RU" sz="1200" b="0" i="1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1200" b="0" i="1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Основатель организации «Velogera training».</a:t>
            </a:r>
            <a:br>
              <a:rPr lang="ru-RU" sz="1200" b="0" i="1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1200" b="0" i="1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8" name="Google Shape;468;p35"/>
          <p:cNvCxnSpPr/>
          <p:nvPr/>
        </p:nvCxnSpPr>
        <p:spPr>
          <a:xfrm>
            <a:off x="1012500" y="2588284"/>
            <a:ext cx="6325500" cy="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69" name="Google Shape;469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34600" y="1992200"/>
            <a:ext cx="3779000" cy="3779000"/>
          </a:xfrm>
          <a:prstGeom prst="rect">
            <a:avLst/>
          </a:prstGeom>
          <a:noFill/>
          <a:ln>
            <a:noFill/>
          </a:ln>
        </p:spPr>
      </p:pic>
      <p:sp>
        <p:nvSpPr>
          <p:cNvPr id="470" name="Google Shape;470;p35"/>
          <p:cNvSpPr txBox="1">
            <a:spLocks noGrp="1"/>
          </p:cNvSpPr>
          <p:nvPr>
            <p:ph type="title"/>
          </p:nvPr>
        </p:nvSpPr>
        <p:spPr>
          <a:xfrm>
            <a:off x="9497840" y="986314"/>
            <a:ext cx="2548800" cy="6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3175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0"/>
              </a:spcAft>
              <a:buNone/>
            </a:pPr>
            <a:r>
              <a:rPr lang="ru-RU" sz="1800" i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Дмитрий  Семирядов</a:t>
            </a:r>
            <a:endParaRPr sz="1800" i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71" name="Google Shape;471;p35"/>
          <p:cNvSpPr txBox="1"/>
          <p:nvPr/>
        </p:nvSpPr>
        <p:spPr>
          <a:xfrm>
            <a:off x="9497850" y="1831350"/>
            <a:ext cx="2112300" cy="9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i="1">
                <a:solidFill>
                  <a:srgbClr val="08D68C"/>
                </a:solidFill>
                <a:latin typeface="Montserrat"/>
                <a:ea typeface="Montserrat"/>
                <a:cs typeface="Montserrat"/>
                <a:sym typeface="Montserrat"/>
              </a:rPr>
              <a:t>Врач-диетолог,</a:t>
            </a:r>
            <a:endParaRPr sz="1200" i="1">
              <a:solidFill>
                <a:srgbClr val="08D68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i="1">
                <a:solidFill>
                  <a:srgbClr val="08D68C"/>
                </a:solidFill>
                <a:latin typeface="Montserrat"/>
                <a:ea typeface="Montserrat"/>
                <a:cs typeface="Montserrat"/>
                <a:sym typeface="Montserrat"/>
              </a:rPr>
              <a:t>Преподаватель диетологии  Федеральный эксперт Nutrilite</a:t>
            </a:r>
            <a:endParaRPr sz="1200" i="1">
              <a:solidFill>
                <a:srgbClr val="08D68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72" name="Google Shape;472;p35"/>
          <p:cNvSpPr txBox="1"/>
          <p:nvPr/>
        </p:nvSpPr>
        <p:spPr>
          <a:xfrm>
            <a:off x="1012498" y="3030500"/>
            <a:ext cx="4220100" cy="7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775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i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Правильное питание </a:t>
            </a:r>
            <a:endParaRPr sz="1800" i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0"/>
              </a:spcBef>
              <a:spcAft>
                <a:spcPts val="10"/>
              </a:spcAft>
              <a:buNone/>
            </a:pPr>
            <a:r>
              <a:rPr lang="ru-RU" sz="1800" i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в контексте спорта</a:t>
            </a:r>
            <a:endParaRPr sz="1800" i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73" name="Google Shape;473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661075" y="6238000"/>
            <a:ext cx="857075" cy="45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35"/>
          <p:cNvPicPr preferRelativeResize="0"/>
          <p:nvPr/>
        </p:nvPicPr>
        <p:blipFill rotWithShape="1">
          <a:blip r:embed="rId6">
            <a:alphaModFix/>
          </a:blip>
          <a:srcRect b="695"/>
          <a:stretch/>
        </p:blipFill>
        <p:spPr>
          <a:xfrm>
            <a:off x="5749450" y="728450"/>
            <a:ext cx="5272901" cy="5236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p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12500" y="947575"/>
            <a:ext cx="6418652" cy="1043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p3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672875" y="6126363"/>
            <a:ext cx="1980300" cy="47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36"/>
          <p:cNvSpPr txBox="1"/>
          <p:nvPr/>
        </p:nvSpPr>
        <p:spPr>
          <a:xfrm>
            <a:off x="2522100" y="2350650"/>
            <a:ext cx="71478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9600" b="1" i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Спасибо!</a:t>
            </a:r>
            <a:endParaRPr sz="9600" b="1" i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83" name="Google Shape;483;p36"/>
          <p:cNvPicPr preferRelativeResize="0"/>
          <p:nvPr/>
        </p:nvPicPr>
        <p:blipFill rotWithShape="1">
          <a:blip r:embed="rId4">
            <a:alphaModFix/>
          </a:blip>
          <a:srcRect b="31067"/>
          <a:stretch/>
        </p:blipFill>
        <p:spPr>
          <a:xfrm>
            <a:off x="5331475" y="5015625"/>
            <a:ext cx="1529050" cy="557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17"/>
          <p:cNvPicPr preferRelativeResize="0"/>
          <p:nvPr/>
        </p:nvPicPr>
        <p:blipFill rotWithShape="1">
          <a:blip r:embed="rId4">
            <a:alphaModFix/>
          </a:blip>
          <a:srcRect t="864" b="855"/>
          <a:stretch/>
        </p:blipFill>
        <p:spPr>
          <a:xfrm>
            <a:off x="7785425" y="0"/>
            <a:ext cx="440657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7"/>
          <p:cNvSpPr txBox="1"/>
          <p:nvPr/>
        </p:nvSpPr>
        <p:spPr>
          <a:xfrm>
            <a:off x="1012500" y="3386250"/>
            <a:ext cx="3190500" cy="24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0"/>
              </a:spcBef>
              <a:spcAft>
                <a:spcPts val="0"/>
              </a:spcAft>
              <a:buNone/>
            </a:pPr>
            <a:r>
              <a:rPr lang="ru-RU" sz="1200" b="1" i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Фитнес тренды на 2021 год:</a:t>
            </a:r>
            <a:endParaRPr sz="1200" b="1" i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69999" marR="0" lvl="0" indent="-171450" algn="l" rtl="0">
              <a:lnSpc>
                <a:spcPct val="115000"/>
              </a:lnSpc>
              <a:spcBef>
                <a:spcPts val="1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AutoNum type="arabicPeriod"/>
            </a:pPr>
            <a:r>
              <a:rPr lang="ru-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Онлайн фитнес</a:t>
            </a:r>
            <a:endParaRPr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69999" marR="0" lvl="0" indent="-171450" algn="l" rtl="0">
              <a:lnSpc>
                <a:spcPct val="115000"/>
              </a:lnSpc>
              <a:spcBef>
                <a:spcPts val="1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AutoNum type="arabicPeriod"/>
            </a:pPr>
            <a:r>
              <a:rPr lang="ru-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Фитнес гаджеты</a:t>
            </a:r>
            <a:endParaRPr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69999" marR="0" lvl="0" indent="-171450" algn="l" rtl="0">
              <a:lnSpc>
                <a:spcPct val="115000"/>
              </a:lnSpc>
              <a:spcBef>
                <a:spcPts val="1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AutoNum type="arabicPeriod"/>
            </a:pPr>
            <a:r>
              <a:rPr lang="ru-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Тренировки с весом собственного тела</a:t>
            </a:r>
            <a:endParaRPr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69999" marR="0" lvl="0" indent="-171450" algn="l" rtl="0">
              <a:lnSpc>
                <a:spcPct val="115000"/>
              </a:lnSpc>
              <a:spcBef>
                <a:spcPts val="1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AutoNum type="arabicPeriod"/>
            </a:pPr>
            <a:r>
              <a:rPr lang="ru-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Активный отдых</a:t>
            </a:r>
            <a:endParaRPr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69999" lvl="0" indent="-171450" algn="l" rtl="0">
              <a:lnSpc>
                <a:spcPct val="115000"/>
              </a:lnSpc>
              <a:spcBef>
                <a:spcPts val="1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Montserrat"/>
              <a:buAutoNum type="arabicPeriod"/>
            </a:pPr>
            <a:r>
              <a:rPr lang="ru-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HIIT (интервальная тренировка высокой интенсивности)</a:t>
            </a:r>
            <a:endParaRPr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0"/>
              </a:spcBef>
              <a:spcAft>
                <a:spcPts val="0"/>
              </a:spcAft>
              <a:buNone/>
            </a:pPr>
            <a:endParaRPr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10"/>
              </a:spcBef>
              <a:spcAft>
                <a:spcPts val="0"/>
              </a:spcAft>
              <a:buSzPts val="1100"/>
              <a:buNone/>
            </a:pPr>
            <a:endParaRPr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1" name="Google Shape;121;p17"/>
          <p:cNvSpPr txBox="1"/>
          <p:nvPr/>
        </p:nvSpPr>
        <p:spPr>
          <a:xfrm>
            <a:off x="1012500" y="6137775"/>
            <a:ext cx="53382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i="1">
                <a:solidFill>
                  <a:srgbClr val="A1B9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 НАСТОЯЩЕМ О БУДУЩЕМ</a:t>
            </a:r>
            <a:endParaRPr sz="1600" i="1">
              <a:solidFill>
                <a:srgbClr val="A1B9C8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22" name="Google Shape;122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69125" y="6238000"/>
            <a:ext cx="857075" cy="45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7"/>
          <p:cNvPicPr preferRelativeResize="0"/>
          <p:nvPr/>
        </p:nvPicPr>
        <p:blipFill rotWithShape="1">
          <a:blip r:embed="rId6">
            <a:alphaModFix/>
          </a:blip>
          <a:srcRect b="29393"/>
          <a:stretch/>
        </p:blipFill>
        <p:spPr>
          <a:xfrm>
            <a:off x="1012500" y="877200"/>
            <a:ext cx="6184550" cy="2471226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7"/>
          <p:cNvSpPr txBox="1"/>
          <p:nvPr/>
        </p:nvSpPr>
        <p:spPr>
          <a:xfrm>
            <a:off x="4364275" y="3765963"/>
            <a:ext cx="3000000" cy="143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7.  Виртуальное обучение</a:t>
            </a:r>
            <a:endParaRPr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8.  Фитнес в связке с врачами</a:t>
            </a:r>
            <a:endParaRPr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9.  Силовая тренировка </a:t>
            </a:r>
            <a:endParaRPr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со свободными весами</a:t>
            </a:r>
            <a:endParaRPr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10.  Фитнес-программы </a:t>
            </a:r>
            <a:endParaRPr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0"/>
              </a:spcBef>
              <a:spcAft>
                <a:spcPts val="10"/>
              </a:spcAft>
              <a:buNone/>
            </a:pPr>
            <a:r>
              <a:rPr lang="ru-RU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для пожилых людей</a:t>
            </a:r>
            <a:endParaRPr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25" name="Google Shape;125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497400" y="6126363"/>
            <a:ext cx="1980300" cy="47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542E176-A27D-4F0C-9997-A9A1F9B584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2804" y="178800"/>
            <a:ext cx="1046499" cy="52848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29349">
            <a:off x="7793320" y="717594"/>
            <a:ext cx="3268712" cy="3492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8"/>
          <p:cNvPicPr preferRelativeResize="0"/>
          <p:nvPr/>
        </p:nvPicPr>
        <p:blipFill rotWithShape="1">
          <a:blip r:embed="rId5">
            <a:alphaModFix/>
          </a:blip>
          <a:srcRect l="19163" t="20336" r="9489" b="3437"/>
          <a:stretch/>
        </p:blipFill>
        <p:spPr>
          <a:xfrm rot="229354">
            <a:off x="7668764" y="584690"/>
            <a:ext cx="3292049" cy="3517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29351">
            <a:off x="6730766" y="2496878"/>
            <a:ext cx="2816799" cy="3009298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8"/>
          <p:cNvSpPr txBox="1"/>
          <p:nvPr/>
        </p:nvSpPr>
        <p:spPr>
          <a:xfrm>
            <a:off x="936300" y="2606975"/>
            <a:ext cx="4954500" cy="2322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i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Мы объединяемся в сообщества, чтобы создавать дополнительную ценность друг для друга.</a:t>
            </a:r>
            <a:endParaRPr sz="1800" i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0"/>
              </a:spcBef>
              <a:spcAft>
                <a:spcPts val="0"/>
              </a:spcAft>
              <a:buNone/>
            </a:pPr>
            <a:endParaRPr sz="1800" i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0"/>
              </a:spcBef>
              <a:spcAft>
                <a:spcPts val="10"/>
              </a:spcAft>
              <a:buNone/>
            </a:pPr>
            <a:r>
              <a:rPr lang="ru-RU" sz="1800" i="1" dirty="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Ключевая ценность сообщества</a:t>
            </a:r>
            <a:r>
              <a:rPr lang="ru-RU" sz="1800" i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— коммуникация между участниками, которая создает ценность.</a:t>
            </a:r>
            <a:endParaRPr sz="1800" i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4" name="Google Shape;134;p18"/>
          <p:cNvSpPr txBox="1"/>
          <p:nvPr/>
        </p:nvSpPr>
        <p:spPr>
          <a:xfrm rot="229290">
            <a:off x="6905080" y="2753063"/>
            <a:ext cx="2462175" cy="2481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00" i="1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Цели Сообщества:</a:t>
            </a:r>
            <a:endParaRPr sz="1500" i="1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269999" marR="0" lvl="0" indent="-171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"/>
              <a:buAutoNum type="arabicPeriod"/>
            </a:pPr>
            <a:r>
              <a:rPr lang="ru-RU" sz="1200" i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Сообщество, как продукт</a:t>
            </a:r>
            <a:endParaRPr sz="1200" i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69999" marR="0" lvl="0" indent="-171450" algn="l" rtl="0">
              <a:lnSpc>
                <a:spcPct val="115000"/>
              </a:lnSpc>
              <a:spcBef>
                <a:spcPts val="1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"/>
              <a:buAutoNum type="arabicPeriod"/>
            </a:pPr>
            <a:r>
              <a:rPr lang="ru-RU" sz="1200" i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Привлечение клиентов</a:t>
            </a:r>
            <a:endParaRPr sz="1200" i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69999" marR="0" lvl="0" indent="-171450" algn="l" rtl="0">
              <a:lnSpc>
                <a:spcPct val="115000"/>
              </a:lnSpc>
              <a:spcBef>
                <a:spcPts val="1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"/>
              <a:buAutoNum type="arabicPeriod"/>
            </a:pPr>
            <a:r>
              <a:rPr lang="ru-RU" sz="1200" i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Удержание клиентов</a:t>
            </a:r>
            <a:endParaRPr sz="1200" i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69999" marR="0" lvl="0" indent="-171450" algn="l" rtl="0">
              <a:lnSpc>
                <a:spcPct val="115000"/>
              </a:lnSpc>
              <a:spcBef>
                <a:spcPts val="10"/>
              </a:spcBef>
              <a:spcAft>
                <a:spcPts val="10"/>
              </a:spcAft>
              <a:buClr>
                <a:srgbClr val="FFFFFF"/>
              </a:buClr>
              <a:buSzPts val="1200"/>
              <a:buFont typeface="Montserrat"/>
              <a:buAutoNum type="arabicPeriod"/>
            </a:pPr>
            <a:r>
              <a:rPr lang="ru-RU" sz="1200" i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Сообщество, как форма для другого контента (создает дополнительную ценность для вашего продукта)</a:t>
            </a:r>
            <a:endParaRPr sz="1200" i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35" name="Google Shape;135;p18"/>
          <p:cNvPicPr preferRelativeResize="0"/>
          <p:nvPr/>
        </p:nvPicPr>
        <p:blipFill rotWithShape="1">
          <a:blip r:embed="rId6">
            <a:alphaModFix/>
          </a:blip>
          <a:srcRect b="42422"/>
          <a:stretch/>
        </p:blipFill>
        <p:spPr>
          <a:xfrm>
            <a:off x="1001175" y="838825"/>
            <a:ext cx="7725349" cy="110315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18"/>
          <p:cNvSpPr txBox="1"/>
          <p:nvPr/>
        </p:nvSpPr>
        <p:spPr>
          <a:xfrm>
            <a:off x="1012500" y="6137775"/>
            <a:ext cx="53382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i="1">
                <a:solidFill>
                  <a:srgbClr val="A1B9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 НАСТОЯЩЕМ О БУДУЩЕМ</a:t>
            </a:r>
            <a:endParaRPr sz="1600" i="1">
              <a:solidFill>
                <a:srgbClr val="A1B9C8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cxnSp>
        <p:nvCxnSpPr>
          <p:cNvPr id="137" name="Google Shape;137;p18"/>
          <p:cNvCxnSpPr/>
          <p:nvPr/>
        </p:nvCxnSpPr>
        <p:spPr>
          <a:xfrm>
            <a:off x="1001175" y="2274484"/>
            <a:ext cx="4991400" cy="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38" name="Google Shape;138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661075" y="6238000"/>
            <a:ext cx="857075" cy="45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672875" y="6126363"/>
            <a:ext cx="1980300" cy="47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198F54F-06E4-40C6-97C1-05F793F385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2804" y="178800"/>
            <a:ext cx="1046499" cy="52848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19"/>
          <p:cNvPicPr preferRelativeResize="0"/>
          <p:nvPr/>
        </p:nvPicPr>
        <p:blipFill rotWithShape="1">
          <a:blip r:embed="rId4">
            <a:alphaModFix/>
          </a:blip>
          <a:srcRect t="7933" b="7933"/>
          <a:stretch/>
        </p:blipFill>
        <p:spPr>
          <a:xfrm>
            <a:off x="5987625" y="173225"/>
            <a:ext cx="6602849" cy="5555052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19"/>
          <p:cNvSpPr txBox="1"/>
          <p:nvPr/>
        </p:nvSpPr>
        <p:spPr>
          <a:xfrm>
            <a:off x="9584975" y="5385025"/>
            <a:ext cx="1775700" cy="3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*исследование РБК “Мировые тенденции на рынке фитнес-услуг”</a:t>
            </a:r>
            <a:endParaRPr sz="600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0"/>
              </a:spcBef>
              <a:spcAft>
                <a:spcPts val="10"/>
              </a:spcAft>
              <a:buNone/>
            </a:pPr>
            <a:endParaRPr sz="600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7" name="Google Shape;147;p19"/>
          <p:cNvSpPr txBox="1"/>
          <p:nvPr/>
        </p:nvSpPr>
        <p:spPr>
          <a:xfrm>
            <a:off x="1012500" y="6137775"/>
            <a:ext cx="53382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i="1">
                <a:solidFill>
                  <a:srgbClr val="A1B9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 НАСТОЯЩЕМ О БУДУЩЕМ</a:t>
            </a:r>
            <a:endParaRPr sz="1600" i="1">
              <a:solidFill>
                <a:srgbClr val="A1B9C8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48" name="Google Shape;148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661075" y="6238000"/>
            <a:ext cx="857075" cy="45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12500" y="921600"/>
            <a:ext cx="5518199" cy="4073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672875" y="6126363"/>
            <a:ext cx="1980300" cy="47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5ABC6F-F1EC-43E2-A5B6-6CBDF0394F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2804" y="178800"/>
            <a:ext cx="1046499" cy="52848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0"/>
          <p:cNvSpPr txBox="1"/>
          <p:nvPr/>
        </p:nvSpPr>
        <p:spPr>
          <a:xfrm>
            <a:off x="1012500" y="6137775"/>
            <a:ext cx="53382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i="1">
                <a:solidFill>
                  <a:srgbClr val="A1B9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 НАСТОЯЩЕМ О БУДУЩЕМ</a:t>
            </a:r>
            <a:endParaRPr sz="1600" i="1">
              <a:solidFill>
                <a:srgbClr val="A1B9C8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57" name="Google Shape;157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661075" y="6238000"/>
            <a:ext cx="857075" cy="45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12500" y="774150"/>
            <a:ext cx="7862575" cy="623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8125" y="1831963"/>
            <a:ext cx="3814451" cy="3814451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0"/>
          <p:cNvSpPr txBox="1"/>
          <p:nvPr/>
        </p:nvSpPr>
        <p:spPr>
          <a:xfrm>
            <a:off x="1351600" y="2989200"/>
            <a:ext cx="1232700" cy="11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61" name="Google Shape;161;p20"/>
          <p:cNvSpPr txBox="1"/>
          <p:nvPr/>
        </p:nvSpPr>
        <p:spPr>
          <a:xfrm>
            <a:off x="1027223" y="3492900"/>
            <a:ext cx="2560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i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МОТИВАЦИОННЫЕ ФАКТОРЫ</a:t>
            </a:r>
            <a:endParaRPr b="1" i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2" name="Google Shape;162;p20"/>
          <p:cNvSpPr/>
          <p:nvPr/>
        </p:nvSpPr>
        <p:spPr>
          <a:xfrm>
            <a:off x="3205100" y="1899175"/>
            <a:ext cx="240900" cy="240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20"/>
          <p:cNvSpPr txBox="1"/>
          <p:nvPr/>
        </p:nvSpPr>
        <p:spPr>
          <a:xfrm>
            <a:off x="4068400" y="1474275"/>
            <a:ext cx="54108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i="1">
                <a:solidFill>
                  <a:srgbClr val="08D68C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ОБЩЕЕ ЗДОРОВЬЕ</a:t>
            </a:r>
            <a:endParaRPr sz="1200" i="1">
              <a:solidFill>
                <a:srgbClr val="08D68C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i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Опрошенные респонденты считают, что ЗОЖ  принципиален для здоровья. </a:t>
            </a:r>
            <a:endParaRPr sz="1000" i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i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Особое внимание уделяется занятиям спортом и качеству питания.</a:t>
            </a:r>
            <a:endParaRPr sz="1000" i="1">
              <a:solidFill>
                <a:srgbClr val="08D68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4" name="Google Shape;164;p20"/>
          <p:cNvSpPr/>
          <p:nvPr/>
        </p:nvSpPr>
        <p:spPr>
          <a:xfrm>
            <a:off x="4105550" y="2672500"/>
            <a:ext cx="240900" cy="240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20"/>
          <p:cNvSpPr txBox="1"/>
          <p:nvPr/>
        </p:nvSpPr>
        <p:spPr>
          <a:xfrm>
            <a:off x="4791250" y="2331250"/>
            <a:ext cx="65640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i="1">
                <a:solidFill>
                  <a:srgbClr val="08D68C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ЗАБОТА О ДЕТЯХ</a:t>
            </a:r>
            <a:endParaRPr sz="1200" i="1">
              <a:solidFill>
                <a:srgbClr val="08D68C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i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Потребление натуральной еды является частью воспитания и хорошего примера для детей. Поэтому многие покупатели изменили свои пищевые привычки когда стали родителями</a:t>
            </a:r>
            <a:endParaRPr sz="1000" i="1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i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i="1">
              <a:solidFill>
                <a:srgbClr val="08D68C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66" name="Google Shape;166;p20"/>
          <p:cNvSpPr txBox="1"/>
          <p:nvPr/>
        </p:nvSpPr>
        <p:spPr>
          <a:xfrm>
            <a:off x="5180525" y="3205800"/>
            <a:ext cx="54108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i="1">
                <a:solidFill>
                  <a:srgbClr val="08D68C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ЭКОЛОГИЯ</a:t>
            </a:r>
            <a:endParaRPr sz="1200" i="1">
              <a:solidFill>
                <a:srgbClr val="08D68C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i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Для части опрашиваемых переход к здоровым привычкам связан с экологическими проблемами. </a:t>
            </a:r>
            <a:endParaRPr sz="1000" i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i="1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i="1">
              <a:solidFill>
                <a:srgbClr val="08D68C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67" name="Google Shape;167;p20"/>
          <p:cNvSpPr txBox="1"/>
          <p:nvPr/>
        </p:nvSpPr>
        <p:spPr>
          <a:xfrm>
            <a:off x="4791250" y="4129188"/>
            <a:ext cx="5410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i="1">
                <a:solidFill>
                  <a:srgbClr val="08D68C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ПРИВЫЧКА</a:t>
            </a:r>
            <a:endParaRPr sz="1200" i="1">
              <a:solidFill>
                <a:srgbClr val="08D68C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i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Для некоторые последоватей ЗОЖ - это образ жизни с детства</a:t>
            </a:r>
            <a:endParaRPr sz="1000" i="1">
              <a:solidFill>
                <a:srgbClr val="08D68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8" name="Google Shape;168;p20"/>
          <p:cNvSpPr txBox="1"/>
          <p:nvPr/>
        </p:nvSpPr>
        <p:spPr>
          <a:xfrm>
            <a:off x="4252325" y="4926213"/>
            <a:ext cx="54108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i="1">
                <a:solidFill>
                  <a:srgbClr val="08D68C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БЕЗОПАСНОСТЬ</a:t>
            </a:r>
            <a:endParaRPr sz="1200" i="1">
              <a:solidFill>
                <a:srgbClr val="08D68C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i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Для части опрашиваемых переход на потребление здоровых продуктов становится вынужденной мерой, вызванной болезнями</a:t>
            </a:r>
            <a:endParaRPr sz="1000" i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69" name="Google Shape;169;p20"/>
          <p:cNvSpPr/>
          <p:nvPr/>
        </p:nvSpPr>
        <p:spPr>
          <a:xfrm>
            <a:off x="4346450" y="3334600"/>
            <a:ext cx="240900" cy="240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20"/>
          <p:cNvSpPr/>
          <p:nvPr/>
        </p:nvSpPr>
        <p:spPr>
          <a:xfrm>
            <a:off x="4252325" y="4195288"/>
            <a:ext cx="240900" cy="240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20"/>
          <p:cNvSpPr/>
          <p:nvPr/>
        </p:nvSpPr>
        <p:spPr>
          <a:xfrm>
            <a:off x="3827500" y="4926213"/>
            <a:ext cx="240900" cy="240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2" name="Google Shape;172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672875" y="6126363"/>
            <a:ext cx="1980300" cy="47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F7D3C61-8498-452F-8A25-AFADE0F62C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2804" y="178800"/>
            <a:ext cx="1046499" cy="52848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1"/>
          <p:cNvSpPr txBox="1"/>
          <p:nvPr/>
        </p:nvSpPr>
        <p:spPr>
          <a:xfrm>
            <a:off x="963350" y="824650"/>
            <a:ext cx="5101200" cy="19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 Narrow"/>
              <a:buNone/>
            </a:pPr>
            <a:r>
              <a:rPr lang="ru-RU" sz="3000" b="1" i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Влияние COVID-19</a:t>
            </a:r>
            <a:endParaRPr sz="3000" b="1" i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 Narrow"/>
              <a:buNone/>
            </a:pPr>
            <a:r>
              <a:rPr lang="ru-RU" sz="3000" b="1" i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на здоровый образ</a:t>
            </a:r>
            <a:endParaRPr sz="3000" b="1" i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 Narrow"/>
              <a:buNone/>
            </a:pPr>
            <a:r>
              <a:rPr lang="ru-RU" sz="3000" b="1" i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жизни (1/2)</a:t>
            </a:r>
            <a:endParaRPr sz="3000" b="1" i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 Narrow"/>
              <a:buNone/>
            </a:pPr>
            <a:endParaRPr sz="3000" b="1" i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9" name="Google Shape;179;p21"/>
          <p:cNvSpPr txBox="1"/>
          <p:nvPr/>
        </p:nvSpPr>
        <p:spPr>
          <a:xfrm>
            <a:off x="963350" y="2611450"/>
            <a:ext cx="4281600" cy="26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i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0"/>
              </a:spcBef>
              <a:spcAft>
                <a:spcPts val="0"/>
              </a:spcAft>
              <a:buNone/>
            </a:pPr>
            <a:r>
              <a:rPr lang="ru-RU" sz="1800" i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Большинство опрашиваемых следовали принципам ЗОЖ </a:t>
            </a:r>
            <a:endParaRPr sz="1800" i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0"/>
              </a:spcBef>
              <a:spcAft>
                <a:spcPts val="10"/>
              </a:spcAft>
              <a:buNone/>
            </a:pPr>
            <a:r>
              <a:rPr lang="ru-RU" sz="1800" i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во время пандемии COVID-19 </a:t>
            </a:r>
            <a:r>
              <a:rPr lang="ru-RU" sz="1800" i="1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Только 4 из 10 изменили свое питание с начала  пандемии. </a:t>
            </a:r>
            <a:r>
              <a:rPr lang="ru-RU" sz="1800" i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Некоторые изменили свои гигиенические привычки.</a:t>
            </a:r>
            <a:endParaRPr sz="1800" i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80" name="Google Shape;180;p21"/>
          <p:cNvCxnSpPr/>
          <p:nvPr/>
        </p:nvCxnSpPr>
        <p:spPr>
          <a:xfrm>
            <a:off x="1063500" y="2577107"/>
            <a:ext cx="3659400" cy="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81" name="Google Shape;181;p21"/>
          <p:cNvPicPr preferRelativeResize="0"/>
          <p:nvPr/>
        </p:nvPicPr>
        <p:blipFill rotWithShape="1">
          <a:blip r:embed="rId4">
            <a:alphaModFix/>
          </a:blip>
          <a:srcRect t="748" b="748"/>
          <a:stretch/>
        </p:blipFill>
        <p:spPr>
          <a:xfrm>
            <a:off x="5656429" y="1293111"/>
            <a:ext cx="5624484" cy="446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1"/>
          <p:cNvPicPr preferRelativeResize="0"/>
          <p:nvPr/>
        </p:nvPicPr>
        <p:blipFill rotWithShape="1">
          <a:blip r:embed="rId5">
            <a:alphaModFix/>
          </a:blip>
          <a:srcRect t="748" b="748"/>
          <a:stretch/>
        </p:blipFill>
        <p:spPr>
          <a:xfrm>
            <a:off x="5656429" y="2170224"/>
            <a:ext cx="5624484" cy="446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1"/>
          <p:cNvPicPr preferRelativeResize="0"/>
          <p:nvPr/>
        </p:nvPicPr>
        <p:blipFill rotWithShape="1">
          <a:blip r:embed="rId6">
            <a:alphaModFix/>
          </a:blip>
          <a:srcRect t="748" b="748"/>
          <a:stretch/>
        </p:blipFill>
        <p:spPr>
          <a:xfrm>
            <a:off x="5656429" y="3047348"/>
            <a:ext cx="5624484" cy="446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1"/>
          <p:cNvPicPr preferRelativeResize="0"/>
          <p:nvPr/>
        </p:nvPicPr>
        <p:blipFill rotWithShape="1">
          <a:blip r:embed="rId7">
            <a:alphaModFix/>
          </a:blip>
          <a:srcRect t="748" b="748"/>
          <a:stretch/>
        </p:blipFill>
        <p:spPr>
          <a:xfrm>
            <a:off x="5656429" y="3953410"/>
            <a:ext cx="5624484" cy="446370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1"/>
          <p:cNvSpPr txBox="1"/>
          <p:nvPr/>
        </p:nvSpPr>
        <p:spPr>
          <a:xfrm>
            <a:off x="5656429" y="921600"/>
            <a:ext cx="56247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 i="1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Особенно важно придерживаться здорового образа жизни во время пандемии COVID-19.</a:t>
            </a:r>
            <a:endParaRPr sz="800" i="1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i="1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186" name="Google Shape;186;p21"/>
          <p:cNvSpPr txBox="1"/>
          <p:nvPr/>
        </p:nvSpPr>
        <p:spPr>
          <a:xfrm>
            <a:off x="5656429" y="1850383"/>
            <a:ext cx="5624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 i="1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После того, как началась пандемия  COVID-19 я изменил/ла привычки питания</a:t>
            </a:r>
            <a:endParaRPr sz="800" i="1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i="1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i="1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187" name="Google Shape;187;p21"/>
          <p:cNvSpPr txBox="1"/>
          <p:nvPr/>
        </p:nvSpPr>
        <p:spPr>
          <a:xfrm>
            <a:off x="5656432" y="2728573"/>
            <a:ext cx="5624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 i="1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После того, как началась пандемия  COVID-19 я изменил/ла  личный распорядок ухода</a:t>
            </a:r>
            <a:endParaRPr sz="800" i="1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188" name="Google Shape;188;p21"/>
          <p:cNvSpPr txBox="1"/>
          <p:nvPr/>
        </p:nvSpPr>
        <p:spPr>
          <a:xfrm>
            <a:off x="5656386" y="3643076"/>
            <a:ext cx="5624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 i="1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После того, как началась пандемия COVID-19 я изменил/ла режим   мытья рук, уборки</a:t>
            </a:r>
            <a:endParaRPr sz="800" i="1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189" name="Google Shape;189;p21"/>
          <p:cNvSpPr txBox="1"/>
          <p:nvPr/>
        </p:nvSpPr>
        <p:spPr>
          <a:xfrm>
            <a:off x="11446179" y="1345764"/>
            <a:ext cx="4665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i="1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80</a:t>
            </a:r>
            <a:endParaRPr sz="1000" i="1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190" name="Google Shape;190;p21"/>
          <p:cNvSpPr txBox="1"/>
          <p:nvPr/>
        </p:nvSpPr>
        <p:spPr>
          <a:xfrm>
            <a:off x="11446179" y="2222881"/>
            <a:ext cx="4665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i="1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39</a:t>
            </a:r>
            <a:endParaRPr sz="1000" i="1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191" name="Google Shape;191;p21"/>
          <p:cNvSpPr txBox="1"/>
          <p:nvPr/>
        </p:nvSpPr>
        <p:spPr>
          <a:xfrm>
            <a:off x="11446179" y="3099999"/>
            <a:ext cx="4665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i="1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50</a:t>
            </a:r>
            <a:endParaRPr sz="1000" i="1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192" name="Google Shape;192;p21"/>
          <p:cNvSpPr txBox="1"/>
          <p:nvPr/>
        </p:nvSpPr>
        <p:spPr>
          <a:xfrm>
            <a:off x="11446179" y="3977117"/>
            <a:ext cx="4665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i="1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46</a:t>
            </a:r>
            <a:endParaRPr sz="1000" i="1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193" name="Google Shape;193;p21"/>
          <p:cNvSpPr txBox="1"/>
          <p:nvPr/>
        </p:nvSpPr>
        <p:spPr>
          <a:xfrm>
            <a:off x="11204904" y="885186"/>
            <a:ext cx="12156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Top2box</a:t>
            </a:r>
            <a:endParaRPr sz="100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94" name="Google Shape;194;p2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130332" y="4747639"/>
            <a:ext cx="180457" cy="180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976561" y="4747639"/>
            <a:ext cx="180457" cy="180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802230" y="4747639"/>
            <a:ext cx="180457" cy="180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852402" y="4747639"/>
            <a:ext cx="180458" cy="180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726751" y="4747639"/>
            <a:ext cx="180458" cy="180452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1"/>
          <p:cNvSpPr txBox="1"/>
          <p:nvPr/>
        </p:nvSpPr>
        <p:spPr>
          <a:xfrm>
            <a:off x="5610950" y="4970180"/>
            <a:ext cx="9843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900" i="1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Совершенно не согласны</a:t>
            </a:r>
            <a:endParaRPr sz="900" i="1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900" i="1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900" i="1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200" name="Google Shape;200;p21"/>
          <p:cNvSpPr txBox="1"/>
          <p:nvPr/>
        </p:nvSpPr>
        <p:spPr>
          <a:xfrm>
            <a:off x="6730972" y="4970180"/>
            <a:ext cx="9843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900" i="1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Скорее не согласен</a:t>
            </a:r>
            <a:endParaRPr sz="900" i="1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900" i="1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900" i="1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201" name="Google Shape;201;p21"/>
          <p:cNvSpPr txBox="1"/>
          <p:nvPr/>
        </p:nvSpPr>
        <p:spPr>
          <a:xfrm>
            <a:off x="7710252" y="4970180"/>
            <a:ext cx="12156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900" i="1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Ни не согласен, ни согласен</a:t>
            </a:r>
            <a:endParaRPr sz="900" i="1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900" i="1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900" i="1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202" name="Google Shape;202;p21"/>
          <p:cNvSpPr txBox="1"/>
          <p:nvPr/>
        </p:nvSpPr>
        <p:spPr>
          <a:xfrm>
            <a:off x="8906186" y="4970180"/>
            <a:ext cx="9843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900" i="1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Скорее согласен</a:t>
            </a:r>
            <a:endParaRPr sz="900" i="1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900" i="1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900" i="1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203" name="Google Shape;203;p21"/>
          <p:cNvSpPr txBox="1"/>
          <p:nvPr/>
        </p:nvSpPr>
        <p:spPr>
          <a:xfrm>
            <a:off x="10035419" y="4970180"/>
            <a:ext cx="9843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900" i="1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Совершенно согласны</a:t>
            </a:r>
            <a:endParaRPr sz="900" i="1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900" i="1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900" i="1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900" i="1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204" name="Google Shape;204;p21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0661075" y="6238000"/>
            <a:ext cx="857075" cy="453175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21"/>
          <p:cNvSpPr txBox="1"/>
          <p:nvPr/>
        </p:nvSpPr>
        <p:spPr>
          <a:xfrm>
            <a:off x="1012500" y="6137775"/>
            <a:ext cx="53382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i="1">
                <a:solidFill>
                  <a:srgbClr val="A1B9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 НАСТОЯЩЕМ О БУДУЩЕМ</a:t>
            </a:r>
            <a:endParaRPr sz="1600" i="1">
              <a:solidFill>
                <a:srgbClr val="A1B9C8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206" name="Google Shape;206;p21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9672875" y="6126363"/>
            <a:ext cx="1980300" cy="47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A2D46D3-F015-4A19-9FD9-4E3FB083B98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82804" y="178800"/>
            <a:ext cx="1046499" cy="52848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2"/>
          <p:cNvSpPr txBox="1"/>
          <p:nvPr/>
        </p:nvSpPr>
        <p:spPr>
          <a:xfrm>
            <a:off x="936300" y="1383850"/>
            <a:ext cx="10597500" cy="14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i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2/3  последователей здорового образа жизни регулярно занимаются спортом дома, 4 из 10 предпочитают ходить в тренажерный зал или бассейн, одна треть любит бег, легкую атлетику и йогу.</a:t>
            </a:r>
            <a:endParaRPr sz="1800" i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0"/>
              </a:spcBef>
              <a:spcAft>
                <a:spcPts val="10"/>
              </a:spcAft>
              <a:buNone/>
            </a:pPr>
            <a:endParaRPr sz="1800" i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3" name="Google Shape;213;p22"/>
          <p:cNvSpPr txBox="1"/>
          <p:nvPr/>
        </p:nvSpPr>
        <p:spPr>
          <a:xfrm>
            <a:off x="9792625" y="5256675"/>
            <a:ext cx="1896900" cy="8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Base: main sample, all HL adherents who practice sports activities (n=520). S9a. Which sports activities do you practice regularly? МA S9b. And how often do you practice these sports activities? </a:t>
            </a:r>
            <a:endParaRPr sz="600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0"/>
              </a:spcBef>
              <a:spcAft>
                <a:spcPts val="10"/>
              </a:spcAft>
              <a:buNone/>
            </a:pPr>
            <a:endParaRPr sz="600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14" name="Google Shape;214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7694" y="3247462"/>
            <a:ext cx="8495314" cy="2675537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22"/>
          <p:cNvSpPr txBox="1"/>
          <p:nvPr/>
        </p:nvSpPr>
        <p:spPr>
          <a:xfrm>
            <a:off x="3021704" y="4303407"/>
            <a:ext cx="456000" cy="2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333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2,7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16" name="Google Shape;216;p22"/>
          <p:cNvSpPr txBox="1"/>
          <p:nvPr/>
        </p:nvSpPr>
        <p:spPr>
          <a:xfrm>
            <a:off x="5605265" y="5237672"/>
            <a:ext cx="456000" cy="2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333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1,5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17" name="Google Shape;217;p22"/>
          <p:cNvSpPr txBox="1"/>
          <p:nvPr/>
        </p:nvSpPr>
        <p:spPr>
          <a:xfrm>
            <a:off x="2033872" y="4094443"/>
            <a:ext cx="456000" cy="2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333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1,5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18" name="Google Shape;218;p22"/>
          <p:cNvSpPr txBox="1"/>
          <p:nvPr/>
        </p:nvSpPr>
        <p:spPr>
          <a:xfrm>
            <a:off x="6099366" y="5256669"/>
            <a:ext cx="456000" cy="2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333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0,9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19" name="Google Shape;219;p22"/>
          <p:cNvSpPr txBox="1"/>
          <p:nvPr/>
        </p:nvSpPr>
        <p:spPr>
          <a:xfrm>
            <a:off x="1501962" y="3873539"/>
            <a:ext cx="456000" cy="2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333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2,2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20" name="Google Shape;220;p22"/>
          <p:cNvSpPr txBox="1"/>
          <p:nvPr/>
        </p:nvSpPr>
        <p:spPr>
          <a:xfrm>
            <a:off x="4617433" y="5045916"/>
            <a:ext cx="456000" cy="2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333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1,2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21" name="Google Shape;221;p22"/>
          <p:cNvSpPr txBox="1"/>
          <p:nvPr/>
        </p:nvSpPr>
        <p:spPr>
          <a:xfrm>
            <a:off x="2565781" y="4202727"/>
            <a:ext cx="456000" cy="2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333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2,7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22" name="Google Shape;222;p22"/>
          <p:cNvSpPr txBox="1"/>
          <p:nvPr/>
        </p:nvSpPr>
        <p:spPr>
          <a:xfrm>
            <a:off x="7580930" y="5244429"/>
            <a:ext cx="456000" cy="2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333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1,4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23" name="Google Shape;223;p22"/>
          <p:cNvSpPr txBox="1"/>
          <p:nvPr/>
        </p:nvSpPr>
        <p:spPr>
          <a:xfrm>
            <a:off x="8141835" y="5302972"/>
            <a:ext cx="456000" cy="2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333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1,0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24" name="Google Shape;224;p22"/>
          <p:cNvSpPr txBox="1"/>
          <p:nvPr/>
        </p:nvSpPr>
        <p:spPr>
          <a:xfrm>
            <a:off x="5073356" y="5210212"/>
            <a:ext cx="456000" cy="2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333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1,6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25" name="Google Shape;225;p22"/>
          <p:cNvSpPr txBox="1"/>
          <p:nvPr/>
        </p:nvSpPr>
        <p:spPr>
          <a:xfrm>
            <a:off x="6588011" y="5239661"/>
            <a:ext cx="456000" cy="2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333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1,3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26" name="Google Shape;226;p22"/>
          <p:cNvSpPr txBox="1"/>
          <p:nvPr/>
        </p:nvSpPr>
        <p:spPr>
          <a:xfrm>
            <a:off x="3553614" y="4608994"/>
            <a:ext cx="456000" cy="2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333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1,8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27" name="Google Shape;227;p22"/>
          <p:cNvSpPr txBox="1"/>
          <p:nvPr/>
        </p:nvSpPr>
        <p:spPr>
          <a:xfrm>
            <a:off x="4065359" y="4966156"/>
            <a:ext cx="456000" cy="2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333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0,8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28" name="Google Shape;228;p22"/>
          <p:cNvSpPr txBox="1"/>
          <p:nvPr/>
        </p:nvSpPr>
        <p:spPr>
          <a:xfrm>
            <a:off x="7125008" y="5246935"/>
            <a:ext cx="456000" cy="2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333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0,3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29" name="Google Shape;229;p22"/>
          <p:cNvSpPr txBox="1"/>
          <p:nvPr/>
        </p:nvSpPr>
        <p:spPr>
          <a:xfrm>
            <a:off x="9159756" y="5379285"/>
            <a:ext cx="456000" cy="2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333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1,0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30" name="Google Shape;230;p22"/>
          <p:cNvSpPr txBox="1"/>
          <p:nvPr/>
        </p:nvSpPr>
        <p:spPr>
          <a:xfrm>
            <a:off x="8651956" y="5321814"/>
            <a:ext cx="456000" cy="2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333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1,8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31" name="Google Shape;231;p22"/>
          <p:cNvSpPr txBox="1"/>
          <p:nvPr/>
        </p:nvSpPr>
        <p:spPr>
          <a:xfrm>
            <a:off x="1046039" y="2949854"/>
            <a:ext cx="456000" cy="2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333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5,1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232" name="Google Shape;232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97814" y="4900452"/>
            <a:ext cx="256456" cy="256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00112" y="4611263"/>
            <a:ext cx="183963" cy="183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136573" y="3805361"/>
            <a:ext cx="250520" cy="250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2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670932" y="3911772"/>
            <a:ext cx="245623" cy="245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2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752002" y="4936700"/>
            <a:ext cx="183974" cy="183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2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684286" y="3637104"/>
            <a:ext cx="183974" cy="183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2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140316" y="2697725"/>
            <a:ext cx="267370" cy="267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2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276025" y="4936704"/>
            <a:ext cx="183974" cy="183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2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7171091" y="4779651"/>
            <a:ext cx="343817" cy="3438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22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232037" y="4538474"/>
            <a:ext cx="245650" cy="24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22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3661277" y="4260796"/>
            <a:ext cx="289375" cy="289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22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5136523" y="4702126"/>
            <a:ext cx="329589" cy="329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22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3200373" y="4016819"/>
            <a:ext cx="235986" cy="2359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22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6626493" y="4710956"/>
            <a:ext cx="378958" cy="378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22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5674209" y="4722005"/>
            <a:ext cx="318035" cy="318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22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6186562" y="4828749"/>
            <a:ext cx="245626" cy="245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22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9227972" y="4997472"/>
            <a:ext cx="235974" cy="235974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22"/>
          <p:cNvSpPr txBox="1"/>
          <p:nvPr/>
        </p:nvSpPr>
        <p:spPr>
          <a:xfrm>
            <a:off x="1012500" y="6137775"/>
            <a:ext cx="53382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i="1">
                <a:solidFill>
                  <a:srgbClr val="A1B9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 НАСТОЯЩЕМ О БУДУЩЕМ</a:t>
            </a:r>
            <a:endParaRPr sz="1600" i="1">
              <a:solidFill>
                <a:srgbClr val="A1B9C8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250" name="Google Shape;250;p22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10661075" y="6238000"/>
            <a:ext cx="857075" cy="45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22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1024350" y="847650"/>
            <a:ext cx="8401603" cy="39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22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7125000" y="3160275"/>
            <a:ext cx="2685350" cy="1358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22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9672875" y="6126363"/>
            <a:ext cx="1980300" cy="47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D5631C4A-750A-4684-8079-9928B31AE645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82804" y="178800"/>
            <a:ext cx="1046499" cy="52848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23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57950" y="294100"/>
            <a:ext cx="6068567" cy="6068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95950" y="921600"/>
            <a:ext cx="3945176" cy="1648425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23"/>
          <p:cNvSpPr txBox="1"/>
          <p:nvPr/>
        </p:nvSpPr>
        <p:spPr>
          <a:xfrm>
            <a:off x="1012500" y="6137775"/>
            <a:ext cx="53382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i="1">
                <a:solidFill>
                  <a:srgbClr val="A1B9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 НАСТОЯЩЕМ О БУДУЩЕМ</a:t>
            </a:r>
            <a:endParaRPr sz="1600" i="1">
              <a:solidFill>
                <a:srgbClr val="A1B9C8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261" name="Google Shape;261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661075" y="6238000"/>
            <a:ext cx="857075" cy="45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2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54107">
            <a:off x="1210953" y="3031792"/>
            <a:ext cx="4295971" cy="2485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23">
            <a:hlinkClick r:id="rId4"/>
          </p:cNvPr>
          <p:cNvPicPr preferRelativeResize="0"/>
          <p:nvPr/>
        </p:nvPicPr>
        <p:blipFill rotWithShape="1">
          <a:blip r:embed="rId9">
            <a:alphaModFix/>
          </a:blip>
          <a:srcRect t="7798" b="7806"/>
          <a:stretch/>
        </p:blipFill>
        <p:spPr>
          <a:xfrm rot="155803">
            <a:off x="1065034" y="2926120"/>
            <a:ext cx="4295734" cy="241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2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672875" y="6126363"/>
            <a:ext cx="1980300" cy="47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00F121-96D0-4068-B162-FA0127F8C4B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2804" y="178800"/>
            <a:ext cx="1046499" cy="52848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2C801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1057</Words>
  <Application>Microsoft Office PowerPoint</Application>
  <PresentationFormat>Widescreen</PresentationFormat>
  <Paragraphs>194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Arial</vt:lpstr>
      <vt:lpstr>Arial Narrow</vt:lpstr>
      <vt:lpstr>Calibri</vt:lpstr>
      <vt:lpstr>inherit</vt:lpstr>
      <vt:lpstr>Montserrat</vt:lpstr>
      <vt:lpstr>Montserrat Light</vt:lpstr>
      <vt:lpstr>Montserrat Medium</vt:lpstr>
      <vt:lpstr>Montserrat SemiBold</vt:lpstr>
      <vt:lpstr>Segoe UI</vt:lpstr>
      <vt:lpstr>Source Sans Pro</vt:lpstr>
      <vt:lpstr>Source Sans Pro Light</vt:lpstr>
      <vt:lpstr>Source Sans Pro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Дмитрий  Семирядов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Ekaterina Orlikhina</dc:creator>
  <cp:lastModifiedBy>Ekaterina Orlikhina</cp:lastModifiedBy>
  <cp:revision>1</cp:revision>
  <dcterms:modified xsi:type="dcterms:W3CDTF">2021-05-12T12:41:43Z</dcterms:modified>
</cp:coreProperties>
</file>