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8288000" cy="10287000"/>
  <p:notesSz cx="6858000" cy="9144000"/>
  <p:embeddedFontLs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Montserrat" panose="00000500000000000000" pitchFamily="2" charset="-52"/>
      <p:regular r:id="rId37"/>
      <p:bold r:id="rId38"/>
      <p:italic r:id="rId39"/>
      <p:boldItalic r:id="rId40"/>
    </p:embeddedFont>
    <p:embeddedFont>
      <p:font typeface="Montserrat Black" panose="00000A00000000000000" pitchFamily="2" charset="-52"/>
      <p:bold r:id="rId41"/>
      <p:boldItalic r:id="rId42"/>
    </p:embeddedFont>
    <p:embeddedFont>
      <p:font typeface="Montserrat Light" panose="00000400000000000000" pitchFamily="2" charset="-52"/>
      <p:regular r:id="rId43"/>
      <p:bold r:id="rId44"/>
      <p:italic r:id="rId45"/>
      <p:boldItalic r:id="rId46"/>
    </p:embeddedFont>
    <p:embeddedFont>
      <p:font typeface="Montserrat Medium" panose="00000600000000000000" pitchFamily="2" charset="-52"/>
      <p:regular r:id="rId47"/>
      <p:bold r:id="rId48"/>
      <p:italic r:id="rId49"/>
      <p:boldItalic r:id="rId50"/>
    </p:embeddedFont>
    <p:embeddedFont>
      <p:font typeface="Oswald Regular" panose="020B0604020202020204" charset="-52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5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37C452-063B-4B84-9693-747981FCB60B}">
  <a:tblStyle styleId="{8F37C452-063B-4B84-9693-747981FCB60B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46464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46464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46464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46464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46464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46464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D4D5D5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C3C3C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C3C3C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C3C3C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C3C3C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CB297B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5E5E5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991A5F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208" y="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eeef28905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ceeef28905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c47d90f42_2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gcc47d90f42_2_2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Определив величину основного обмена, можно ориентировочно вычислить, сколько калорий в сутки нужно получать при том или ином уровне нагрузки. Для этого основной обмен нужно умножить на коэффициент физической активности, который равен:</a:t>
            </a:r>
            <a:endParaRPr/>
          </a:p>
          <a:p>
            <a:pPr marL="342899" lvl="0" indent="-3428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1,200–для малоподвижных людей (тренировок мало или они отсутствуют);</a:t>
            </a:r>
            <a:endParaRPr/>
          </a:p>
          <a:p>
            <a:pPr marL="342899" lvl="0" indent="-3428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1,375–для людей с низкой активностью (легкие тренировки 1-3 раза в неделю);</a:t>
            </a:r>
            <a:endParaRPr/>
          </a:p>
          <a:p>
            <a:pPr marL="342899" lvl="0" indent="-3428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1,550–для умеренно активных людей (работа средней тяжести либо тренировки умеренной интенсивности 3-5 дней в неделю);</a:t>
            </a:r>
            <a:endParaRPr/>
          </a:p>
          <a:p>
            <a:pPr marL="342899" lvl="0" indent="-3428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1,725–для очень активных людей (физическая работа плюс тренировки либо интенсивные тренировки 6-7 дней в неделю);</a:t>
            </a:r>
            <a:endParaRPr/>
          </a:p>
          <a:p>
            <a:pPr marL="342899" lvl="0" indent="-342899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1,900–для предельно активных людей (физическая работа плюс очень интенсивные тренировки/занятия спортом).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Пример рациона рассчитанного на суммарную энергетическую ценность в 1700 ккал, при тренировках, направленных на снижение массы тела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b="1"/>
              <a:t>Рекомендуемые приложения: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«Калькулятор калорий Хики», «FatSecret»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Примерное соотношение БЖУ  (выставляется в калькуляторе в профиле):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 для поддержания или набора веса - 20%/30%/50%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для снижения веса - 30%/30%/40%.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3) В течение первой недели рекомендуется взвешивание порций, далее - необязательно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cc47d90f42_2_3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cc47d90f42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c47d90f42_2_3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cc47d90f42_2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c47d90f42_2_3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cc47d90f42_2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cc47d90f42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Google Shape;386;gcc47d90f42_2_3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Нижняя </a:t>
            </a:r>
            <a:r>
              <a:rPr lang="ru"/>
              <a:t>граница – для снижающих вес женщин, верхняя – при наборе массы для мужчин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При снижении веса кладите в тарелку побольше овощей и поменьше углеводов, при наборе массы – наоборот.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marR="5080" lvl="0" indent="127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Чтобы </a:t>
            </a:r>
            <a:r>
              <a:rPr lang="ru"/>
              <a:t>уменьшить калорийность, заменяем  порции сложных углеводов овощами, чтобы  увеличить - наоборот. При этом следим за  весом. Больше порций сложных углеводов за  день = больше калорийность, меньше  углеводов = меньше и калораж.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Всё</a:t>
            </a:r>
            <a:r>
              <a:rPr lang="ru"/>
              <a:t> просто.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c47d90f42_2_3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cc47d90f42_2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eeef28905_0_4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ceeef28905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eeef28905_0_4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ceeef28905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ced3be2b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7" name="Google Shape;537;gced3be2b7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Одновременно с  оптимизацией базового рациона питания необходим   дополнительный прием различных пищевых добавок (БАДов) для активизации метаболических процессов в организме и устранении дефицитов питательных веществ, возникающих из-за уменьшения калорийности рациона за счет  уменьшения количества  принимаемой пищи.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Для более эффективного решения задачи снижения жира в организме и оптимизации приема различных добавок предлагается три этапа приема пищевых добавок, условно называемых как – подготовка организма, активное сжигание жира, стабилизация результата.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Следующий месяц – это интенсивные физические нагрузки и оптимизированный рацион питания для эффективного снижения количества жира и наращивания мышечной массы.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Прием БАДов  необходим  для активизации метаболических процессов, связанных с мобилизацией  жиров, как источника энергии для организма.  </a:t>
            </a:r>
            <a:endParaRPr/>
          </a:p>
          <a:p>
            <a:pPr marL="285750" lvl="0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Дополнительный прием  БАД обеспечит  активизацию «сжигания» жира в организме. </a:t>
            </a:r>
            <a:endParaRPr/>
          </a:p>
          <a:p>
            <a:pPr marL="285750" lvl="0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Также необходим дополнительный прием БАДов для предотвращения  дефицитов таких незаменимых компонентов питания как </a:t>
            </a:r>
            <a:endParaRPr/>
          </a:p>
          <a:p>
            <a:pPr marL="742950" lvl="1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полиненасыщенные жирные кислоты </a:t>
            </a:r>
            <a:endParaRPr/>
          </a:p>
          <a:p>
            <a:pPr marL="742950" lvl="1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клетчатка, </a:t>
            </a:r>
            <a:endParaRPr/>
          </a:p>
          <a:p>
            <a:pPr marL="742950" lvl="1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растительные флавоноиды 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Задача: </a:t>
            </a:r>
            <a:endParaRPr/>
          </a:p>
          <a:p>
            <a:pPr marL="285750" lvl="0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обеспечить выведение лишних углеводов из организма даже при нарушении диеты. </a:t>
            </a:r>
            <a:endParaRPr/>
          </a:p>
          <a:p>
            <a:pPr marL="285750" lvl="0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Укрепление и  быстрое восстановление связок, сухожилий, </a:t>
            </a:r>
            <a:endParaRPr/>
          </a:p>
          <a:p>
            <a:pPr marL="285750" lvl="0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Поддержание здоровья  костей. </a:t>
            </a:r>
            <a:endParaRPr/>
          </a:p>
          <a:p>
            <a:pPr marL="285750" lvl="0" indent="-28575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Предотвращение обезвоживания организма во время тренировок.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cc47d90f42_2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gcc47d90f42_2_4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Одновременно с  оптимизацией базового рациона питания необходим   дополнительный прием различных пищевых добавок (БАДов) для активизации метаболических процессов в организме и устранении дефицитов питательных веществ, возникающих из-за уменьшения калорийности рациона за счет  уменьшения количества  принимаемой пищи.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Для более эффективного решения задачи снижения жира в организме и оптимизации приема различных добавок предлагается три этапа приема пищевых добавок, условно называемых как – подготовка организма, активное сжигание жира, стабилизация результата.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c47d90f42_2_1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cc47d90f42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ced3be2b74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ced3be2b7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ed3be2b74_0_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ced3be2b7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cc47d90f42_2_5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cc47d90f42_2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cc47d90f42_2_5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cc47d90f42_2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ced3be2b74_0_1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ced3be2b7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ced3be2b74_0_1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ced3be2b74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ed3be2b7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ced3be2b7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ced3be2b74_0_2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ced3be2b74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ced3be2b74_0_2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ced3be2b74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ced3be2b74_0_2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gced3be2b74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c47d90f42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gcc47d90f42_2_1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Базовый рацион питания ориентирован на полноценное удовлетворение всех пищевых потребностей человека и обеспечение высокого уровня его здоровья и работоспособности. 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Базовое питание должно строиться с соблюдением некоторых основных принципов, к которым следует отнести требования адекватности, полноценности, насыщенности, сбалансированности и индивидуализации в потреблении пищевых продуктов. 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Согласно принципу адекватности, количественный и качественный состав продуктов питания должен соответствовать программе снижения содержания жира в организме. Количественную часть эффективно отслеживать по расходу и потреблению ккал. пищи, а расход энергии должен превышать потребление на 10-15 %. Качественная часть должна максимально стремиться к высокой биологической ценности продуктов.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Принцип полноценности базового питания предполагает максимальное разнообразие при наличии в потребляемых продуктах всех основных нутриентов в достаточных для поддержания высокого уровня обмена веществ в организме количествах.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Принцип сбалансированности означает, что содержание основных нутриентов и их структурных компонентов в потребляемых продуктах питания должно находиться в определенных соотношениях.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Принцип насыщенности означает, что в продуктах базового питания должны присутствовать в достаточных количествах эссенциальные нутриенты. Этот принцип на практике реализуется в основном за счет применения пищевых и биологически активных добавок (БАД). </a:t>
            </a:r>
            <a:endParaRPr/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 организации базового питания необходимо учитывать биохимическую индивидуальность человека. Для поддержания нормального хода обмена веществ каждый из нас должен потреблять продукты питания сообразно его индивидуальному складу, привычкам и установившемуся образу жизни.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c47d90f42_2_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cc47d90f42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eeef28905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gceeef28905_0_2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Психологические аспекты:</a:t>
            </a:r>
            <a:endParaRPr/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Строгость: Самое большое значение имеет строгость ограничений. Разумеется, ограничение в  диете необходимо, например, дефицит калорий, так что вам надо быть дисциплинированным  и в чем-то себе отказывать ради фигуры (и здоровья). Но строгие запреты должны быть  краткосрочными, все время вы так питаться не сможете.</a:t>
            </a:r>
            <a:endParaRPr/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Тип личности: если не углубляться в психологию, в отношении диеты можно выделить два  типа:</a:t>
            </a:r>
            <a:endParaRPr/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регулирующие</a:t>
            </a:r>
            <a:endParaRPr/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исключающие</a:t>
            </a:r>
            <a:endParaRPr/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5080" lvl="0" indent="1206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Обязательное условие: диета должна подходить под ваши цели образ жизни, у каждого они индивидуальны.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eeef28905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gceeef28905_0_3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Снижение массы тела должно обеспечиваться уменьшением калорийности рациона, а не устранением той или иной	 группы продуктов питания. Еженедельная потеря массы тела не должна превышать 1 % т.е. по отношению к большинству людей колебаться в диапазоне 500-1000 г. Более интенсивное снижение массы тела связано с обезвоживанием, нарушением минерального обмена, потерей гликогена, гормональными и иммунологическими нарушениями, снижением регенерации белков, уменьшением тощей массы тела (ТМТ), у женщин – расстройство пищевого поведения, нарушение менструального цикла, костной массы (Moughan, 2009). Повышается риск переутомления, перенапряжения функциональных систем, травматизм (Fogelholm et.al., 1993; Nimmo, 2009).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Для потери массы тела наиболее целесообразен подход, при котором одновременно сокращается калорийность питания, и увеличиваются физические нагрузки. В частности еженедельной потерей 400-500 г массы тела необходимо на 250 ккал сократить энергетическую емкость суточного рациона питания и на 250 ккал увеличить суточные затраты энергии с помощью физической активности.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Индекс массы тела (ИМТ) – расчетная величина, позволяющая оценить степень соответствия массы тела человека и его роста и сделать вывод относительно нормальности, недостаточности или избыточности значения; важен при определении показаний для необходимости лечения при ожирении или, напротив, алиментарной дистрофии, в том числе при анорексии. ИМТ следует применять с осторожностью, исключительно для ориентировочной оценки.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Для измерения количества потребляемых калорий на практике применяется ведение пищевого дневника, в котором предполагается отслеживание, и фиксация потребления пищи за определенный период времени (рекомендуемый минимальный срок ведения дневника для оценки суточного калоража 3-4 дня, а содержание обычно включает: взвешивание продуктов в сухом виде; способ приготовления; подсчет белков, жиров, углеводов и ккал; время потребления пищи).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c47d90f42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cc47d90f42_2_1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latin typeface="Arial"/>
                <a:ea typeface="Arial"/>
                <a:cs typeface="Arial"/>
                <a:sym typeface="Arial"/>
              </a:rPr>
              <a:t>Рекомендации по приему БЖУ (белков-жиров-углеводов).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Полноценность питания определяется достаточным поступлением белков, жиров, углеводов, витаминов, минеральных веществ и воды.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 b="1">
                <a:latin typeface="Arial"/>
                <a:ea typeface="Arial"/>
                <a:cs typeface="Arial"/>
                <a:sym typeface="Arial"/>
              </a:rPr>
              <a:t>Белки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Рекомендуемое минимальное количество белка в сутки для обычных людей по данным ВОЗ и РАМН составляет 0,8-1,0 г/кг веса ( максимум до 2,5 г/кг веса), независимо от пола и ИМТ.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Белками с полным аминокислотным составом являются белки животного происхождения. В растительных белках могут отсутствовать или быть в очень маленьких количествах одна или две незаменимые аминокислоты. Также у белков животного происхождения биодоступность (усвоение) выше по сравнению с растительными белками. Примеры животных белков в рационе: мясо, яйца, рыба, молочные продукты, морепродукты; растительных белков: злаки, бобовые, орехи, водоросли.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 нехватке в рационе полноценного белка нужно так комбинировать растительные продукты, чтобы организм получал все аминокислоты. Например, зерновые (каши, макароны, хлеб), кукурузу орехи и семечки дополняют бобовыми, фасоль и горох–зерновыми, овощи и зелень–кашами и орехами.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 b="1">
                <a:latin typeface="Arial"/>
                <a:ea typeface="Arial"/>
                <a:cs typeface="Arial"/>
                <a:sym typeface="Arial"/>
              </a:rPr>
              <a:t>Жиры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Потребность в жирах у человека по данным ВОЗ и РАМН в пределах </a:t>
            </a:r>
            <a:br>
              <a:rPr lang="ru" sz="1400">
                <a:latin typeface="Arial"/>
                <a:ea typeface="Arial"/>
                <a:cs typeface="Arial"/>
                <a:sym typeface="Arial"/>
              </a:rPr>
            </a:br>
            <a:r>
              <a:rPr lang="ru" sz="1400">
                <a:latin typeface="Arial"/>
                <a:ea typeface="Arial"/>
                <a:cs typeface="Arial"/>
                <a:sym typeface="Arial"/>
              </a:rPr>
              <a:t>0,8-1,4 г/кг веса. Жиры используются не только как субстрат энергетических превращений - они также являются необходимым элементом при построении клеточных мембран, некоторых гормонов и ферментов, катализирующих ключевые реакции обмена веществ в организме, а также для нервной системы. Жиры в основном состоят из глицерина и жирных кислот. Жирные кислоты, входящие в состав молекул жиров, различаются по насыщенности молекулярных связей. Жиры животного происхождения - насыщенные, в основном используются для энергетических целей. Растительные - ненасыщенные, используются для построения клеточных мембран, выполнения каталитических функций и т.д.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Доказано, что в рационе Европейцев и Россиян не хватает омега-3 жирных кислот, а омега - 6 в избытке. В организме должен поддерживаться баланс между омега-3-6-9. Следовательно, целесообразен приём добавок с омега-3 жирами. Максимальные дозировки могут помочь при проблемах с опорно-двигательным аппаратом и суставами. Также приём добавок омега - 3 имеет эргогенный эффект при длительных тренировках аэробного характера, полезен для сердечно-сосудистой системы и мозга.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 длительном дефиците жиров возможно нарушение самочувствия и работоспособности; проблемы в половой сфере–снижение либидо, нерегулярный менструальный цикл; ухудшение состояния кожи и волос из-за недостаточной секреции кожного сала и т.п.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 длительном избытке жиров, особенно на фоне повышенной калорийности рациона, увеличивается риск ожирения, заболеваний сердечно-сосудистой и пищеварительной системы.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 b="1">
                <a:latin typeface="Arial"/>
                <a:ea typeface="Arial"/>
                <a:cs typeface="Arial"/>
                <a:sym typeface="Arial"/>
              </a:rPr>
              <a:t>Углеводы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Потребность в углеводах составляет от 3 и более г/кг веса. Потребность в углеводах и способность организма использовать их без вреда для здоровья увеличивается при большом объеме физических нагрузок, которые требуют значительного количества энергии для выполнения мышечной работы и восстановления затраченных ресурсов.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Гликемический индекс (ГИ) показывает, как быстро углеводы из данного продукта всасываются в ЖКТ и как быстро они поднимают уровень глюкозы в крови.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Углеводы с высоким ГИ всасываются быстро, ощутимо увеличивая концентрацию глюкозы в крови. Углеводы с низким ГИ усваиваются дольше и вызывают менее выраженный подъем глюкозы. В повседневной жизни человека со средней физической активностью, рекомендуется потребление углеводов со средним и низким ГИ.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c47d90f42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gcc47d90f42_2_1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Приблизительный контроль калорий: </a:t>
            </a:r>
            <a:r>
              <a:rPr lang="ru"/>
              <a:t>как сказано ранее, от этого  зависит успех вашего питания. Оно должно давать больше калорий, чем вы расходуете, в случае набора массы, и менее, если вы хотите снизить вес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794384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Качество </a:t>
            </a:r>
            <a:r>
              <a:rPr lang="ru"/>
              <a:t>пищи: многие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недооценивают</a:t>
            </a:r>
            <a:r>
              <a:rPr lang="ru"/>
              <a:t>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этот  фактор, </a:t>
            </a:r>
            <a:r>
              <a:rPr lang="ru"/>
              <a:t>но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правильный </a:t>
            </a:r>
            <a:r>
              <a:rPr lang="ru"/>
              <a:t>выбор продуктов существенно влияет на здоровье и  продолжительность жизни.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5080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Процент </a:t>
            </a:r>
            <a:r>
              <a:rPr lang="ru"/>
              <a:t>жира: худеть можно на дефиците с любым  составом макронутриентов, но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их </a:t>
            </a:r>
            <a:r>
              <a:rPr lang="ru"/>
              <a:t>лучше  подбирать в зависимости от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нынешнего </a:t>
            </a:r>
            <a:r>
              <a:rPr lang="ru"/>
              <a:t>процента  жира. Например, при избыточном весе более  полным людям эффективнее снижать долю 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углеводов, а вот при наборе массы, напротив, ее увеличивать.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640080" lvl="0" indent="12700" algn="just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Калории </a:t>
            </a:r>
            <a:r>
              <a:rPr lang="ru"/>
              <a:t>– это база. Можно худеть      лишь на  дефиците, а набирать лишь на профиците.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127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Пара </a:t>
            </a:r>
            <a:r>
              <a:rPr lang="ru"/>
              <a:t>мыслей о жирах и  углеводах: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5080" lvl="0" indent="127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Возможно, </a:t>
            </a:r>
            <a:r>
              <a:rPr lang="ru"/>
              <a:t>человек и выживет без углеводов (без  жиров и белков — никак), но есть разница между  понятиями «выжить» и «жить полной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жизнью».</a:t>
            </a:r>
            <a:endParaRPr/>
          </a:p>
          <a:p>
            <a:pPr marL="0" marR="5080" lvl="0" indent="127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127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Углеводная </a:t>
            </a:r>
            <a:r>
              <a:rPr lang="ru"/>
              <a:t>пища содержит также важные</a:t>
            </a:r>
            <a:endParaRPr/>
          </a:p>
          <a:p>
            <a:pPr marL="0" marR="711200" lvl="0" indent="127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витамины, </a:t>
            </a:r>
            <a:r>
              <a:rPr lang="ru"/>
              <a:t>минералы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и </a:t>
            </a:r>
            <a:r>
              <a:rPr lang="ru"/>
              <a:t>клетчатку, которые  улучшают здоровье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и</a:t>
            </a:r>
            <a:r>
              <a:rPr lang="ru"/>
              <a:t> самочувствие.</a:t>
            </a:r>
            <a:endParaRPr/>
          </a:p>
          <a:p>
            <a:pPr marL="0" marR="82550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82550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Нутрицевтики - в современных реалиях являются необходимостью, так как обеспечивают оптимальное поступление витаминов и микроэлементов, а также значительно улучшают адаптацию к нагрузкам.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c47d90f42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gcc47d90f42_2_2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Существует несколько формул для расчета энергетических трат человека. Для оценки основного обмена человека одна из формул Харриса-Бенедикта: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 b="1">
                <a:latin typeface="Arial"/>
                <a:ea typeface="Arial"/>
                <a:cs typeface="Arial"/>
                <a:sym typeface="Arial"/>
              </a:rPr>
              <a:t>Для мужчин: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88,362+(13,397×вес в кг)+(4,799×рост в см)–(5,677×возраст в годах)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 b="1">
                <a:latin typeface="Arial"/>
                <a:ea typeface="Arial"/>
                <a:cs typeface="Arial"/>
                <a:sym typeface="Arial"/>
              </a:rPr>
              <a:t>Для женщин: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447,593+(9,247×вес в кг)+(3,098×рост в см)–(4,330×возраст в годах)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901005" y="8894896"/>
            <a:ext cx="16478252" cy="477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2pPr>
            <a:lvl3pPr marL="1371600" lvl="2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4pPr>
            <a:lvl5pPr marL="2286000" lvl="4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04872" y="1931243"/>
            <a:ext cx="16478253" cy="348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00"/>
              <a:buFont typeface="Helvetica Neue"/>
              <a:buNone/>
              <a:defRPr sz="87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901006" y="5417392"/>
            <a:ext cx="16478251" cy="142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Helvetica Neue"/>
              <a:buNone/>
              <a:defRPr sz="4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Helvetica Neue"/>
              <a:buNone/>
              <a:defRPr sz="4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Helvetica Neue"/>
              <a:buNone/>
              <a:defRPr sz="4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Helvetica Neue"/>
              <a:buNone/>
              <a:defRPr sz="4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Helvetica Neue"/>
              <a:buNone/>
              <a:defRPr sz="4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1pPr>
            <a:lvl2pPr marL="914400" lvl="1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2pPr>
            <a:lvl3pPr marL="1371600" lvl="2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4pPr>
            <a:lvl5pPr marL="2286000" lvl="4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">
  <p:cSld name="Title &amp; Bullets copy">
    <p:bg>
      <p:bgPr>
        <a:solidFill>
          <a:srgbClr val="B0505E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 descr="Image"/>
          <p:cNvPicPr preferRelativeResize="0"/>
          <p:nvPr/>
        </p:nvPicPr>
        <p:blipFill rotWithShape="1">
          <a:blip r:embed="rId2">
            <a:alphaModFix amt="7000"/>
          </a:blip>
          <a:srcRect/>
          <a:stretch/>
        </p:blipFill>
        <p:spPr>
          <a:xfrm>
            <a:off x="-600075" y="-47625"/>
            <a:ext cx="21149489" cy="107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Montserrat Black"/>
              <a:buNone/>
              <a:defRPr sz="68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  <a:defRPr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  <a:defRPr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  <a:defRPr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  <a:defRPr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  <a:defRPr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pic>
        <p:nvPicPr>
          <p:cNvPr id="70" name="Google Shape;70;p1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 descr="Image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">
  <p:cSld name="Statement">
    <p:bg>
      <p:bgPr>
        <a:solidFill>
          <a:srgbClr val="39537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904875" y="3690632"/>
            <a:ext cx="16478250" cy="290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Montserrat Black"/>
              <a:buNone/>
              <a:defRPr sz="83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Montserrat Black"/>
              <a:buNone/>
              <a:defRPr sz="83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Montserrat Black"/>
              <a:buNone/>
              <a:defRPr sz="83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Montserrat Black"/>
              <a:buNone/>
              <a:defRPr sz="83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Montserrat Black"/>
              <a:buNone/>
              <a:defRPr sz="83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 1">
  <p:cSld name="Title &amp; Bullets copy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 descr="Image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602069" y="-447675"/>
            <a:ext cx="21149489" cy="107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BA40"/>
              </a:buClr>
              <a:buSzPts val="6800"/>
              <a:buFont typeface="Montserrat Black"/>
              <a:buNone/>
              <a:defRPr sz="6800" i="1" cap="none">
                <a:solidFill>
                  <a:srgbClr val="E8BA40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>
                <a:solidFill>
                  <a:srgbClr val="FFFFFF"/>
                </a:solidFill>
              </a:defRPr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 descr="Image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 3">
  <p:cSld name="Title &amp; Bullets copy 3">
    <p:bg>
      <p:bgPr>
        <a:solidFill>
          <a:srgbClr val="AFC9D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descr="Image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602069" y="-161925"/>
            <a:ext cx="21149489" cy="107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E81"/>
              </a:buClr>
              <a:buSzPts val="6800"/>
              <a:buFont typeface="Montserrat Black"/>
              <a:buNone/>
              <a:defRPr sz="6800" i="1" cap="none">
                <a:solidFill>
                  <a:srgbClr val="496E8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96E81"/>
              </a:buClr>
              <a:buSzPts val="3000"/>
              <a:buFont typeface="Montserrat"/>
              <a:buNone/>
              <a:defRPr sz="3000">
                <a:solidFill>
                  <a:srgbClr val="496E8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96E81"/>
              </a:buClr>
              <a:buSzPts val="3000"/>
              <a:buFont typeface="Montserrat"/>
              <a:buNone/>
              <a:defRPr sz="3000">
                <a:solidFill>
                  <a:srgbClr val="496E8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96E81"/>
              </a:buClr>
              <a:buSzPts val="3000"/>
              <a:buFont typeface="Montserrat"/>
              <a:buNone/>
              <a:defRPr sz="3000">
                <a:solidFill>
                  <a:srgbClr val="496E8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96E81"/>
              </a:buClr>
              <a:buSzPts val="3000"/>
              <a:buFont typeface="Montserrat"/>
              <a:buNone/>
              <a:defRPr sz="3000">
                <a:solidFill>
                  <a:srgbClr val="496E8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96E81"/>
              </a:buClr>
              <a:buSzPts val="3000"/>
              <a:buFont typeface="Montserrat"/>
              <a:buNone/>
              <a:defRPr sz="3000">
                <a:solidFill>
                  <a:srgbClr val="496E81"/>
                </a:solidFill>
              </a:defRPr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pic>
        <p:nvPicPr>
          <p:cNvPr id="87" name="Google Shape;87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 descr="Image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 4">
  <p:cSld name="Title &amp; Bullets copy 4">
    <p:bg>
      <p:bgPr>
        <a:solidFill>
          <a:srgbClr val="D8D4D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 descr="Image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-602069" y="-161925"/>
            <a:ext cx="21149489" cy="107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6800"/>
              <a:buFont typeface="Montserrat Black"/>
              <a:buNone/>
              <a:defRPr sz="6800" i="1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  <a:defRPr sz="3000">
                <a:solidFill>
                  <a:srgbClr val="655A5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  <a:defRPr sz="3000">
                <a:solidFill>
                  <a:srgbClr val="655A5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  <a:defRPr sz="3000">
                <a:solidFill>
                  <a:srgbClr val="655A5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  <a:defRPr sz="3000">
                <a:solidFill>
                  <a:srgbClr val="655A5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  <a:defRPr sz="3000">
                <a:solidFill>
                  <a:srgbClr val="655A54"/>
                </a:solidFill>
              </a:defRPr>
            </a:lvl5pPr>
            <a:lvl6pPr marL="2743200" lvl="5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6pPr>
            <a:lvl7pPr marL="3200400" lvl="6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7pPr>
            <a:lvl8pPr marL="3657600" lvl="7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8pPr>
            <a:lvl9pPr marL="4114800" lvl="8" indent="-33655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pic>
        <p:nvPicPr>
          <p:cNvPr id="94" name="Google Shape;94;p20" descr="Image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602069" y="-161925"/>
            <a:ext cx="21149489" cy="107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 descr="Image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BAC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Image"/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-1430744" y="-238125"/>
            <a:ext cx="21149489" cy="107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6400"/>
              <a:buFont typeface="Montserrat"/>
              <a:buNone/>
              <a:defRPr sz="64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508000" algn="l" rtl="0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395372"/>
              </a:buClr>
              <a:buSzPts val="4400"/>
              <a:buFont typeface="Montserrat"/>
              <a:buChar char="•"/>
              <a:defRPr sz="3600" b="0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54" name="Google Shape;54;p13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descr="Image"/>
          <p:cNvPicPr preferRelativeResize="0"/>
          <p:nvPr/>
        </p:nvPicPr>
        <p:blipFill rotWithShape="1">
          <a:blip r:embed="rId12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9001124" y="9810749"/>
            <a:ext cx="276379" cy="28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9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3.png"/><Relationship Id="rId5" Type="http://schemas.openxmlformats.org/officeDocument/2006/relationships/image" Target="../media/image76.png"/><Relationship Id="rId10" Type="http://schemas.openxmlformats.org/officeDocument/2006/relationships/image" Target="../media/image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77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4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9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19.png"/><Relationship Id="rId10" Type="http://schemas.openxmlformats.org/officeDocument/2006/relationships/image" Target="../media/image127.png"/><Relationship Id="rId4" Type="http://schemas.openxmlformats.org/officeDocument/2006/relationships/image" Target="../media/image120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9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39.jp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1.png"/><Relationship Id="rId5" Type="http://schemas.openxmlformats.org/officeDocument/2006/relationships/image" Target="../media/image134.png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0.png"/><Relationship Id="rId18" Type="http://schemas.openxmlformats.org/officeDocument/2006/relationships/image" Target="../media/image148.png"/><Relationship Id="rId3" Type="http://schemas.openxmlformats.org/officeDocument/2006/relationships/image" Target="../media/image9.png"/><Relationship Id="rId7" Type="http://schemas.openxmlformats.org/officeDocument/2006/relationships/image" Target="../media/image138.png"/><Relationship Id="rId12" Type="http://schemas.openxmlformats.org/officeDocument/2006/relationships/image" Target="../media/image144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11" Type="http://schemas.openxmlformats.org/officeDocument/2006/relationships/image" Target="../media/image143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24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/>
        </p:nvSpPr>
        <p:spPr>
          <a:xfrm>
            <a:off x="1362998" y="2633827"/>
            <a:ext cx="10134900" cy="29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01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ПРАВИЛЬНОЕ</a:t>
            </a:r>
            <a:endParaRPr sz="1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01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ПИТАНИЕ</a:t>
            </a:r>
            <a:endParaRPr sz="1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01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 СПОРТ</a:t>
            </a:r>
            <a:endParaRPr sz="100"/>
          </a:p>
        </p:txBody>
      </p:sp>
      <p:pic>
        <p:nvPicPr>
          <p:cNvPr id="106" name="Google Shape;106;p22" descr="4Asset 2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58709" y="9482895"/>
            <a:ext cx="3248293" cy="61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629" y="569248"/>
            <a:ext cx="3145633" cy="360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4675076" y="-420414"/>
            <a:ext cx="3145635" cy="360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4675" y="538686"/>
            <a:ext cx="2446477" cy="12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552825" y="9482650"/>
            <a:ext cx="650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 ***Эксклюзивно для Амвэй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22"/>
          <p:cNvSpPr txBox="1"/>
          <p:nvPr/>
        </p:nvSpPr>
        <p:spPr>
          <a:xfrm>
            <a:off x="14316550" y="9406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112" name="Google Shape;112;p22"/>
          <p:cNvSpPr txBox="1"/>
          <p:nvPr/>
        </p:nvSpPr>
        <p:spPr>
          <a:xfrm>
            <a:off x="15978175" y="9806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***</a:t>
            </a:r>
            <a:endParaRPr/>
          </a:p>
        </p:txBody>
      </p:sp>
      <p:sp>
        <p:nvSpPr>
          <p:cNvPr id="113" name="Google Shape;113;p22"/>
          <p:cNvSpPr txBox="1"/>
          <p:nvPr/>
        </p:nvSpPr>
        <p:spPr>
          <a:xfrm>
            <a:off x="969750" y="458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766" y="6856689"/>
            <a:ext cx="1026176" cy="9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766" y="1884404"/>
            <a:ext cx="1026176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1"/>
          <p:cNvSpPr txBox="1"/>
          <p:nvPr/>
        </p:nvSpPr>
        <p:spPr>
          <a:xfrm>
            <a:off x="2118408" y="2029185"/>
            <a:ext cx="1131056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700"/>
              <a:buFont typeface="Montserrat Medium"/>
              <a:buNone/>
            </a:pPr>
            <a:r>
              <a:rPr lang="ru" sz="27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Помножьте результат на коэффициент активности:</a:t>
            </a:r>
            <a:endParaRPr sz="1100"/>
          </a:p>
        </p:txBody>
      </p:sp>
      <p:sp>
        <p:nvSpPr>
          <p:cNvPr id="307" name="Google Shape;307;p31"/>
          <p:cNvSpPr txBox="1"/>
          <p:nvPr/>
        </p:nvSpPr>
        <p:spPr>
          <a:xfrm>
            <a:off x="1148344" y="1860591"/>
            <a:ext cx="549022" cy="100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BAC4"/>
              </a:buClr>
              <a:buSzPts val="6000"/>
              <a:buFont typeface="Montserrat Black"/>
              <a:buNone/>
            </a:pPr>
            <a:r>
              <a:rPr lang="ru" sz="6000" b="0" i="1" u="none" strike="noStrike" cap="none">
                <a:solidFill>
                  <a:srgbClr val="B1BAC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 sz="1100"/>
          </a:p>
        </p:txBody>
      </p:sp>
      <p:sp>
        <p:nvSpPr>
          <p:cNvPr id="308" name="Google Shape;308;p31"/>
          <p:cNvSpPr/>
          <p:nvPr/>
        </p:nvSpPr>
        <p:spPr>
          <a:xfrm>
            <a:off x="7624891" y="3284054"/>
            <a:ext cx="3048001" cy="11430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31"/>
          <p:cNvSpPr/>
          <p:nvPr/>
        </p:nvSpPr>
        <p:spPr>
          <a:xfrm>
            <a:off x="4267329" y="3284054"/>
            <a:ext cx="3048001" cy="11430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31"/>
          <p:cNvSpPr/>
          <p:nvPr/>
        </p:nvSpPr>
        <p:spPr>
          <a:xfrm>
            <a:off x="909766" y="3284054"/>
            <a:ext cx="3048001" cy="11430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31"/>
          <p:cNvSpPr/>
          <p:nvPr/>
        </p:nvSpPr>
        <p:spPr>
          <a:xfrm>
            <a:off x="10982454" y="3284054"/>
            <a:ext cx="3048001" cy="11430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31"/>
          <p:cNvSpPr/>
          <p:nvPr/>
        </p:nvSpPr>
        <p:spPr>
          <a:xfrm>
            <a:off x="14335125" y="3284054"/>
            <a:ext cx="3048000" cy="11430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1124555" y="3524085"/>
            <a:ext cx="2618423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lang="ru" sz="3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1 200</a:t>
            </a:r>
            <a:endParaRPr sz="1100"/>
          </a:p>
        </p:txBody>
      </p:sp>
      <p:sp>
        <p:nvSpPr>
          <p:cNvPr id="314" name="Google Shape;314;p31"/>
          <p:cNvSpPr txBox="1"/>
          <p:nvPr/>
        </p:nvSpPr>
        <p:spPr>
          <a:xfrm>
            <a:off x="909766" y="4524375"/>
            <a:ext cx="3048001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Малоподвижные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люди</a:t>
            </a:r>
            <a:endParaRPr sz="1100"/>
          </a:p>
        </p:txBody>
      </p:sp>
      <p:sp>
        <p:nvSpPr>
          <p:cNvPr id="315" name="Google Shape;315;p31"/>
          <p:cNvSpPr txBox="1"/>
          <p:nvPr/>
        </p:nvSpPr>
        <p:spPr>
          <a:xfrm>
            <a:off x="4267329" y="4524375"/>
            <a:ext cx="3048001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Люди с низкой активностью</a:t>
            </a:r>
            <a:endParaRPr sz="1100"/>
          </a:p>
        </p:txBody>
      </p:sp>
      <p:sp>
        <p:nvSpPr>
          <p:cNvPr id="316" name="Google Shape;316;p31"/>
          <p:cNvSpPr txBox="1"/>
          <p:nvPr/>
        </p:nvSpPr>
        <p:spPr>
          <a:xfrm>
            <a:off x="7620000" y="4524375"/>
            <a:ext cx="30480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Умеренно активные люди</a:t>
            </a:r>
            <a:endParaRPr sz="1100"/>
          </a:p>
        </p:txBody>
      </p:sp>
      <p:sp>
        <p:nvSpPr>
          <p:cNvPr id="317" name="Google Shape;317;p31"/>
          <p:cNvSpPr txBox="1"/>
          <p:nvPr/>
        </p:nvSpPr>
        <p:spPr>
          <a:xfrm>
            <a:off x="10972670" y="4524375"/>
            <a:ext cx="3048001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Очень активные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люди</a:t>
            </a:r>
            <a:endParaRPr sz="1100"/>
          </a:p>
        </p:txBody>
      </p:sp>
      <p:sp>
        <p:nvSpPr>
          <p:cNvPr id="318" name="Google Shape;318;p31"/>
          <p:cNvSpPr txBox="1"/>
          <p:nvPr/>
        </p:nvSpPr>
        <p:spPr>
          <a:xfrm>
            <a:off x="14340016" y="4524375"/>
            <a:ext cx="3048001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Предельно активные люди</a:t>
            </a:r>
            <a:endParaRPr sz="1100"/>
          </a:p>
        </p:txBody>
      </p:sp>
      <p:sp>
        <p:nvSpPr>
          <p:cNvPr id="319" name="Google Shape;319;p31"/>
          <p:cNvSpPr txBox="1"/>
          <p:nvPr/>
        </p:nvSpPr>
        <p:spPr>
          <a:xfrm>
            <a:off x="909766" y="5288446"/>
            <a:ext cx="3048001" cy="147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(тренировок мало или они отсутствуют)</a:t>
            </a:r>
            <a:endParaRPr sz="1100"/>
          </a:p>
        </p:txBody>
      </p:sp>
      <p:sp>
        <p:nvSpPr>
          <p:cNvPr id="320" name="Google Shape;320;p31"/>
          <p:cNvSpPr txBox="1"/>
          <p:nvPr/>
        </p:nvSpPr>
        <p:spPr>
          <a:xfrm>
            <a:off x="4267329" y="5288446"/>
            <a:ext cx="3048001" cy="147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(легкие тренировки 1-3 раза в неделю)</a:t>
            </a:r>
            <a:endParaRPr sz="1100"/>
          </a:p>
        </p:txBody>
      </p:sp>
      <p:sp>
        <p:nvSpPr>
          <p:cNvPr id="321" name="Google Shape;321;p31"/>
          <p:cNvSpPr txBox="1"/>
          <p:nvPr/>
        </p:nvSpPr>
        <p:spPr>
          <a:xfrm>
            <a:off x="7620000" y="5288446"/>
            <a:ext cx="3048000" cy="147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(работа средней тяжести либо тренировки умеренной интенсивности 3-5 дней в неделю)</a:t>
            </a:r>
            <a:endParaRPr sz="1100"/>
          </a:p>
        </p:txBody>
      </p:sp>
      <p:sp>
        <p:nvSpPr>
          <p:cNvPr id="322" name="Google Shape;322;p31"/>
          <p:cNvSpPr txBox="1"/>
          <p:nvPr/>
        </p:nvSpPr>
        <p:spPr>
          <a:xfrm>
            <a:off x="10972670" y="5288446"/>
            <a:ext cx="3048001" cy="147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(физическая работа плюс тренировки либо интенсивные тренировки 6-7 дней в неделю)</a:t>
            </a:r>
            <a:endParaRPr sz="1100"/>
          </a:p>
        </p:txBody>
      </p:sp>
      <p:sp>
        <p:nvSpPr>
          <p:cNvPr id="323" name="Google Shape;323;p31"/>
          <p:cNvSpPr txBox="1"/>
          <p:nvPr/>
        </p:nvSpPr>
        <p:spPr>
          <a:xfrm>
            <a:off x="14340016" y="5288446"/>
            <a:ext cx="3048001" cy="147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(физическая работа плюс очень интенсивные тренировки/занятия спортом)</a:t>
            </a:r>
            <a:endParaRPr sz="1100"/>
          </a:p>
        </p:txBody>
      </p:sp>
      <p:sp>
        <p:nvSpPr>
          <p:cNvPr id="324" name="Google Shape;324;p31"/>
          <p:cNvSpPr txBox="1"/>
          <p:nvPr/>
        </p:nvSpPr>
        <p:spPr>
          <a:xfrm>
            <a:off x="4482118" y="3524085"/>
            <a:ext cx="2618423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lang="ru" sz="3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1 375</a:t>
            </a:r>
            <a:endParaRPr sz="1100"/>
          </a:p>
        </p:txBody>
      </p:sp>
      <p:sp>
        <p:nvSpPr>
          <p:cNvPr id="325" name="Google Shape;325;p31"/>
          <p:cNvSpPr txBox="1"/>
          <p:nvPr/>
        </p:nvSpPr>
        <p:spPr>
          <a:xfrm>
            <a:off x="7834789" y="3524085"/>
            <a:ext cx="2618423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lang="ru" sz="3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1 550</a:t>
            </a:r>
            <a:endParaRPr sz="1100"/>
          </a:p>
        </p:txBody>
      </p:sp>
      <p:sp>
        <p:nvSpPr>
          <p:cNvPr id="326" name="Google Shape;326;p31"/>
          <p:cNvSpPr txBox="1"/>
          <p:nvPr/>
        </p:nvSpPr>
        <p:spPr>
          <a:xfrm>
            <a:off x="11197242" y="3524085"/>
            <a:ext cx="2618423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lang="ru" sz="3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1 725</a:t>
            </a:r>
            <a:endParaRPr sz="1100"/>
          </a:p>
        </p:txBody>
      </p:sp>
      <p:sp>
        <p:nvSpPr>
          <p:cNvPr id="327" name="Google Shape;327;p31"/>
          <p:cNvSpPr txBox="1"/>
          <p:nvPr/>
        </p:nvSpPr>
        <p:spPr>
          <a:xfrm>
            <a:off x="14549913" y="3524085"/>
            <a:ext cx="2618423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lang="ru" sz="3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1 900</a:t>
            </a:r>
            <a:endParaRPr sz="1100"/>
          </a:p>
        </p:txBody>
      </p:sp>
      <p:sp>
        <p:nvSpPr>
          <p:cNvPr id="328" name="Google Shape;328;p31"/>
          <p:cNvSpPr txBox="1"/>
          <p:nvPr/>
        </p:nvSpPr>
        <p:spPr>
          <a:xfrm>
            <a:off x="2118408" y="7001469"/>
            <a:ext cx="11310560" cy="6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700"/>
              <a:buFont typeface="Montserrat Medium"/>
              <a:buNone/>
            </a:pPr>
            <a:r>
              <a:rPr lang="ru" sz="27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Корректируем калорийность согласно цели:</a:t>
            </a:r>
            <a:endParaRPr sz="1100"/>
          </a:p>
        </p:txBody>
      </p:sp>
      <p:sp>
        <p:nvSpPr>
          <p:cNvPr id="329" name="Google Shape;329;p31"/>
          <p:cNvSpPr txBox="1"/>
          <p:nvPr/>
        </p:nvSpPr>
        <p:spPr>
          <a:xfrm>
            <a:off x="1146058" y="6832877"/>
            <a:ext cx="553594" cy="100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BAC4"/>
              </a:buClr>
              <a:buSzPts val="6000"/>
              <a:buFont typeface="Montserrat Black"/>
              <a:buNone/>
            </a:pPr>
            <a:r>
              <a:rPr lang="ru" sz="6000" b="0" i="1" u="none" strike="noStrike" cap="none">
                <a:solidFill>
                  <a:srgbClr val="B1BAC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 sz="1100"/>
          </a:p>
        </p:txBody>
      </p:sp>
      <p:sp>
        <p:nvSpPr>
          <p:cNvPr id="330" name="Google Shape;330;p31"/>
          <p:cNvSpPr/>
          <p:nvPr/>
        </p:nvSpPr>
        <p:spPr>
          <a:xfrm>
            <a:off x="909766" y="8186807"/>
            <a:ext cx="8095457" cy="1233500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9292560" y="8186807"/>
            <a:ext cx="8095457" cy="1238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1081129" y="8653781"/>
            <a:ext cx="7388457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дефицит не более 10-20%</a:t>
            </a:r>
            <a:endParaRPr sz="1100"/>
          </a:p>
        </p:txBody>
      </p:sp>
      <p:sp>
        <p:nvSpPr>
          <p:cNvPr id="333" name="Google Shape;333;p31"/>
          <p:cNvSpPr txBox="1"/>
          <p:nvPr/>
        </p:nvSpPr>
        <p:spPr>
          <a:xfrm>
            <a:off x="3251358" y="8333180"/>
            <a:ext cx="3048001" cy="46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 снижении веса</a:t>
            </a:r>
            <a:endParaRPr sz="1100"/>
          </a:p>
        </p:txBody>
      </p:sp>
      <p:sp>
        <p:nvSpPr>
          <p:cNvPr id="334" name="Google Shape;334;p31"/>
          <p:cNvSpPr txBox="1"/>
          <p:nvPr/>
        </p:nvSpPr>
        <p:spPr>
          <a:xfrm>
            <a:off x="9646060" y="8653781"/>
            <a:ext cx="7388457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профицит не более 10-20%</a:t>
            </a:r>
            <a:endParaRPr sz="1100"/>
          </a:p>
        </p:txBody>
      </p:sp>
      <p:sp>
        <p:nvSpPr>
          <p:cNvPr id="335" name="Google Shape;335;p31"/>
          <p:cNvSpPr txBox="1"/>
          <p:nvPr/>
        </p:nvSpPr>
        <p:spPr>
          <a:xfrm>
            <a:off x="11816288" y="8333180"/>
            <a:ext cx="3048001" cy="46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 наборе веса</a:t>
            </a:r>
            <a:endParaRPr sz="1100"/>
          </a:p>
        </p:txBody>
      </p:sp>
      <p:sp>
        <p:nvSpPr>
          <p:cNvPr id="336" name="Google Shape;336;p31"/>
          <p:cNvSpPr txBox="1"/>
          <p:nvPr/>
        </p:nvSpPr>
        <p:spPr>
          <a:xfrm>
            <a:off x="476250" y="266638"/>
            <a:ext cx="16478250" cy="138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ОТ ТЕОРИИ К ПРАКТИКЕ</a:t>
            </a:r>
            <a:endParaRPr sz="1100"/>
          </a:p>
        </p:txBody>
      </p:sp>
      <p:sp>
        <p:nvSpPr>
          <p:cNvPr id="337" name="Google Shape;337;p31"/>
          <p:cNvSpPr txBox="1"/>
          <p:nvPr/>
        </p:nvSpPr>
        <p:spPr>
          <a:xfrm>
            <a:off x="552825" y="95588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14926150" y="96945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339" name="Google Shape;339;p31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>
            <a:spLocks noGrp="1"/>
          </p:cNvSpPr>
          <p:nvPr>
            <p:ph type="body" idx="1"/>
          </p:nvPr>
        </p:nvSpPr>
        <p:spPr>
          <a:xfrm>
            <a:off x="904875" y="1382775"/>
            <a:ext cx="16478250" cy="752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Montserrat Black"/>
              <a:buNone/>
            </a:pPr>
            <a:r>
              <a:rPr lang="ru" sz="82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ПОДСЧЁТ КАЛОРИЙ —</a:t>
            </a:r>
            <a:br>
              <a:rPr lang="ru" sz="8200"/>
            </a:br>
            <a:r>
              <a:rPr lang="ru" sz="8200" i="1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ЭТО НЕСЛОЖНО, НУЖНО ТОЛЬКО ПРЕДСТАВЛЯТЬ, КАК ОНИ ВЫГЛЯДЯТ НА ТАРЕЛКЕ</a:t>
            </a:r>
            <a:endParaRPr sz="1000"/>
          </a:p>
        </p:txBody>
      </p:sp>
      <p:pic>
        <p:nvPicPr>
          <p:cNvPr id="346" name="Google Shape;346;p3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670" y="-409070"/>
            <a:ext cx="2788740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1451945" y="7498061"/>
            <a:ext cx="2788740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2" descr="Image"/>
          <p:cNvPicPr preferRelativeResize="0"/>
          <p:nvPr/>
        </p:nvPicPr>
        <p:blipFill rotWithShape="1">
          <a:blip r:embed="rId6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2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32"/>
          <p:cNvSpPr txBox="1"/>
          <p:nvPr/>
        </p:nvSpPr>
        <p:spPr>
          <a:xfrm>
            <a:off x="14849975" y="9706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352" name="Google Shape;352;p32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"/>
          <p:cNvSpPr txBox="1"/>
          <p:nvPr/>
        </p:nvSpPr>
        <p:spPr>
          <a:xfrm>
            <a:off x="1425129" y="2374754"/>
            <a:ext cx="4291510" cy="270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 Medium"/>
              <a:buNone/>
            </a:pPr>
            <a:r>
              <a:rPr lang="ru" sz="30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Ориентируйтесь на </a:t>
            </a:r>
            <a:r>
              <a:rPr lang="ru" sz="30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правило тарелки</a:t>
            </a:r>
            <a:r>
              <a:rPr lang="ru" sz="30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контролируйте калорийность методом подсчета</a:t>
            </a:r>
            <a:endParaRPr sz="1100"/>
          </a:p>
        </p:txBody>
      </p:sp>
      <p:sp>
        <p:nvSpPr>
          <p:cNvPr id="358" name="Google Shape;358;p33"/>
          <p:cNvSpPr txBox="1"/>
          <p:nvPr/>
        </p:nvSpPr>
        <p:spPr>
          <a:xfrm>
            <a:off x="1425129" y="5960663"/>
            <a:ext cx="4291510" cy="247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lnSpcReduction="1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0"/>
              <a:buFont typeface="Montserrat Black"/>
              <a:buNone/>
            </a:pPr>
            <a:r>
              <a:rPr lang="ru" sz="15000" b="0" i="1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2-4</a:t>
            </a:r>
            <a:endParaRPr sz="1100"/>
          </a:p>
        </p:txBody>
      </p:sp>
      <p:sp>
        <p:nvSpPr>
          <p:cNvPr id="359" name="Google Shape;359;p33"/>
          <p:cNvSpPr txBox="1"/>
          <p:nvPr/>
        </p:nvSpPr>
        <p:spPr>
          <a:xfrm>
            <a:off x="1865142" y="8043739"/>
            <a:ext cx="3411483" cy="67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 Medium"/>
              <a:buNone/>
            </a:pPr>
            <a:r>
              <a:rPr lang="ru" sz="30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раза в день</a:t>
            </a:r>
            <a:endParaRPr sz="1100"/>
          </a:p>
        </p:txBody>
      </p:sp>
      <p:sp>
        <p:nvSpPr>
          <p:cNvPr id="360" name="Google Shape;360;p33"/>
          <p:cNvSpPr txBox="1"/>
          <p:nvPr/>
        </p:nvSpPr>
        <p:spPr>
          <a:xfrm>
            <a:off x="476250" y="266638"/>
            <a:ext cx="16478250" cy="138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ОТ ТЕОРИИ К ПРАКТИКЕ</a:t>
            </a:r>
            <a:endParaRPr sz="1100"/>
          </a:p>
        </p:txBody>
      </p:sp>
      <p:pic>
        <p:nvPicPr>
          <p:cNvPr id="361" name="Google Shape;361;p3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9863" y="1960730"/>
            <a:ext cx="7774914" cy="769075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3"/>
          <p:cNvSpPr txBox="1"/>
          <p:nvPr/>
        </p:nvSpPr>
        <p:spPr>
          <a:xfrm>
            <a:off x="552825" y="96350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364" name="Google Shape;364;p33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4"/>
          <p:cNvSpPr txBox="1">
            <a:spLocks noGrp="1"/>
          </p:cNvSpPr>
          <p:nvPr>
            <p:ph type="title"/>
          </p:nvPr>
        </p:nvSpPr>
        <p:spPr>
          <a:xfrm>
            <a:off x="476250" y="266700"/>
            <a:ext cx="16478250" cy="1380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900">
                <a:solidFill>
                  <a:srgbClr val="4F5865"/>
                </a:solidFill>
              </a:rPr>
              <a:t>СЛЕДИМ ЗА ВЕСОМ…</a:t>
            </a:r>
            <a:endParaRPr sz="1100"/>
          </a:p>
        </p:txBody>
      </p:sp>
      <p:sp>
        <p:nvSpPr>
          <p:cNvPr id="370" name="Google Shape;370;p34"/>
          <p:cNvSpPr txBox="1">
            <a:spLocks noGrp="1"/>
          </p:cNvSpPr>
          <p:nvPr>
            <p:ph type="body" idx="1"/>
          </p:nvPr>
        </p:nvSpPr>
        <p:spPr>
          <a:xfrm>
            <a:off x="904875" y="1992072"/>
            <a:ext cx="7823212" cy="9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СНИЖЕНИЕ ВЕСА</a:t>
            </a:r>
            <a:br>
              <a:rPr lang="ru" sz="2300">
                <a:solidFill>
                  <a:srgbClr val="4F5865"/>
                </a:solidFill>
              </a:rPr>
            </a:br>
            <a:r>
              <a:rPr lang="ru" sz="2300">
                <a:solidFill>
                  <a:srgbClr val="4F5865"/>
                </a:solidFill>
              </a:rPr>
              <a:t>побольше овощей и поменьше углеводов</a:t>
            </a:r>
            <a:endParaRPr sz="1100"/>
          </a:p>
        </p:txBody>
      </p:sp>
      <p:sp>
        <p:nvSpPr>
          <p:cNvPr id="371" name="Google Shape;371;p34"/>
          <p:cNvSpPr txBox="1"/>
          <p:nvPr/>
        </p:nvSpPr>
        <p:spPr>
          <a:xfrm>
            <a:off x="904875" y="8134917"/>
            <a:ext cx="16478250" cy="1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…И КАЛОРИЙНОСТЬЮ!</a:t>
            </a:r>
            <a:endParaRPr sz="1100"/>
          </a:p>
        </p:txBody>
      </p:sp>
      <p:sp>
        <p:nvSpPr>
          <p:cNvPr id="372" name="Google Shape;372;p34"/>
          <p:cNvSpPr txBox="1"/>
          <p:nvPr/>
        </p:nvSpPr>
        <p:spPr>
          <a:xfrm>
            <a:off x="9559913" y="1992072"/>
            <a:ext cx="7823212" cy="9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НАБОР ВЕСА</a:t>
            </a:r>
            <a:b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поменьше овощей и побольше углеводов</a:t>
            </a:r>
            <a:endParaRPr sz="1100"/>
          </a:p>
        </p:txBody>
      </p:sp>
      <p:sp>
        <p:nvSpPr>
          <p:cNvPr id="373" name="Google Shape;373;p34"/>
          <p:cNvSpPr txBox="1"/>
          <p:nvPr/>
        </p:nvSpPr>
        <p:spPr>
          <a:xfrm>
            <a:off x="9559913" y="7074704"/>
            <a:ext cx="7823212" cy="96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УВЕЛИЧИТЬ КАЛОРИЙНОСТЬ</a:t>
            </a:r>
            <a:b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вместо овощей используем сложные углеводы</a:t>
            </a:r>
            <a:endParaRPr sz="1100"/>
          </a:p>
        </p:txBody>
      </p:sp>
      <p:sp>
        <p:nvSpPr>
          <p:cNvPr id="374" name="Google Shape;374;p34"/>
          <p:cNvSpPr txBox="1"/>
          <p:nvPr/>
        </p:nvSpPr>
        <p:spPr>
          <a:xfrm>
            <a:off x="904875" y="7074704"/>
            <a:ext cx="7823212" cy="96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УМЕНЬШИТЬ КАЛОРИЙНОСТЬ</a:t>
            </a:r>
            <a:b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вместо сложных углеводов берем овощи</a:t>
            </a:r>
            <a:endParaRPr sz="1100"/>
          </a:p>
        </p:txBody>
      </p:sp>
      <p:pic>
        <p:nvPicPr>
          <p:cNvPr id="375" name="Google Shape;375;p3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44750" y="3879938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71184" y="3879938"/>
            <a:ext cx="1977971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840122" y="3879938"/>
            <a:ext cx="1977971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2859" y="3879938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0969" y="3476625"/>
            <a:ext cx="3541101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5931" y="3476625"/>
            <a:ext cx="35411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4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34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383" name="Google Shape;383;p34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35"/>
          <p:cNvGrpSpPr/>
          <p:nvPr/>
        </p:nvGrpSpPr>
        <p:grpSpPr>
          <a:xfrm>
            <a:off x="1999514" y="8564542"/>
            <a:ext cx="14288973" cy="955321"/>
            <a:chOff x="0" y="0"/>
            <a:chExt cx="19051961" cy="1273761"/>
          </a:xfrm>
        </p:grpSpPr>
        <p:sp>
          <p:nvSpPr>
            <p:cNvPr id="389" name="Google Shape;389;p35"/>
            <p:cNvSpPr/>
            <p:nvPr/>
          </p:nvSpPr>
          <p:spPr>
            <a:xfrm>
              <a:off x="380615" y="0"/>
              <a:ext cx="18290731" cy="1269047"/>
            </a:xfrm>
            <a:prstGeom prst="rect">
              <a:avLst/>
            </a:prstGeom>
            <a:solidFill>
              <a:srgbClr val="8D9EB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0" name="Google Shape;390;p35"/>
            <p:cNvSpPr/>
            <p:nvPr/>
          </p:nvSpPr>
          <p:spPr>
            <a:xfrm rot="-5400000">
              <a:off x="-446653" y="450412"/>
              <a:ext cx="1270001" cy="376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D9EB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1" name="Google Shape;391;p35"/>
            <p:cNvSpPr/>
            <p:nvPr/>
          </p:nvSpPr>
          <p:spPr>
            <a:xfrm rot="5400000">
              <a:off x="18228612" y="450412"/>
              <a:ext cx="1270001" cy="376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D9EB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92" name="Google Shape;392;p35"/>
          <p:cNvSpPr txBox="1">
            <a:spLocks noGrp="1"/>
          </p:cNvSpPr>
          <p:nvPr>
            <p:ph type="body" idx="1"/>
          </p:nvPr>
        </p:nvSpPr>
        <p:spPr>
          <a:xfrm>
            <a:off x="904875" y="3671405"/>
            <a:ext cx="3810000" cy="6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МОЛОЧНЫЕ ПРОДУКТЫ</a:t>
            </a:r>
            <a:br>
              <a:rPr lang="ru" sz="1800">
                <a:solidFill>
                  <a:srgbClr val="4F5865"/>
                </a:solidFill>
              </a:rPr>
            </a:br>
            <a:r>
              <a:rPr lang="ru" sz="1700" i="1">
                <a:solidFill>
                  <a:srgbClr val="4F5865"/>
                </a:solidFill>
              </a:rPr>
              <a:t>(если нет непереносимости)</a:t>
            </a:r>
            <a:endParaRPr sz="1700">
              <a:solidFill>
                <a:srgbClr val="4F5865"/>
              </a:solidFill>
            </a:endParaRPr>
          </a:p>
        </p:txBody>
      </p:sp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476250" y="266700"/>
            <a:ext cx="16478250" cy="1380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900">
                <a:solidFill>
                  <a:srgbClr val="4F5865"/>
                </a:solidFill>
              </a:rPr>
              <a:t>ДОПОЛНИТЕЛЬНО</a:t>
            </a:r>
            <a:endParaRPr sz="1100"/>
          </a:p>
        </p:txBody>
      </p:sp>
      <p:sp>
        <p:nvSpPr>
          <p:cNvPr id="394" name="Google Shape;394;p35"/>
          <p:cNvSpPr txBox="1"/>
          <p:nvPr/>
        </p:nvSpPr>
        <p:spPr>
          <a:xfrm>
            <a:off x="5127625" y="3671405"/>
            <a:ext cx="3810001" cy="6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ПОЛЕЗНЫЕ ЖИРЫ НА ВЫБОР</a:t>
            </a:r>
            <a:endParaRPr sz="1100"/>
          </a:p>
        </p:txBody>
      </p:sp>
      <p:sp>
        <p:nvSpPr>
          <p:cNvPr id="395" name="Google Shape;395;p35"/>
          <p:cNvSpPr txBox="1"/>
          <p:nvPr/>
        </p:nvSpPr>
        <p:spPr>
          <a:xfrm>
            <a:off x="9350374" y="3671405"/>
            <a:ext cx="3810001" cy="6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ЛЮБЫЕ ФРУКТЫ 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ИЛИ ЯГОДЫ</a:t>
            </a:r>
            <a:endParaRPr sz="1100"/>
          </a:p>
        </p:txBody>
      </p:sp>
      <p:sp>
        <p:nvSpPr>
          <p:cNvPr id="396" name="Google Shape;396;p35"/>
          <p:cNvSpPr txBox="1"/>
          <p:nvPr/>
        </p:nvSpPr>
        <p:spPr>
          <a:xfrm>
            <a:off x="13573125" y="3671405"/>
            <a:ext cx="3810000" cy="6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ПРОТЕИНОВЫЙ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ПОРОШОК</a:t>
            </a:r>
            <a:endParaRPr sz="1100"/>
          </a:p>
        </p:txBody>
      </p:sp>
      <p:sp>
        <p:nvSpPr>
          <p:cNvPr id="397" name="Google Shape;397;p35"/>
          <p:cNvSpPr txBox="1"/>
          <p:nvPr/>
        </p:nvSpPr>
        <p:spPr>
          <a:xfrm>
            <a:off x="904875" y="5255898"/>
            <a:ext cx="3810000" cy="309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1 порция: 100 г творога (до 5%) или 1  стакан любой кисломолочки (кефир, ряженка, варенец (до 2,5%)</a:t>
            </a:r>
            <a:endParaRPr sz="1100"/>
          </a:p>
        </p:txBody>
      </p:sp>
      <p:sp>
        <p:nvSpPr>
          <p:cNvPr id="398" name="Google Shape;398;p35"/>
          <p:cNvSpPr txBox="1"/>
          <p:nvPr/>
        </p:nvSpPr>
        <p:spPr>
          <a:xfrm>
            <a:off x="5127625" y="5255898"/>
            <a:ext cx="3810001" cy="309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Для правильного подсчета источники жиров лучше взвешивать.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Выбираете из списка 1-2 пункта ежедневно:</a:t>
            </a:r>
            <a:endParaRPr sz="110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200"/>
              <a:buFont typeface="Montserrat"/>
              <a:buChar char="•"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растительное масло (лучше льняное или оливковое)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(1 ст. л.)</a:t>
            </a:r>
            <a:endParaRPr sz="110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200"/>
              <a:buFont typeface="Montserrat"/>
              <a:buChar char="•"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орехи (до 20 г)</a:t>
            </a:r>
            <a:endParaRPr sz="110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200"/>
              <a:buFont typeface="Montserrat"/>
              <a:buChar char="•"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темный шоколад (20 г)</a:t>
            </a:r>
            <a:endParaRPr sz="1100"/>
          </a:p>
        </p:txBody>
      </p:sp>
      <p:sp>
        <p:nvSpPr>
          <p:cNvPr id="399" name="Google Shape;399;p35"/>
          <p:cNvSpPr txBox="1"/>
          <p:nvPr/>
        </p:nvSpPr>
        <p:spPr>
          <a:xfrm>
            <a:off x="9350374" y="5255898"/>
            <a:ext cx="3810001" cy="309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Средних по размеру, массой 150-170 г</a:t>
            </a:r>
            <a:endParaRPr sz="1100"/>
          </a:p>
        </p:txBody>
      </p:sp>
      <p:sp>
        <p:nvSpPr>
          <p:cNvPr id="400" name="Google Shape;400;p35"/>
          <p:cNvSpPr/>
          <p:nvPr/>
        </p:nvSpPr>
        <p:spPr>
          <a:xfrm>
            <a:off x="904875" y="4453374"/>
            <a:ext cx="3810000" cy="6667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35"/>
          <p:cNvSpPr txBox="1"/>
          <p:nvPr/>
        </p:nvSpPr>
        <p:spPr>
          <a:xfrm>
            <a:off x="904875" y="4595456"/>
            <a:ext cx="38100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1-3 порции</a:t>
            </a:r>
            <a:endParaRPr sz="1100"/>
          </a:p>
        </p:txBody>
      </p:sp>
      <p:sp>
        <p:nvSpPr>
          <p:cNvPr id="402" name="Google Shape;402;p35"/>
          <p:cNvSpPr/>
          <p:nvPr/>
        </p:nvSpPr>
        <p:spPr>
          <a:xfrm>
            <a:off x="5127625" y="4453374"/>
            <a:ext cx="3810001" cy="6667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5127625" y="4595456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1-2 источника (не более!)</a:t>
            </a:r>
            <a:endParaRPr sz="1100"/>
          </a:p>
        </p:txBody>
      </p:sp>
      <p:sp>
        <p:nvSpPr>
          <p:cNvPr id="404" name="Google Shape;404;p35"/>
          <p:cNvSpPr/>
          <p:nvPr/>
        </p:nvSpPr>
        <p:spPr>
          <a:xfrm>
            <a:off x="9350374" y="4453374"/>
            <a:ext cx="3810001" cy="6667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35"/>
          <p:cNvSpPr txBox="1"/>
          <p:nvPr/>
        </p:nvSpPr>
        <p:spPr>
          <a:xfrm>
            <a:off x="9350374" y="4595456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2-3 штуки</a:t>
            </a:r>
            <a:endParaRPr sz="1100"/>
          </a:p>
        </p:txBody>
      </p:sp>
      <p:sp>
        <p:nvSpPr>
          <p:cNvPr id="406" name="Google Shape;406;p35"/>
          <p:cNvSpPr/>
          <p:nvPr/>
        </p:nvSpPr>
        <p:spPr>
          <a:xfrm>
            <a:off x="13573125" y="4453374"/>
            <a:ext cx="3810000" cy="6667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35"/>
          <p:cNvSpPr txBox="1"/>
          <p:nvPr/>
        </p:nvSpPr>
        <p:spPr>
          <a:xfrm>
            <a:off x="13573125" y="4595456"/>
            <a:ext cx="38100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1-3 ст.ложки ежедневно</a:t>
            </a:r>
            <a:endParaRPr sz="1100"/>
          </a:p>
        </p:txBody>
      </p:sp>
      <p:pic>
        <p:nvPicPr>
          <p:cNvPr id="408" name="Google Shape;408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0196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90172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115280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429585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558421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1670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3143" y="1905034"/>
            <a:ext cx="1065272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05" y="1905034"/>
            <a:ext cx="1065273" cy="122252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5"/>
          <p:cNvSpPr txBox="1"/>
          <p:nvPr/>
        </p:nvSpPr>
        <p:spPr>
          <a:xfrm>
            <a:off x="3716274" y="8582547"/>
            <a:ext cx="10855452" cy="91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 наборе массы дополняем рацион полезными углеводными продуктами:</a:t>
            </a:r>
            <a:endParaRPr sz="1100"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ц/з хлеб и мука, полезные сиропы, натуральные соки, бананы</a:t>
            </a:r>
            <a:endParaRPr sz="1100"/>
          </a:p>
        </p:txBody>
      </p:sp>
      <p:pic>
        <p:nvPicPr>
          <p:cNvPr id="417" name="Google Shape;417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90172" y="8429174"/>
            <a:ext cx="1065273" cy="122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0196" y="8429174"/>
            <a:ext cx="1065273" cy="122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5506" y="18019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5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8255" y="18019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71005" y="18019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5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93755" y="1801920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5"/>
          <p:cNvSpPr txBox="1"/>
          <p:nvPr/>
        </p:nvSpPr>
        <p:spPr>
          <a:xfrm>
            <a:off x="552825" y="95588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35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425" name="Google Shape;425;p35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6"/>
          <p:cNvSpPr txBox="1">
            <a:spLocks noGrp="1"/>
          </p:cNvSpPr>
          <p:nvPr>
            <p:ph type="title"/>
          </p:nvPr>
        </p:nvSpPr>
        <p:spPr>
          <a:xfrm>
            <a:off x="476250" y="352425"/>
            <a:ext cx="16478250" cy="107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5300"/>
              <a:buFont typeface="Montserrat Black"/>
              <a:buNone/>
            </a:pPr>
            <a:r>
              <a:rPr lang="ru" sz="5300">
                <a:solidFill>
                  <a:srgbClr val="4F5865"/>
                </a:solidFill>
              </a:rPr>
              <a:t>ПРИМЕР РАЦИОНА ДЛЯ СНИЖЕНИЯ ВЕСА</a:t>
            </a:r>
            <a:endParaRPr sz="1100"/>
          </a:p>
        </p:txBody>
      </p:sp>
      <p:sp>
        <p:nvSpPr>
          <p:cNvPr id="431" name="Google Shape;431;p36"/>
          <p:cNvSpPr txBox="1"/>
          <p:nvPr/>
        </p:nvSpPr>
        <p:spPr>
          <a:xfrm>
            <a:off x="5127625" y="2937980"/>
            <a:ext cx="3810001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ОБЕД</a:t>
            </a:r>
            <a:endParaRPr sz="1100"/>
          </a:p>
        </p:txBody>
      </p:sp>
      <p:sp>
        <p:nvSpPr>
          <p:cNvPr id="432" name="Google Shape;432;p36"/>
          <p:cNvSpPr txBox="1"/>
          <p:nvPr/>
        </p:nvSpPr>
        <p:spPr>
          <a:xfrm>
            <a:off x="9350374" y="2937980"/>
            <a:ext cx="3810001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УЖИН</a:t>
            </a:r>
            <a:endParaRPr sz="1100"/>
          </a:p>
        </p:txBody>
      </p:sp>
      <p:sp>
        <p:nvSpPr>
          <p:cNvPr id="433" name="Google Shape;433;p36"/>
          <p:cNvSpPr txBox="1"/>
          <p:nvPr/>
        </p:nvSpPr>
        <p:spPr>
          <a:xfrm>
            <a:off x="13573125" y="2937980"/>
            <a:ext cx="38100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ПЕРЕКУСЫ</a:t>
            </a:r>
            <a:endParaRPr sz="1100"/>
          </a:p>
        </p:txBody>
      </p:sp>
      <p:pic>
        <p:nvPicPr>
          <p:cNvPr id="434" name="Google Shape;434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0196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90172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115280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429585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558421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1670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3143" y="1438309"/>
            <a:ext cx="1065272" cy="12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05" y="1438309"/>
            <a:ext cx="1065273" cy="122252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6"/>
          <p:cNvSpPr/>
          <p:nvPr/>
        </p:nvSpPr>
        <p:spPr>
          <a:xfrm>
            <a:off x="13573125" y="3552647"/>
            <a:ext cx="3810000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36"/>
          <p:cNvSpPr txBox="1"/>
          <p:nvPr/>
        </p:nvSpPr>
        <p:spPr>
          <a:xfrm>
            <a:off x="13573125" y="3599478"/>
            <a:ext cx="38100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1</a:t>
            </a:r>
            <a:endParaRPr sz="1100"/>
          </a:p>
        </p:txBody>
      </p:sp>
      <p:sp>
        <p:nvSpPr>
          <p:cNvPr id="444" name="Google Shape;444;p36"/>
          <p:cNvSpPr txBox="1"/>
          <p:nvPr/>
        </p:nvSpPr>
        <p:spPr>
          <a:xfrm>
            <a:off x="14211001" y="4226364"/>
            <a:ext cx="3172125" cy="1533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творог до 5%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(150 г)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замороженная клубника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(250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миндаль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(25 г)</a:t>
            </a:r>
            <a:endParaRPr sz="1100"/>
          </a:p>
        </p:txBody>
      </p:sp>
      <p:pic>
        <p:nvPicPr>
          <p:cNvPr id="445" name="Google Shape;445;p3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68375" y="4223940"/>
            <a:ext cx="433194" cy="3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6"/>
          <p:cNvSpPr/>
          <p:nvPr/>
        </p:nvSpPr>
        <p:spPr>
          <a:xfrm>
            <a:off x="13573125" y="5985932"/>
            <a:ext cx="3810000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7" name="Google Shape;447;p36"/>
          <p:cNvSpPr txBox="1"/>
          <p:nvPr/>
        </p:nvSpPr>
        <p:spPr>
          <a:xfrm>
            <a:off x="13573125" y="6032764"/>
            <a:ext cx="38100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2</a:t>
            </a:r>
            <a:endParaRPr sz="1100"/>
          </a:p>
        </p:txBody>
      </p:sp>
      <p:sp>
        <p:nvSpPr>
          <p:cNvPr id="448" name="Google Shape;448;p36"/>
          <p:cNvSpPr txBox="1"/>
          <p:nvPr/>
        </p:nvSpPr>
        <p:spPr>
          <a:xfrm>
            <a:off x="14211000" y="6536674"/>
            <a:ext cx="34812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батончик bodykey</a:t>
            </a:r>
            <a:r>
              <a:rPr lang="ru" sz="1800" baseline="30000">
                <a:solidFill>
                  <a:srgbClr val="4F58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ТМ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80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by Nutrilite</a:t>
            </a:r>
            <a:r>
              <a:rPr lang="ru" sz="1800" baseline="30000">
                <a:solidFill>
                  <a:srgbClr val="4F58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ТМ</a:t>
            </a:r>
            <a:r>
              <a:rPr lang="ru" sz="180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>
              <a:solidFill>
                <a:srgbClr val="4F5865"/>
              </a:solidFill>
            </a:endParaRPr>
          </a:p>
        </p:txBody>
      </p:sp>
      <p:sp>
        <p:nvSpPr>
          <p:cNvPr id="449" name="Google Shape;449;p36"/>
          <p:cNvSpPr/>
          <p:nvPr/>
        </p:nvSpPr>
        <p:spPr>
          <a:xfrm>
            <a:off x="13573125" y="7287322"/>
            <a:ext cx="3810000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0" name="Google Shape;450;p36"/>
          <p:cNvSpPr txBox="1"/>
          <p:nvPr/>
        </p:nvSpPr>
        <p:spPr>
          <a:xfrm>
            <a:off x="13573125" y="7334154"/>
            <a:ext cx="38100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3</a:t>
            </a:r>
            <a:endParaRPr sz="1100"/>
          </a:p>
        </p:txBody>
      </p:sp>
      <p:sp>
        <p:nvSpPr>
          <p:cNvPr id="451" name="Google Shape;451;p36"/>
          <p:cNvSpPr txBox="1"/>
          <p:nvPr/>
        </p:nvSpPr>
        <p:spPr>
          <a:xfrm>
            <a:off x="14211001" y="7961040"/>
            <a:ext cx="3172125" cy="171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коктейль - протеин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(30 г)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овсянка/отруби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персик и манго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(350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грецкий орех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(25 г)</a:t>
            </a:r>
            <a:endParaRPr sz="1100"/>
          </a:p>
        </p:txBody>
      </p:sp>
      <p:pic>
        <p:nvPicPr>
          <p:cNvPr id="452" name="Google Shape;452;p36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3099" y="8418424"/>
            <a:ext cx="383745" cy="3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 txBox="1"/>
          <p:nvPr/>
        </p:nvSpPr>
        <p:spPr>
          <a:xfrm>
            <a:off x="904874" y="2937980"/>
            <a:ext cx="3810001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ЗАВТРАК</a:t>
            </a:r>
            <a:endParaRPr sz="1100"/>
          </a:p>
        </p:txBody>
      </p:sp>
      <p:pic>
        <p:nvPicPr>
          <p:cNvPr id="454" name="Google Shape;454;p36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94470" y="9237377"/>
            <a:ext cx="381005" cy="38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6"/>
          <p:cNvSpPr/>
          <p:nvPr/>
        </p:nvSpPr>
        <p:spPr>
          <a:xfrm>
            <a:off x="9350374" y="3552647"/>
            <a:ext cx="3810001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36"/>
          <p:cNvSpPr txBox="1"/>
          <p:nvPr/>
        </p:nvSpPr>
        <p:spPr>
          <a:xfrm>
            <a:off x="9350374" y="3599478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1</a:t>
            </a:r>
            <a:endParaRPr sz="1100"/>
          </a:p>
        </p:txBody>
      </p:sp>
      <p:sp>
        <p:nvSpPr>
          <p:cNvPr id="457" name="Google Shape;457;p36"/>
          <p:cNvSpPr txBox="1"/>
          <p:nvPr/>
        </p:nvSpPr>
        <p:spPr>
          <a:xfrm>
            <a:off x="9988250" y="4226364"/>
            <a:ext cx="3172125" cy="146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брокколи с цветной капустой на пару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(250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горбуша запеченная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(150 г)</a:t>
            </a:r>
            <a:endParaRPr sz="1100"/>
          </a:p>
        </p:txBody>
      </p:sp>
      <p:pic>
        <p:nvPicPr>
          <p:cNvPr id="458" name="Google Shape;458;p36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4470" y="4778132"/>
            <a:ext cx="381001" cy="36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6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98231" y="5348589"/>
            <a:ext cx="373482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6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694470" y="6637079"/>
            <a:ext cx="381003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6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42443" y="7932465"/>
            <a:ext cx="285057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6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18414" y="8793883"/>
            <a:ext cx="333115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6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64644" y="4324350"/>
            <a:ext cx="34570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6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6997" y="5049049"/>
            <a:ext cx="381001" cy="25418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6"/>
          <p:cNvSpPr/>
          <p:nvPr/>
        </p:nvSpPr>
        <p:spPr>
          <a:xfrm>
            <a:off x="9350374" y="5985932"/>
            <a:ext cx="3810001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6" name="Google Shape;466;p36"/>
          <p:cNvSpPr txBox="1"/>
          <p:nvPr/>
        </p:nvSpPr>
        <p:spPr>
          <a:xfrm>
            <a:off x="9350374" y="6032764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2</a:t>
            </a:r>
            <a:endParaRPr sz="1100"/>
          </a:p>
        </p:txBody>
      </p:sp>
      <p:sp>
        <p:nvSpPr>
          <p:cNvPr id="467" name="Google Shape;467;p36"/>
          <p:cNvSpPr txBox="1"/>
          <p:nvPr/>
        </p:nvSpPr>
        <p:spPr>
          <a:xfrm>
            <a:off x="9988250" y="6646051"/>
            <a:ext cx="3172125" cy="314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коктейль - протеин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(30 г)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800" b="0" i="0" u="none" strike="noStrike" cap="none">
              <a:solidFill>
                <a:srgbClr val="5E5E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ассорти из ягод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(350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миндаль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(25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овсянка/отруби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(50 г)</a:t>
            </a:r>
            <a:endParaRPr sz="1100"/>
          </a:p>
        </p:txBody>
      </p:sp>
      <p:pic>
        <p:nvPicPr>
          <p:cNvPr id="468" name="Google Shape;468;p36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94970" y="6618029"/>
            <a:ext cx="285057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6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5624" y="7953265"/>
            <a:ext cx="383746" cy="3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6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0757" y="7474136"/>
            <a:ext cx="373482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6" descr="Imag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46997" y="7130649"/>
            <a:ext cx="381001" cy="23854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6"/>
          <p:cNvSpPr txBox="1"/>
          <p:nvPr/>
        </p:nvSpPr>
        <p:spPr>
          <a:xfrm>
            <a:off x="5765500" y="4226364"/>
            <a:ext cx="3172125" cy="189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булгур отварной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(200 г)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800" b="0" i="0" u="none" strike="noStrike" cap="none">
              <a:solidFill>
                <a:srgbClr val="5E5E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овощной салат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(200 г)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1 ч. л. оливкового масла</a:t>
            </a:r>
            <a:endParaRPr sz="1800" b="0" i="0" u="none" strike="noStrike" cap="none">
              <a:solidFill>
                <a:srgbClr val="5E5E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запеченная индейка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(150 г)</a:t>
            </a:r>
            <a:endParaRPr sz="1100"/>
          </a:p>
        </p:txBody>
      </p:sp>
      <p:pic>
        <p:nvPicPr>
          <p:cNvPr id="473" name="Google Shape;473;p36" descr="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22875" y="4250690"/>
            <a:ext cx="381001" cy="28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6" descr="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222875" y="4842714"/>
            <a:ext cx="381001" cy="27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6" descr="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222875" y="5455074"/>
            <a:ext cx="381001" cy="34715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6"/>
          <p:cNvSpPr/>
          <p:nvPr/>
        </p:nvSpPr>
        <p:spPr>
          <a:xfrm>
            <a:off x="5127625" y="3552647"/>
            <a:ext cx="3810001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p36"/>
          <p:cNvSpPr txBox="1"/>
          <p:nvPr/>
        </p:nvSpPr>
        <p:spPr>
          <a:xfrm>
            <a:off x="5127625" y="3599478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</a:t>
            </a:r>
            <a:endParaRPr sz="1100"/>
          </a:p>
        </p:txBody>
      </p:sp>
      <p:sp>
        <p:nvSpPr>
          <p:cNvPr id="478" name="Google Shape;478;p36"/>
          <p:cNvSpPr txBox="1"/>
          <p:nvPr/>
        </p:nvSpPr>
        <p:spPr>
          <a:xfrm>
            <a:off x="1542750" y="4226364"/>
            <a:ext cx="3172124" cy="189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протеин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(30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овсянка/отруби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(50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яблоки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(350 г)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имбирь</a:t>
            </a:r>
            <a:endParaRPr sz="1100"/>
          </a:p>
        </p:txBody>
      </p:sp>
      <p:sp>
        <p:nvSpPr>
          <p:cNvPr id="479" name="Google Shape;479;p36"/>
          <p:cNvSpPr/>
          <p:nvPr/>
        </p:nvSpPr>
        <p:spPr>
          <a:xfrm>
            <a:off x="904874" y="3552647"/>
            <a:ext cx="3810001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0" name="Google Shape;480;p36"/>
          <p:cNvSpPr txBox="1"/>
          <p:nvPr/>
        </p:nvSpPr>
        <p:spPr>
          <a:xfrm>
            <a:off x="904874" y="3599478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1</a:t>
            </a:r>
            <a:endParaRPr sz="1100"/>
          </a:p>
        </p:txBody>
      </p:sp>
      <p:pic>
        <p:nvPicPr>
          <p:cNvPr id="481" name="Google Shape;481;p36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124" y="4697575"/>
            <a:ext cx="383745" cy="3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 descr="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9833" y="5147568"/>
            <a:ext cx="324327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6" descr="Imag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59703" y="4309665"/>
            <a:ext cx="264586" cy="3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6" descr="Imag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01496" y="5488427"/>
            <a:ext cx="381001" cy="38099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6"/>
          <p:cNvSpPr txBox="1"/>
          <p:nvPr/>
        </p:nvSpPr>
        <p:spPr>
          <a:xfrm>
            <a:off x="1542750" y="6646051"/>
            <a:ext cx="3172124" cy="189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гречка отварная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(250 г в готовом виде)</a:t>
            </a:r>
            <a:endParaRPr sz="1800" b="0" i="0" u="none" strike="noStrike" cap="none">
              <a:solidFill>
                <a:srgbClr val="5E5E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 яйца,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 поджаренные на 1 ч. л. оливкового масла</a:t>
            </a:r>
            <a:endParaRPr sz="1100"/>
          </a:p>
        </p:txBody>
      </p:sp>
      <p:sp>
        <p:nvSpPr>
          <p:cNvPr id="486" name="Google Shape;486;p36"/>
          <p:cNvSpPr/>
          <p:nvPr/>
        </p:nvSpPr>
        <p:spPr>
          <a:xfrm>
            <a:off x="904874" y="5985932"/>
            <a:ext cx="3810001" cy="47625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7" name="Google Shape;487;p36"/>
          <p:cNvSpPr txBox="1"/>
          <p:nvPr/>
        </p:nvSpPr>
        <p:spPr>
          <a:xfrm>
            <a:off x="904874" y="6032764"/>
            <a:ext cx="3810001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ru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Вариант 2</a:t>
            </a:r>
            <a:endParaRPr sz="1100"/>
          </a:p>
        </p:txBody>
      </p:sp>
      <p:pic>
        <p:nvPicPr>
          <p:cNvPr id="488" name="Google Shape;488;p36" descr="Imag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01496" y="6804597"/>
            <a:ext cx="381001" cy="2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6" descr="Imag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01496" y="7475087"/>
            <a:ext cx="381001" cy="32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6" descr="Imag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25506" y="133519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6" descr="Imag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248255" y="133519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6" descr="Image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471005" y="133519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6" descr="Imag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4693755" y="1335195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6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36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496" name="Google Shape;496;p36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2325" y="-76598"/>
            <a:ext cx="6611875" cy="104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7"/>
          <p:cNvSpPr txBox="1"/>
          <p:nvPr/>
        </p:nvSpPr>
        <p:spPr>
          <a:xfrm>
            <a:off x="2495570" y="3551345"/>
            <a:ext cx="260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80-90% рациона —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цельные продукты</a:t>
            </a:r>
            <a:endParaRPr sz="1100"/>
          </a:p>
        </p:txBody>
      </p:sp>
      <p:sp>
        <p:nvSpPr>
          <p:cNvPr id="503" name="Google Shape;503;p37"/>
          <p:cNvSpPr txBox="1"/>
          <p:nvPr/>
        </p:nvSpPr>
        <p:spPr>
          <a:xfrm>
            <a:off x="2495570" y="5468955"/>
            <a:ext cx="3031200" cy="12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энергетическая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плотность продуктов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80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чем ниже, тем  лучше</a:t>
            </a:r>
            <a:endParaRPr sz="1100"/>
          </a:p>
        </p:txBody>
      </p:sp>
      <p:sp>
        <p:nvSpPr>
          <p:cNvPr id="504" name="Google Shape;504;p37"/>
          <p:cNvSpPr txBox="1"/>
          <p:nvPr/>
        </p:nvSpPr>
        <p:spPr>
          <a:xfrm>
            <a:off x="5951242" y="6415017"/>
            <a:ext cx="2664600" cy="12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ПП и похудение —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одно и то же</a:t>
            </a:r>
            <a:endParaRPr sz="1100"/>
          </a:p>
        </p:txBody>
      </p:sp>
      <p:sp>
        <p:nvSpPr>
          <p:cNvPr id="505" name="Google Shape;505;p37"/>
          <p:cNvSpPr txBox="1"/>
          <p:nvPr/>
        </p:nvSpPr>
        <p:spPr>
          <a:xfrm>
            <a:off x="6020924" y="2865545"/>
            <a:ext cx="260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никакого 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«безумия и отваги»</a:t>
            </a:r>
            <a:endParaRPr sz="1100"/>
          </a:p>
        </p:txBody>
      </p:sp>
      <p:sp>
        <p:nvSpPr>
          <p:cNvPr id="506" name="Google Shape;506;p37"/>
          <p:cNvSpPr txBox="1"/>
          <p:nvPr/>
        </p:nvSpPr>
        <p:spPr>
          <a:xfrm>
            <a:off x="6006199" y="4497406"/>
            <a:ext cx="2609700" cy="12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не поддавайтесь</a:t>
            </a:r>
            <a:b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на уловки 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мерчендайзинга</a:t>
            </a:r>
            <a:endParaRPr sz="1100"/>
          </a:p>
        </p:txBody>
      </p:sp>
      <p:sp>
        <p:nvSpPr>
          <p:cNvPr id="507" name="Google Shape;507;p37"/>
          <p:cNvSpPr txBox="1"/>
          <p:nvPr/>
        </p:nvSpPr>
        <p:spPr>
          <a:xfrm>
            <a:off x="2495570" y="7405617"/>
            <a:ext cx="5658600" cy="16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обязательно принимайте 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снижающие аппетит и улучшающие качество жизни </a:t>
            </a:r>
            <a:r>
              <a:rPr lang="ru" sz="180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продукты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ведь при снижении веса рацион ограничен, а значит, и поступление полезных веществ сокращается</a:t>
            </a:r>
            <a:endParaRPr sz="1100"/>
          </a:p>
        </p:txBody>
      </p:sp>
      <p:pic>
        <p:nvPicPr>
          <p:cNvPr id="508" name="Google Shape;508;p3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484" y="355134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484" y="546895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484" y="7405617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7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93846" y="256074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7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93846" y="450136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7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93846" y="6415017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7"/>
          <p:cNvSpPr txBox="1"/>
          <p:nvPr/>
        </p:nvSpPr>
        <p:spPr>
          <a:xfrm>
            <a:off x="341528" y="255901"/>
            <a:ext cx="11524200" cy="24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9000"/>
              <a:buFont typeface="Montserrat Black"/>
              <a:buNone/>
            </a:pPr>
            <a:r>
              <a:rPr lang="ru" sz="90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ЛАЙФХАКИ</a:t>
            </a:r>
            <a:br>
              <a:rPr lang="ru" sz="10500" b="0" i="1" u="none" strike="noStrike" cap="none">
                <a:solidFill>
                  <a:srgbClr val="E8BA4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38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ДЛЯ </a:t>
            </a:r>
            <a:r>
              <a:rPr lang="ru" sz="3800" i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СНИЖЕНИЯ</a:t>
            </a:r>
            <a:r>
              <a:rPr lang="ru" sz="38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ВЕСА</a:t>
            </a:r>
            <a:endParaRPr sz="1100"/>
          </a:p>
        </p:txBody>
      </p:sp>
      <p:pic>
        <p:nvPicPr>
          <p:cNvPr id="515" name="Google Shape;515;p37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220720" y="9796533"/>
            <a:ext cx="2705100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7" descr="Image"/>
          <p:cNvPicPr preferRelativeResize="0"/>
          <p:nvPr/>
        </p:nvPicPr>
        <p:blipFill rotWithShape="1">
          <a:blip r:embed="rId11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7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37"/>
          <p:cNvSpPr txBox="1"/>
          <p:nvPr/>
        </p:nvSpPr>
        <p:spPr>
          <a:xfrm>
            <a:off x="14926150" y="9711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519" name="Google Shape;519;p37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"/>
          <p:cNvSpPr txBox="1"/>
          <p:nvPr/>
        </p:nvSpPr>
        <p:spPr>
          <a:xfrm>
            <a:off x="8824667" y="274951"/>
            <a:ext cx="11524200" cy="24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9000"/>
              <a:buFont typeface="Montserrat Black"/>
              <a:buNone/>
            </a:pPr>
            <a:r>
              <a:rPr lang="ru" sz="90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ЛАЙФХАКИ</a:t>
            </a:r>
            <a:br>
              <a:rPr lang="ru" sz="10500" b="0" i="1" u="none" strike="noStrike" cap="none">
                <a:solidFill>
                  <a:srgbClr val="E8BA4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38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ДЛЯ НАБОРА ВЕСА</a:t>
            </a:r>
            <a:endParaRPr sz="1100"/>
          </a:p>
        </p:txBody>
      </p:sp>
      <p:sp>
        <p:nvSpPr>
          <p:cNvPr id="525" name="Google Shape;525;p38"/>
          <p:cNvSpPr txBox="1"/>
          <p:nvPr/>
        </p:nvSpPr>
        <p:spPr>
          <a:xfrm>
            <a:off x="11380003" y="3770531"/>
            <a:ext cx="36750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не перегружайте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свой рацион овощами </a:t>
            </a:r>
            <a:endParaRPr sz="1100"/>
          </a:p>
        </p:txBody>
      </p:sp>
      <p:sp>
        <p:nvSpPr>
          <p:cNvPr id="526" name="Google Shape;526;p38"/>
          <p:cNvSpPr txBox="1"/>
          <p:nvPr/>
        </p:nvSpPr>
        <p:spPr>
          <a:xfrm>
            <a:off x="11380003" y="5537488"/>
            <a:ext cx="4349100" cy="12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увеличения калорийности используйте </a:t>
            </a: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энергетически плотные</a:t>
            </a: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но полезные продукты</a:t>
            </a:r>
            <a:endParaRPr sz="1100"/>
          </a:p>
        </p:txBody>
      </p:sp>
      <p:sp>
        <p:nvSpPr>
          <p:cNvPr id="527" name="Google Shape;527;p38"/>
          <p:cNvSpPr txBox="1"/>
          <p:nvPr/>
        </p:nvSpPr>
        <p:spPr>
          <a:xfrm>
            <a:off x="11380003" y="7359597"/>
            <a:ext cx="53724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 dirty="0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обязательно принимайте необходимые </a:t>
            </a:r>
            <a:r>
              <a:rPr lang="ru-RU" sz="1800" b="1" dirty="0" err="1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БАДы</a:t>
            </a:r>
            <a:r>
              <a:rPr lang="ru" sz="1800" b="0" i="0" u="none" strike="noStrike" cap="none" dirty="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800" dirty="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</a:t>
            </a:r>
            <a:r>
              <a:rPr lang="ru" sz="1800" b="0" i="0" u="none" strike="noStrike" cap="none" dirty="0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при наборе веса потребность во всех питательных веществах резко увеличивается!</a:t>
            </a:r>
            <a:endParaRPr sz="1100" dirty="0"/>
          </a:p>
        </p:txBody>
      </p:sp>
      <p:pic>
        <p:nvPicPr>
          <p:cNvPr id="528" name="Google Shape;528;p3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5919" y="354959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5919" y="5454597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8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5919" y="7359597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00" y="-76200"/>
            <a:ext cx="8003545" cy="104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8"/>
          <p:cNvSpPr txBox="1"/>
          <p:nvPr/>
        </p:nvSpPr>
        <p:spPr>
          <a:xfrm>
            <a:off x="7947688" y="9463575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3" name="Google Shape;533;p38"/>
          <p:cNvSpPr txBox="1"/>
          <p:nvPr/>
        </p:nvSpPr>
        <p:spPr>
          <a:xfrm>
            <a:off x="14926150" y="9711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534" name="Google Shape;534;p38"/>
          <p:cNvSpPr txBox="1"/>
          <p:nvPr/>
        </p:nvSpPr>
        <p:spPr>
          <a:xfrm>
            <a:off x="16588721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"/>
          <p:cNvSpPr txBox="1"/>
          <p:nvPr/>
        </p:nvSpPr>
        <p:spPr>
          <a:xfrm>
            <a:off x="476250" y="315782"/>
            <a:ext cx="16478100" cy="15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4200"/>
              <a:buFont typeface="Montserrat Black"/>
              <a:buNone/>
            </a:pPr>
            <a:r>
              <a:rPr lang="ru" sz="41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ОБОГАТИТЕ СВОЙ РАЦИОН БАЗОВЫМИ ДОБАВКАМИ</a:t>
            </a:r>
            <a:br>
              <a:rPr lang="ru" sz="6800" b="0" i="1" u="none" strike="noStrike" cap="none">
                <a:solidFill>
                  <a:srgbClr val="E8BA4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34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КОТОРЫЕ ВОСПОЛНЯТ ДЕФИЦИТ ВИТАМИНОВ И МИНЕРАЛОВ</a:t>
            </a:r>
            <a:endParaRPr sz="1100"/>
          </a:p>
        </p:txBody>
      </p:sp>
      <p:sp>
        <p:nvSpPr>
          <p:cNvPr id="540" name="Google Shape;540;p39"/>
          <p:cNvSpPr txBox="1"/>
          <p:nvPr/>
        </p:nvSpPr>
        <p:spPr>
          <a:xfrm>
            <a:off x="500001" y="6709523"/>
            <a:ext cx="2436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Ускоряющийся темп жизни</a:t>
            </a:r>
            <a:endParaRPr sz="1100"/>
          </a:p>
        </p:txBody>
      </p:sp>
      <p:sp>
        <p:nvSpPr>
          <p:cNvPr id="541" name="Google Shape;541;p39"/>
          <p:cNvSpPr txBox="1"/>
          <p:nvPr/>
        </p:nvSpPr>
        <p:spPr>
          <a:xfrm>
            <a:off x="500001" y="7861727"/>
            <a:ext cx="2436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Высокая 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</a:t>
            </a:r>
            <a:endParaRPr sz="1100"/>
          </a:p>
        </p:txBody>
      </p:sp>
      <p:sp>
        <p:nvSpPr>
          <p:cNvPr id="542" name="Google Shape;542;p39"/>
          <p:cNvSpPr txBox="1"/>
          <p:nvPr/>
        </p:nvSpPr>
        <p:spPr>
          <a:xfrm>
            <a:off x="7417774" y="6709523"/>
            <a:ext cx="2436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Пищевые привычки</a:t>
            </a:r>
            <a:endParaRPr sz="1100"/>
          </a:p>
        </p:txBody>
      </p:sp>
      <p:sp>
        <p:nvSpPr>
          <p:cNvPr id="543" name="Google Shape;543;p39"/>
          <p:cNvSpPr txBox="1"/>
          <p:nvPr/>
        </p:nvSpPr>
        <p:spPr>
          <a:xfrm>
            <a:off x="7417774" y="7861727"/>
            <a:ext cx="2436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Региональные особенности</a:t>
            </a:r>
            <a:endParaRPr sz="1100"/>
          </a:p>
        </p:txBody>
      </p:sp>
      <p:pic>
        <p:nvPicPr>
          <p:cNvPr id="544" name="Google Shape;544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66690" y="6042890"/>
            <a:ext cx="1075453" cy="123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66690" y="7957093"/>
            <a:ext cx="1075453" cy="123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389" y="6042889"/>
            <a:ext cx="1075453" cy="123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389" y="7957093"/>
            <a:ext cx="1075453" cy="123420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9"/>
          <p:cNvSpPr txBox="1"/>
          <p:nvPr/>
        </p:nvSpPr>
        <p:spPr>
          <a:xfrm>
            <a:off x="919599" y="2283297"/>
            <a:ext cx="8150100" cy="12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Большинство россиян испытывает гиповитаминоз</a:t>
            </a:r>
            <a:r>
              <a:rPr lang="ru" sz="23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в том числе из-за недостаточного потребления овощей и фруктов.</a:t>
            </a:r>
            <a:endParaRPr sz="1100"/>
          </a:p>
        </p:txBody>
      </p:sp>
      <p:sp>
        <p:nvSpPr>
          <p:cNvPr id="549" name="Google Shape;549;p39"/>
          <p:cNvSpPr txBox="1"/>
          <p:nvPr/>
        </p:nvSpPr>
        <p:spPr>
          <a:xfrm>
            <a:off x="10195714" y="2283297"/>
            <a:ext cx="78477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ГИПОВИТАМИНОЗ В РОССИИ </a:t>
            </a:r>
            <a:endParaRPr sz="1100"/>
          </a:p>
        </p:txBody>
      </p:sp>
      <p:sp>
        <p:nvSpPr>
          <p:cNvPr id="550" name="Google Shape;550;p39"/>
          <p:cNvSpPr txBox="1"/>
          <p:nvPr/>
        </p:nvSpPr>
        <p:spPr>
          <a:xfrm>
            <a:off x="4006411" y="3766111"/>
            <a:ext cx="46428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из 4 взрослых</a:t>
            </a:r>
            <a:br>
              <a:rPr lang="ru" sz="3800" b="1" i="0" u="none" strike="noStrike" cap="none">
                <a:solidFill>
                  <a:srgbClr val="496E8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не потребляют достаточное количество цельных продуктов и белка</a:t>
            </a:r>
            <a:endParaRPr sz="1100"/>
          </a:p>
        </p:txBody>
      </p:sp>
      <p:pic>
        <p:nvPicPr>
          <p:cNvPr id="551" name="Google Shape;551;p3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9803" y="1941976"/>
            <a:ext cx="1568667" cy="180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9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859" y="3962917"/>
            <a:ext cx="2177707" cy="157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6441" y="5945617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9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6441" y="78598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9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3485" y="5945617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9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43485" y="7859821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93225" y="3029425"/>
            <a:ext cx="7564348" cy="64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9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9" name="Google Shape;559;p39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560" name="Google Shape;560;p39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0"/>
          <p:cNvSpPr txBox="1"/>
          <p:nvPr/>
        </p:nvSpPr>
        <p:spPr>
          <a:xfrm>
            <a:off x="904875" y="4791966"/>
            <a:ext cx="47625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ЭТАП </a:t>
            </a:r>
            <a:br>
              <a:rPr lang="ru" sz="3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ПОДГОТОВКИ</a:t>
            </a:r>
            <a:endParaRPr sz="1100"/>
          </a:p>
        </p:txBody>
      </p:sp>
      <p:sp>
        <p:nvSpPr>
          <p:cNvPr id="566" name="Google Shape;566;p40"/>
          <p:cNvSpPr txBox="1"/>
          <p:nvPr/>
        </p:nvSpPr>
        <p:spPr>
          <a:xfrm>
            <a:off x="12620625" y="4791966"/>
            <a:ext cx="47625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900"/>
              <a:buFont typeface="Montserrat"/>
              <a:buNone/>
            </a:pPr>
            <a:r>
              <a:rPr lang="ru" sz="29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ЭТАП СТАБИЛИЗАЦИИ РЕЗУЛЬТАТА</a:t>
            </a:r>
            <a:endParaRPr sz="1100"/>
          </a:p>
        </p:txBody>
      </p:sp>
      <p:sp>
        <p:nvSpPr>
          <p:cNvPr id="567" name="Google Shape;567;p40"/>
          <p:cNvSpPr txBox="1"/>
          <p:nvPr/>
        </p:nvSpPr>
        <p:spPr>
          <a:xfrm>
            <a:off x="904875" y="5917710"/>
            <a:ext cx="4762500" cy="3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279400" marR="0" lvl="0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активизация обменных процессов 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устранение дефицита питательных веществ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увеличение мотивации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повышение адаптируемости к нагрузкам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подготовка нервной системы</a:t>
            </a:r>
            <a:endParaRPr sz="1100"/>
          </a:p>
        </p:txBody>
      </p:sp>
      <p:sp>
        <p:nvSpPr>
          <p:cNvPr id="568" name="Google Shape;568;p40"/>
          <p:cNvSpPr txBox="1"/>
          <p:nvPr/>
        </p:nvSpPr>
        <p:spPr>
          <a:xfrm>
            <a:off x="6762750" y="5917710"/>
            <a:ext cx="4762500" cy="4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279400" marR="0" lvl="0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профилактика недостатка питательных веществ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поддержание процессов жиросжигания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профилактика перетренированности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поддержка мотивации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контроль аппетита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защита мышц от потери белков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антиоксидантная защита от свободных радикалов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поддержка нервной системы</a:t>
            </a:r>
            <a:endParaRPr sz="1100"/>
          </a:p>
        </p:txBody>
      </p:sp>
      <p:sp>
        <p:nvSpPr>
          <p:cNvPr id="569" name="Google Shape;569;p40"/>
          <p:cNvSpPr txBox="1"/>
          <p:nvPr/>
        </p:nvSpPr>
        <p:spPr>
          <a:xfrm>
            <a:off x="12620625" y="5917710"/>
            <a:ext cx="4762500" cy="24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279400" marR="0" lvl="0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поддержание обменных процессов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профилактика эффекта «отката»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запуск восстановительных процессов в мышечных волокнах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контроль аппетита</a:t>
            </a:r>
            <a:endParaRPr sz="1100"/>
          </a:p>
          <a:p>
            <a:pPr marL="279400" marR="0" lvl="0" indent="-2730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5A54"/>
              </a:buClr>
              <a:buSzPts val="19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восстановление нервной системы</a:t>
            </a:r>
            <a:endParaRPr sz="1100"/>
          </a:p>
        </p:txBody>
      </p:sp>
      <p:sp>
        <p:nvSpPr>
          <p:cNvPr id="570" name="Google Shape;570;p40"/>
          <p:cNvSpPr txBox="1"/>
          <p:nvPr/>
        </p:nvSpPr>
        <p:spPr>
          <a:xfrm>
            <a:off x="476250" y="304738"/>
            <a:ext cx="16478250" cy="183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6800"/>
              <a:buFont typeface="Montserrat Black"/>
              <a:buNone/>
            </a:pPr>
            <a:r>
              <a:rPr lang="ru" sz="6800" b="0" i="1" u="none" strike="noStrike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ОПТИМИЗАЦИЯ РАЦИОНА</a:t>
            </a:r>
            <a:br>
              <a:rPr lang="ru" sz="6800" b="0" i="1" u="none" strike="noStrike" cap="none">
                <a:solidFill>
                  <a:srgbClr val="3953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44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 ПОМОЩЬЮ ДОБАВОК</a:t>
            </a:r>
            <a:r>
              <a:rPr lang="ru" sz="59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700"/>
          </a:p>
        </p:txBody>
      </p:sp>
      <p:pic>
        <p:nvPicPr>
          <p:cNvPr id="571" name="Google Shape;571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056537" y="2158035"/>
            <a:ext cx="1977969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5619" y="2158036"/>
            <a:ext cx="1977969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914413" y="2158035"/>
            <a:ext cx="1977969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494" y="2158036"/>
            <a:ext cx="1977969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6619" y="2443786"/>
            <a:ext cx="1977969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3412" y="2158035"/>
            <a:ext cx="1977969" cy="2269948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0"/>
          <p:cNvSpPr txBox="1"/>
          <p:nvPr/>
        </p:nvSpPr>
        <p:spPr>
          <a:xfrm>
            <a:off x="6762750" y="4791966"/>
            <a:ext cx="47625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ЭТАП АКТИВНОГО ЖИРОСЖИГАНИЯ</a:t>
            </a:r>
            <a:endParaRPr sz="1100"/>
          </a:p>
        </p:txBody>
      </p:sp>
      <p:pic>
        <p:nvPicPr>
          <p:cNvPr id="578" name="Google Shape;578;p4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726" y="2102384"/>
            <a:ext cx="2650797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0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8602" y="2102384"/>
            <a:ext cx="2650796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0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76476" y="2102384"/>
            <a:ext cx="2650796" cy="23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0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2" name="Google Shape;582;p40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583" name="Google Shape;583;p40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/>
        </p:nvSpPr>
        <p:spPr>
          <a:xfrm>
            <a:off x="1840150" y="6079699"/>
            <a:ext cx="6393600" cy="21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700"/>
              <a:buFont typeface="Montserrat"/>
              <a:buNone/>
            </a:pPr>
            <a:r>
              <a:rPr lang="ru" sz="2700" b="1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Специалист в сфере диетологии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F5865"/>
              </a:buClr>
              <a:buSzPts val="2700"/>
              <a:buFont typeface="Montserrat"/>
              <a:buNone/>
            </a:pPr>
            <a:r>
              <a:rPr lang="ru" sz="27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Преподаватель диетологии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4F5865"/>
              </a:buClr>
              <a:buSzPts val="2700"/>
              <a:buFont typeface="Montserrat"/>
              <a:buNone/>
            </a:pPr>
            <a:r>
              <a:rPr lang="ru" sz="27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Федеральный эксперт Nutrilite</a:t>
            </a:r>
            <a:endParaRPr sz="1100"/>
          </a:p>
        </p:txBody>
      </p:sp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904875" y="809625"/>
            <a:ext cx="16478250" cy="345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0800"/>
              <a:buFont typeface="Montserrat Black"/>
              <a:buNone/>
            </a:pPr>
            <a:r>
              <a:rPr lang="ru" sz="10800" i="1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ДМИТРИЙ 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0800"/>
              <a:buFont typeface="Montserrat Black"/>
              <a:buNone/>
            </a:pPr>
            <a:r>
              <a:rPr lang="ru" sz="10800" i="1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СЕМИРЯДОВ</a:t>
            </a:r>
            <a:endParaRPr sz="1100"/>
          </a:p>
        </p:txBody>
      </p:sp>
      <p:pic>
        <p:nvPicPr>
          <p:cNvPr id="120" name="Google Shape;120;p2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03378" y="494633"/>
            <a:ext cx="8258176" cy="98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4355" y="5436611"/>
            <a:ext cx="2788740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705406" y="5436611"/>
            <a:ext cx="2788740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3"/>
          <p:cNvSpPr txBox="1"/>
          <p:nvPr/>
        </p:nvSpPr>
        <p:spPr>
          <a:xfrm>
            <a:off x="14925825" y="9636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6" name="Google Shape;126;p23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1"/>
          <p:cNvSpPr txBox="1"/>
          <p:nvPr/>
        </p:nvSpPr>
        <p:spPr>
          <a:xfrm>
            <a:off x="476250" y="320191"/>
            <a:ext cx="16478100" cy="18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5300"/>
              <a:buFont typeface="Montserrat Black"/>
              <a:buNone/>
            </a:pPr>
            <a:r>
              <a:rPr lang="ru" sz="5300" b="0" i="1" u="none" strike="noStrike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ВЫ ВСЕГДА СМОЖЕТЕ НАЙТИ КОМПЛЕКС СПЕЦИАЛЬНО ДЛЯ СВОЕЙ ТРЕНИРОВКИ</a:t>
            </a:r>
            <a:endParaRPr sz="1100"/>
          </a:p>
        </p:txBody>
      </p:sp>
      <p:graphicFrame>
        <p:nvGraphicFramePr>
          <p:cNvPr id="589" name="Google Shape;589;p41"/>
          <p:cNvGraphicFramePr/>
          <p:nvPr>
            <p:extLst>
              <p:ext uri="{D42A27DB-BD31-4B8C-83A1-F6EECF244321}">
                <p14:modId xmlns:p14="http://schemas.microsoft.com/office/powerpoint/2010/main" val="3117322954"/>
              </p:ext>
            </p:extLst>
          </p:nvPr>
        </p:nvGraphicFramePr>
        <p:xfrm>
          <a:off x="809863" y="1746597"/>
          <a:ext cx="16654100" cy="7431317"/>
        </p:xfrm>
        <a:graphic>
          <a:graphicData uri="http://schemas.openxmlformats.org/drawingml/2006/table">
            <a:tbl>
              <a:tblPr>
                <a:noFill/>
                <a:tableStyleId>{8F37C452-063B-4B84-9693-747981FCB60B}</a:tableStyleId>
              </a:tblPr>
              <a:tblGrid>
                <a:gridCol w="48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ontserrat"/>
                        <a:buNone/>
                      </a:pPr>
                      <a:r>
                        <a:rPr lang="ru" sz="2300" b="1" u="none" strike="noStrike" cap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НАЗВАНИЕ</a:t>
                      </a:r>
                      <a:endParaRPr sz="1100"/>
                    </a:p>
                  </a:txBody>
                  <a:tcPr marL="38100" marR="381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C5C1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ontserrat"/>
                        <a:buNone/>
                      </a:pPr>
                      <a:r>
                        <a:rPr lang="ru" sz="2300" b="1" u="none" strike="noStrike" cap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СОСТАВ</a:t>
                      </a:r>
                      <a:endParaRPr sz="1100"/>
                    </a:p>
                  </a:txBody>
                  <a:tcPr marL="38100" marR="381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C5C1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300"/>
                        <a:buFont typeface="Montserrat"/>
                        <a:buNone/>
                      </a:pPr>
                      <a:r>
                        <a:rPr lang="ru" sz="2300" b="1" u="none" strike="noStrike" cap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НАЗНАЧЕНИЕ</a:t>
                      </a:r>
                      <a:endParaRPr sz="1100"/>
                    </a:p>
                  </a:txBody>
                  <a:tcPr marL="38100" marR="381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C5C1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325"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2400"/>
                        <a:buFont typeface="Montserrat"/>
                        <a:buNone/>
                      </a:pP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NUTRILITE™</a:t>
                      </a:r>
                      <a:br>
                        <a:rPr lang="ru" sz="2400" b="1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Дэйли</a:t>
                      </a:r>
                      <a:endParaRPr sz="110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C5C1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r>
                        <a:rPr lang="ru" sz="1800" u="none" strike="noStrike" cap="none" dirty="0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Базовый набор витаминов, минералов и пять органических экстрактов усиливающих их эффективность. </a:t>
                      </a:r>
                      <a:endParaRPr sz="1100" dirty="0"/>
                    </a:p>
                  </a:txBody>
                  <a:tcPr marL="114300" marR="114300" marT="114300" marB="11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C5C1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Одна таблетка Дэйли в день </a:t>
                      </a:r>
                      <a:r>
                        <a:rPr lang="ru" sz="1800">
                          <a:solidFill>
                            <a:srgbClr val="655A5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—</a:t>
                      </a: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набор витаминов и минералов из натуральных источников без которых невозможны энергетические реакции. Фитонутриенты </a:t>
                      </a:r>
                      <a:r>
                        <a:rPr lang="ru" sz="1800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пяти</a:t>
                      </a: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растительных концентратов антиоксидантная защита сосудов от свободных радикалов в течение физической нагрузки! </a:t>
                      </a:r>
                      <a:endParaRPr sz="1100"/>
                    </a:p>
                  </a:txBody>
                  <a:tcPr marL="114300" marR="114300" marT="114300" marB="11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C5C1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4650"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2400"/>
                        <a:buFont typeface="Montserrat"/>
                        <a:buNone/>
                      </a:pP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NUTRILITE™</a:t>
                      </a:r>
                      <a:br>
                        <a:rPr lang="ru" sz="2400" b="1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Протеиновый</a:t>
                      </a:r>
                      <a:br>
                        <a:rPr lang="ru" sz="2400" b="1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порошок***</a:t>
                      </a:r>
                      <a:endParaRPr sz="110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C1BF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r>
                        <a:rPr lang="ru" sz="1800" u="none" strike="noStrike" cap="none" dirty="0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Растительная основа, оптимальное соотношение аминокислот.</a:t>
                      </a:r>
                      <a:endParaRPr sz="1100" dirty="0"/>
                    </a:p>
                  </a:txBody>
                  <a:tcPr marL="114300" marR="114300" marT="114300" marB="11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C1BF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Протеиновый порошок Нутрилайт</a:t>
                      </a:r>
                      <a:r>
                        <a:rPr lang="ru" sz="1800" u="none" strike="noStrike" cap="none" baseline="30000">
                          <a:solidFill>
                            <a:srgbClr val="655A54"/>
                          </a:solidFill>
                        </a:rPr>
                        <a:t>ТМ</a:t>
                      </a: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" sz="1800">
                          <a:solidFill>
                            <a:srgbClr val="655A5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—</a:t>
                      </a: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оптимален во время программ и программ снижения веса – большее насыщение, меньше калорий**</a:t>
                      </a:r>
                      <a:endParaRPr sz="1100"/>
                    </a:p>
                  </a:txBody>
                  <a:tcPr marL="114300" marR="114300" marT="114300" marB="11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C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4650"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2400"/>
                        <a:buFont typeface="Montserrat"/>
                        <a:buNone/>
                      </a:pP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XS™</a:t>
                      </a:r>
                      <a:br>
                        <a:rPr lang="ru" sz="2400" b="1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Магний в стиках</a:t>
                      </a:r>
                      <a:br>
                        <a:rPr lang="ru" sz="2400" b="1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ru" sz="2400" b="1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Вкус лимона</a:t>
                      </a:r>
                      <a:endParaRPr sz="110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r>
                        <a:rPr lang="ru" sz="1800" u="none" strike="noStrike" cap="none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Базовый элемент в уникальном формате*</a:t>
                      </a:r>
                      <a:endParaRPr sz="1100"/>
                    </a:p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endParaRPr sz="1800" u="none" strike="noStrike" cap="none">
                        <a:solidFill>
                          <a:srgbClr val="655A54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14300" marR="114300" marT="114300" marB="11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55A54"/>
                        </a:buClr>
                        <a:buSzPts val="1800"/>
                        <a:buFont typeface="Montserrat"/>
                        <a:buNone/>
                      </a:pPr>
                      <a:r>
                        <a:rPr lang="ru" sz="1800" dirty="0">
                          <a:solidFill>
                            <a:srgbClr val="655A5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Для восполнения дефицита магния, который необходим для восстановления работы мышц после тренировок</a:t>
                      </a:r>
                      <a:endParaRPr sz="1100" dirty="0"/>
                    </a:p>
                  </a:txBody>
                  <a:tcPr marL="114300" marR="114300" marT="114300" marB="11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90" name="Google Shape;590;p41" descr="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2300" y="4773119"/>
            <a:ext cx="2216874" cy="22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1" descr="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2288" y="2356072"/>
            <a:ext cx="2216894" cy="221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1" descr="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7525" y="6878395"/>
            <a:ext cx="1826420" cy="182642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1"/>
          <p:cNvSpPr txBox="1"/>
          <p:nvPr/>
        </p:nvSpPr>
        <p:spPr>
          <a:xfrm>
            <a:off x="6006368" y="8403278"/>
            <a:ext cx="11457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ct val="100000"/>
              <a:buFont typeface="Montserrat Light"/>
              <a:buNone/>
            </a:pPr>
            <a:r>
              <a:rPr lang="ru" sz="1400" b="0" i="1" u="none" strike="noStrike" cap="none">
                <a:solidFill>
                  <a:srgbClr val="655A5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*Среди продуктов Нутрилайт™ и XS</a:t>
            </a:r>
            <a:r>
              <a:rPr lang="ru" i="1">
                <a:solidFill>
                  <a:srgbClr val="655A5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™</a:t>
            </a:r>
            <a:r>
              <a:rPr lang="ru" sz="1400" b="0" i="1" u="none" strike="noStrike" cap="none">
                <a:solidFill>
                  <a:srgbClr val="655A5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* * В сравнении с большинством белков животного происхождения</a:t>
            </a:r>
            <a:endParaRPr sz="1400" b="0" i="1" u="none" strike="noStrike" cap="none">
              <a:solidFill>
                <a:srgbClr val="655A54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ct val="100000"/>
              <a:buFont typeface="Montserrat Light"/>
              <a:buNone/>
            </a:pPr>
            <a:r>
              <a:rPr lang="ru" i="1">
                <a:solidFill>
                  <a:srgbClr val="655A5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*** Пищевая продукция, не БАД</a:t>
            </a:r>
            <a:endParaRPr i="1">
              <a:solidFill>
                <a:srgbClr val="655A54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94" name="Google Shape;594;p41"/>
          <p:cNvSpPr txBox="1"/>
          <p:nvPr/>
        </p:nvSpPr>
        <p:spPr>
          <a:xfrm>
            <a:off x="318655" y="8777430"/>
            <a:ext cx="173736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4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430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595" name="Google Shape;595;p41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596" name="Google Shape;596;p41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2"/>
          <p:cNvSpPr txBox="1"/>
          <p:nvPr/>
        </p:nvSpPr>
        <p:spPr>
          <a:xfrm>
            <a:off x="463058" y="133801"/>
            <a:ext cx="5715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000"/>
              <a:buFont typeface="Montserrat"/>
              <a:buNone/>
            </a:pP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</a:t>
            </a:r>
            <a:b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ПРОТЕИНОВЫЙ ПОРОШОК</a:t>
            </a:r>
            <a:endParaRPr sz="1100"/>
          </a:p>
        </p:txBody>
      </p:sp>
      <p:sp>
        <p:nvSpPr>
          <p:cNvPr id="602" name="Google Shape;602;p42"/>
          <p:cNvSpPr txBox="1"/>
          <p:nvPr/>
        </p:nvSpPr>
        <p:spPr>
          <a:xfrm>
            <a:off x="12001638" y="177896"/>
            <a:ext cx="5715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000"/>
              <a:buFont typeface="Montserrat"/>
              <a:buNone/>
            </a:pP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XS™ МАГНИЙ В СТИКАХ.</a:t>
            </a:r>
            <a:b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ВКУС ЛИМОНА</a:t>
            </a:r>
            <a:endParaRPr sz="1100"/>
          </a:p>
        </p:txBody>
      </p:sp>
      <p:sp>
        <p:nvSpPr>
          <p:cNvPr id="603" name="Google Shape;603;p42"/>
          <p:cNvSpPr txBox="1"/>
          <p:nvPr/>
        </p:nvSpPr>
        <p:spPr>
          <a:xfrm>
            <a:off x="6286500" y="177896"/>
            <a:ext cx="5715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000"/>
              <a:buFont typeface="Montserrat"/>
              <a:buNone/>
            </a:pP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</a:t>
            </a:r>
            <a:b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ДЭЙЛИ*</a:t>
            </a:r>
            <a:endParaRPr sz="1100"/>
          </a:p>
        </p:txBody>
      </p:sp>
      <p:sp>
        <p:nvSpPr>
          <p:cNvPr id="604" name="Google Shape;604;p42"/>
          <p:cNvSpPr txBox="1"/>
          <p:nvPr/>
        </p:nvSpPr>
        <p:spPr>
          <a:xfrm>
            <a:off x="13106550" y="3098098"/>
            <a:ext cx="4762500" cy="55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магний способствует </a:t>
            </a: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увеличени</a:t>
            </a: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ю</a:t>
            </a: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аэробной и силовой выносливости – магний играет ключевую роль в энергетическом обмене в клетках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улучшенное кровенаполнение мышц (пампинг) и, как следствие, своевременное выведение продуктов обмена из мышечных волокон во время тренировок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благодаря </a:t>
            </a: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участию магния в работе нервной системы </a:t>
            </a: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достигается улучшение внимания и сосредоточенности во время умственных и физических нагрузок, а также явное улучшение качества сна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поддержка </a:t>
            </a: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давления и работы сердца в момент тренировки и после нее – магний играет ключевую роль в регулировании просвета кровеносных сосудов, а также проведении нервных импульсов в сердце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участие в регуляции нервных импульсов и сокращении мышц, поддержка организма при спазмах и покалываниях мышц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2500"/>
              </a:spcBef>
              <a:spcAft>
                <a:spcPts val="250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магний способствует </a:t>
            </a: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снижени</a:t>
            </a:r>
            <a:r>
              <a:rPr lang="ru" sz="1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ю</a:t>
            </a:r>
            <a:r>
              <a:rPr lang="ru" sz="1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тяги к углеводистой пище, особенно, к сладкому, которые часто возникают при недостатке данного минерала</a:t>
            </a:r>
            <a:endParaRPr sz="1000"/>
          </a:p>
        </p:txBody>
      </p:sp>
      <p:sp>
        <p:nvSpPr>
          <p:cNvPr id="605" name="Google Shape;605;p42"/>
          <p:cNvSpPr txBox="1"/>
          <p:nvPr/>
        </p:nvSpPr>
        <p:spPr>
          <a:xfrm>
            <a:off x="7239000" y="3098091"/>
            <a:ext cx="4762500" cy="6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увеличение силовой и аэробной выносливости за счет наличия витаминов группы B, а также йода и селена, положительно влияющих на щитовидную железу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благодаря выраженному антиоксидантному эффекту активных веществ, ускорение восстановления после тренировок.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вещества </a:t>
            </a: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</a:t>
            </a:r>
            <a:r>
              <a:rPr lang="ru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ивают</a:t>
            </a: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иммунитет, функция которого часто страдает в течение нескольких часов после тренировок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ингредиенты защищают мышечные волокна</a:t>
            </a: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от молочной кислоты и свободных радикалов (выделяющихся во время тренировок), тем самым предохраняя мышцы от катаболизма (потери белков)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компоненты способствуют нормализации аппетита</a:t>
            </a: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он может быть повышен (или же снижен) при недостатке многих минералов (например, магния, цинка или железа)</a:t>
            </a:r>
            <a:endParaRPr sz="1100"/>
          </a:p>
        </p:txBody>
      </p:sp>
      <p:sp>
        <p:nvSpPr>
          <p:cNvPr id="606" name="Google Shape;606;p42"/>
          <p:cNvSpPr txBox="1"/>
          <p:nvPr/>
        </p:nvSpPr>
        <p:spPr>
          <a:xfrm>
            <a:off x="1371461" y="3098091"/>
            <a:ext cx="4762500" cy="6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полноценный аминокислотный профиль, близкий к «идеальному» белку для оптимальной подпитки мышечной ткани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усиление синтеза белка при наборе массы, </a:t>
            </a:r>
            <a:b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 также защита мышечной ткани от катаболизма при снижении веса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увеличение чувства сытости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 холестерина и лишних «углеводных» калорий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 лактозы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 Medium"/>
              <a:buNone/>
            </a:pP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 вкуса — можно добавлять куда угодно, </a:t>
            </a:r>
            <a:b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приедается</a:t>
            </a:r>
            <a:endParaRPr sz="1100"/>
          </a:p>
        </p:txBody>
      </p:sp>
      <p:pic>
        <p:nvPicPr>
          <p:cNvPr id="607" name="Google Shape;607;p42" descr="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8014" y="847644"/>
            <a:ext cx="2216894" cy="221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2" descr="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444" y="863671"/>
            <a:ext cx="2216896" cy="221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2" descr="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1391" y="765321"/>
            <a:ext cx="2280294" cy="228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418961" y="1065288"/>
            <a:ext cx="1464220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9744" y="1065289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37282" y="1065289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04820" y="1065289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286500" y="1065288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2154038" y="1065288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2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058" y="3069516"/>
            <a:ext cx="762001" cy="76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2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877" y="4328163"/>
            <a:ext cx="754363" cy="75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2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6877" y="5483974"/>
            <a:ext cx="762001" cy="45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2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6877" y="6213420"/>
            <a:ext cx="758955" cy="77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2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2979" y="7179871"/>
            <a:ext cx="666751" cy="66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2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2979" y="8133779"/>
            <a:ext cx="742951" cy="52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2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90313" y="3221916"/>
            <a:ext cx="754373" cy="69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2" descr="Imag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6034" y="4248150"/>
            <a:ext cx="642933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2" descr="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36863" y="5210175"/>
            <a:ext cx="661274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2" descr="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286500" y="6368228"/>
            <a:ext cx="762000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2" descr="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36472" y="7640580"/>
            <a:ext cx="662057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2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157852" y="3143450"/>
            <a:ext cx="754373" cy="69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2" descr="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198093" y="3918588"/>
            <a:ext cx="673891" cy="75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2" descr="Imag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2196547" y="4905501"/>
            <a:ext cx="676982" cy="75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2" descr="Imag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2266508" y="6024967"/>
            <a:ext cx="537061" cy="75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2" descr="Imag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154038" y="7073768"/>
            <a:ext cx="762001" cy="7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2" descr="Imag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161666" y="7961100"/>
            <a:ext cx="754373" cy="754373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2"/>
          <p:cNvSpPr txBox="1"/>
          <p:nvPr/>
        </p:nvSpPr>
        <p:spPr>
          <a:xfrm>
            <a:off x="124102" y="8836979"/>
            <a:ext cx="15527702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4600" u="none" strike="noStrike" cap="none" dirty="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4600" dirty="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4600" u="none" strike="noStrike" cap="none" dirty="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4300" dirty="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34" name="Google Shape;634;p42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635" name="Google Shape;635;p42"/>
          <p:cNvSpPr txBox="1"/>
          <p:nvPr/>
        </p:nvSpPr>
        <p:spPr>
          <a:xfrm>
            <a:off x="16588721" y="20648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3"/>
          <p:cNvSpPr/>
          <p:nvPr/>
        </p:nvSpPr>
        <p:spPr>
          <a:xfrm>
            <a:off x="8483504" y="6190511"/>
            <a:ext cx="9573200" cy="952501"/>
          </a:xfrm>
          <a:prstGeom prst="rect">
            <a:avLst/>
          </a:prstGeom>
          <a:solidFill>
            <a:srgbClr val="C4C2B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2BE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C4C2B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1" name="Google Shape;641;p43"/>
          <p:cNvSpPr txBox="1"/>
          <p:nvPr/>
        </p:nvSpPr>
        <p:spPr>
          <a:xfrm>
            <a:off x="8917400" y="181700"/>
            <a:ext cx="8134500" cy="24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0500"/>
              <a:buFont typeface="Montserrat Black"/>
              <a:buNone/>
            </a:pPr>
            <a:r>
              <a:rPr lang="ru" sz="6800" i="1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SUPER </a:t>
            </a:r>
            <a:r>
              <a:rPr lang="ru" sz="6800" b="0" i="1" u="none" strike="noStrike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POP</a:t>
            </a:r>
            <a:r>
              <a:rPr lang="ru" sz="6800" i="1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" sz="6800" b="0" i="1" u="none" strike="noStrike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UP</a:t>
            </a:r>
            <a:r>
              <a:rPr lang="ru" sz="9200" i="1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100"/>
          </a:p>
        </p:txBody>
      </p:sp>
      <p:pic>
        <p:nvPicPr>
          <p:cNvPr id="642" name="Google Shape;642;p43" descr="Image"/>
          <p:cNvPicPr preferRelativeResize="0"/>
          <p:nvPr/>
        </p:nvPicPr>
        <p:blipFill rotWithShape="1">
          <a:blip r:embed="rId3">
            <a:alphaModFix/>
          </a:blip>
          <a:srcRect l="21501" r="25708"/>
          <a:stretch/>
        </p:blipFill>
        <p:spPr>
          <a:xfrm flipH="1">
            <a:off x="-133350" y="-16034"/>
            <a:ext cx="8244934" cy="10409053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3"/>
          <p:cNvSpPr txBox="1"/>
          <p:nvPr/>
        </p:nvSpPr>
        <p:spPr>
          <a:xfrm>
            <a:off x="10781494" y="2447707"/>
            <a:ext cx="5299323" cy="167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Улучшение пропорциональности и композиции тела</a:t>
            </a:r>
            <a:endParaRPr sz="1100"/>
          </a:p>
        </p:txBody>
      </p:sp>
      <p:sp>
        <p:nvSpPr>
          <p:cNvPr id="644" name="Google Shape;644;p43"/>
          <p:cNvSpPr txBox="1"/>
          <p:nvPr/>
        </p:nvSpPr>
        <p:spPr>
          <a:xfrm>
            <a:off x="10781494" y="4426100"/>
            <a:ext cx="5219602" cy="1524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набор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поддержка обменных процессов и жиросжигания</a:t>
            </a:r>
            <a:endParaRPr sz="1100"/>
          </a:p>
        </p:txBody>
      </p:sp>
      <p:pic>
        <p:nvPicPr>
          <p:cNvPr id="645" name="Google Shape;645;p4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7409" y="44741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7409" y="2569120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3"/>
          <p:cNvSpPr txBox="1"/>
          <p:nvPr/>
        </p:nvSpPr>
        <p:spPr>
          <a:xfrm>
            <a:off x="8757029" y="6306418"/>
            <a:ext cx="9026150" cy="7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Рекомендуемые дополнительные продукты — </a:t>
            </a: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уменьшение поступления калорий, снижение аппетита, улучшение пищеварения</a:t>
            </a:r>
            <a:endParaRPr sz="1100"/>
          </a:p>
        </p:txBody>
      </p:sp>
      <p:pic>
        <p:nvPicPr>
          <p:cNvPr id="648" name="Google Shape;648;p43" descr="Nut_Controller_pack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99445" y="7249418"/>
            <a:ext cx="2370491" cy="262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3" descr="Nut_100193RU_CarbBlocker_1045738.300dpi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92109" y="7188758"/>
            <a:ext cx="1696930" cy="288025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3"/>
          <p:cNvSpPr txBox="1"/>
          <p:nvPr/>
        </p:nvSpPr>
        <p:spPr>
          <a:xfrm>
            <a:off x="8687719" y="7241802"/>
            <a:ext cx="2298310" cy="232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Блокатор углеводов</a:t>
            </a:r>
            <a:b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счет активных компонентов не позволяет организму перевести излишки  углеводов в жир</a:t>
            </a:r>
            <a:endParaRPr sz="1100"/>
          </a:p>
        </p:txBody>
      </p:sp>
      <p:sp>
        <p:nvSpPr>
          <p:cNvPr id="651" name="Google Shape;651;p43"/>
          <p:cNvSpPr txBox="1"/>
          <p:nvPr/>
        </p:nvSpPr>
        <p:spPr>
          <a:xfrm>
            <a:off x="15606061" y="7241802"/>
            <a:ext cx="2298311" cy="232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Контроль аппетита</a:t>
            </a:r>
            <a:b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счет увеличения в желудке активного ингредиента, глюкоманнана,</a:t>
            </a:r>
            <a:r>
              <a:rPr lang="ru" sz="15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подавляет аппетит</a:t>
            </a:r>
            <a:endParaRPr sz="1100"/>
          </a:p>
        </p:txBody>
      </p:sp>
      <p:sp>
        <p:nvSpPr>
          <p:cNvPr id="652" name="Google Shape;652;p43"/>
          <p:cNvSpPr txBox="1"/>
          <p:nvPr/>
        </p:nvSpPr>
        <p:spPr>
          <a:xfrm>
            <a:off x="8283850" y="9777175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*Боди Лоджик **Нутрилайт ***Cупер Поп ап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3" name="Google Shape;653;p43"/>
          <p:cNvSpPr txBox="1"/>
          <p:nvPr/>
        </p:nvSpPr>
        <p:spPr>
          <a:xfrm rot="-254">
            <a:off x="0" y="9562369"/>
            <a:ext cx="81345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240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2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240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21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54" name="Google Shape;654;p43"/>
          <p:cNvSpPr txBox="1"/>
          <p:nvPr/>
        </p:nvSpPr>
        <p:spPr>
          <a:xfrm>
            <a:off x="14926150" y="9711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655" name="Google Shape;655;p43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4"/>
          <p:cNvSpPr/>
          <p:nvPr/>
        </p:nvSpPr>
        <p:spPr>
          <a:xfrm>
            <a:off x="8483504" y="6190511"/>
            <a:ext cx="9573200" cy="952501"/>
          </a:xfrm>
          <a:prstGeom prst="rect">
            <a:avLst/>
          </a:prstGeom>
          <a:solidFill>
            <a:srgbClr val="C4C2B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2BE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C4C2B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1" name="Google Shape;661;p44"/>
          <p:cNvSpPr txBox="1"/>
          <p:nvPr/>
        </p:nvSpPr>
        <p:spPr>
          <a:xfrm>
            <a:off x="8917409" y="167902"/>
            <a:ext cx="8802787" cy="189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4625"/>
              <a:buFont typeface="Montserrat Black"/>
              <a:buNone/>
            </a:pPr>
            <a:r>
              <a:rPr lang="ru" sz="4825" i="1" dirty="0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SUPER FIT </a:t>
            </a:r>
            <a:r>
              <a:rPr lang="ru" sz="4825" b="0" i="1" u="none" strike="noStrike" cap="none" dirty="0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ФУНКЦИОНАЛЬНЫЕ КРУГОВЫЕ ТРЕНИРОВКИ </a:t>
            </a:r>
            <a:endParaRPr sz="1217" dirty="0"/>
          </a:p>
        </p:txBody>
      </p:sp>
      <p:pic>
        <p:nvPicPr>
          <p:cNvPr id="662" name="Google Shape;662;p44" descr="Image"/>
          <p:cNvPicPr preferRelativeResize="0"/>
          <p:nvPr/>
        </p:nvPicPr>
        <p:blipFill rotWithShape="1">
          <a:blip r:embed="rId3">
            <a:alphaModFix/>
          </a:blip>
          <a:srcRect l="35273" t="10198" r="19642" b="2392"/>
          <a:stretch/>
        </p:blipFill>
        <p:spPr>
          <a:xfrm>
            <a:off x="-95251" y="-189350"/>
            <a:ext cx="8244935" cy="1066528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4"/>
          <p:cNvSpPr txBox="1"/>
          <p:nvPr/>
        </p:nvSpPr>
        <p:spPr>
          <a:xfrm>
            <a:off x="10781494" y="2447707"/>
            <a:ext cx="4977221" cy="167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Рекомпозиция тела за счет мышечной гипертрофии и жиросжигания</a:t>
            </a:r>
            <a:endParaRPr sz="1100"/>
          </a:p>
        </p:txBody>
      </p:sp>
      <p:sp>
        <p:nvSpPr>
          <p:cNvPr id="664" name="Google Shape;664;p44"/>
          <p:cNvSpPr txBox="1"/>
          <p:nvPr/>
        </p:nvSpPr>
        <p:spPr>
          <a:xfrm>
            <a:off x="10781494" y="4557011"/>
            <a:ext cx="5219602" cy="126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набор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поддержка обменных процессов в жировой и мышечной тканях</a:t>
            </a:r>
            <a:endParaRPr sz="1100"/>
          </a:p>
        </p:txBody>
      </p:sp>
      <p:sp>
        <p:nvSpPr>
          <p:cNvPr id="665" name="Google Shape;665;p44"/>
          <p:cNvSpPr txBox="1"/>
          <p:nvPr/>
        </p:nvSpPr>
        <p:spPr>
          <a:xfrm>
            <a:off x="8757029" y="6306418"/>
            <a:ext cx="9026150" cy="7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Рекомендуемые дополнительные продукты — </a:t>
            </a: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максимизация жиросжигания, мышечной гипертрофии и выносливости</a:t>
            </a:r>
            <a:endParaRPr sz="1100"/>
          </a:p>
        </p:txBody>
      </p:sp>
      <p:sp>
        <p:nvSpPr>
          <p:cNvPr id="666" name="Google Shape;666;p44"/>
          <p:cNvSpPr txBox="1"/>
          <p:nvPr/>
        </p:nvSpPr>
        <p:spPr>
          <a:xfrm>
            <a:off x="8687719" y="7718052"/>
            <a:ext cx="2298310" cy="152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</a:t>
            </a:r>
            <a:b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КЛК 500</a:t>
            </a:r>
            <a:endParaRPr sz="1100"/>
          </a:p>
        </p:txBody>
      </p:sp>
      <p:sp>
        <p:nvSpPr>
          <p:cNvPr id="667" name="Google Shape;667;p44"/>
          <p:cNvSpPr txBox="1"/>
          <p:nvPr/>
        </p:nvSpPr>
        <p:spPr>
          <a:xfrm>
            <a:off x="15320311" y="7718052"/>
            <a:ext cx="2298311" cy="152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Комплекс Коэнзим Q10</a:t>
            </a:r>
            <a:endParaRPr sz="1100"/>
          </a:p>
        </p:txBody>
      </p:sp>
      <p:pic>
        <p:nvPicPr>
          <p:cNvPr id="668" name="Google Shape;668;p44" descr="Nut_100280RU_CLA500_1045734.300dp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89298" y="7127603"/>
            <a:ext cx="1729586" cy="3166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4" descr="Nut_A0191RU_CoQ10_104574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36403" y="7628116"/>
            <a:ext cx="1659221" cy="28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4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7409" y="4505325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4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7409" y="2569120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4"/>
          <p:cNvSpPr txBox="1"/>
          <p:nvPr/>
        </p:nvSpPr>
        <p:spPr>
          <a:xfrm>
            <a:off x="-95250" y="9515575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2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2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200"/>
          </a:p>
        </p:txBody>
      </p:sp>
      <p:sp>
        <p:nvSpPr>
          <p:cNvPr id="673" name="Google Shape;673;p44"/>
          <p:cNvSpPr txBox="1"/>
          <p:nvPr/>
        </p:nvSpPr>
        <p:spPr>
          <a:xfrm>
            <a:off x="8092580" y="991282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*Боди Лоджик **Нутрилайт ***Cупер фит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4" name="Google Shape;674;p44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675" name="Google Shape;675;p44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  <p:sp>
        <p:nvSpPr>
          <p:cNvPr id="18" name="Google Shape;675;p44">
            <a:extLst>
              <a:ext uri="{FF2B5EF4-FFF2-40B4-BE49-F238E27FC236}">
                <a16:creationId xmlns:a16="http://schemas.microsoft.com/office/drawing/2014/main" id="{0C7466F4-51FA-49F2-BAA7-A16CA4249334}"/>
              </a:ext>
            </a:extLst>
          </p:cNvPr>
          <p:cNvSpPr txBox="1"/>
          <p:nvPr/>
        </p:nvSpPr>
        <p:spPr>
          <a:xfrm>
            <a:off x="8570222" y="101756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635556"/>
                </a:solidFill>
                <a:latin typeface="Montserrat"/>
                <a:ea typeface="Montserrat"/>
                <a:cs typeface="Montserrat"/>
                <a:sym typeface="Montserrat"/>
              </a:rPr>
              <a:t>***</a:t>
            </a:r>
            <a:endParaRPr dirty="0">
              <a:solidFill>
                <a:srgbClr val="63555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5"/>
          <p:cNvSpPr txBox="1"/>
          <p:nvPr/>
        </p:nvSpPr>
        <p:spPr>
          <a:xfrm>
            <a:off x="952500" y="112174"/>
            <a:ext cx="7620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700"/>
              <a:buFont typeface="Montserrat"/>
              <a:buNone/>
            </a:pPr>
            <a:r>
              <a:rPr lang="ru" sz="2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КЛК 500</a:t>
            </a:r>
            <a:endParaRPr sz="1100"/>
          </a:p>
        </p:txBody>
      </p:sp>
      <p:sp>
        <p:nvSpPr>
          <p:cNvPr id="681" name="Google Shape;681;p45"/>
          <p:cNvSpPr txBox="1"/>
          <p:nvPr/>
        </p:nvSpPr>
        <p:spPr>
          <a:xfrm>
            <a:off x="9715500" y="112174"/>
            <a:ext cx="7620000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700"/>
              <a:buFont typeface="Montserrat"/>
              <a:buNone/>
            </a:pPr>
            <a:r>
              <a:rPr lang="ru" sz="2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КОМПЛЕКС </a:t>
            </a:r>
            <a:br>
              <a:rPr lang="ru" sz="2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КОЭНЗИМ Q10</a:t>
            </a:r>
            <a:endParaRPr sz="1100"/>
          </a:p>
        </p:txBody>
      </p:sp>
      <p:sp>
        <p:nvSpPr>
          <p:cNvPr id="682" name="Google Shape;682;p45"/>
          <p:cNvSpPr txBox="1"/>
          <p:nvPr/>
        </p:nvSpPr>
        <p:spPr>
          <a:xfrm>
            <a:off x="11049000" y="4166098"/>
            <a:ext cx="6191400" cy="4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19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коэнзим Q10 </a:t>
            </a: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участвует в работе митохондрий абсолютно всех клеток, за счет чего улучшает общий тонус организма</a:t>
            </a:r>
            <a:endParaRPr sz="1900"/>
          </a:p>
          <a:p>
            <a:pPr marL="0" marR="0" lvl="0" indent="0" algn="l" rtl="0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19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коэнзим Q10 </a:t>
            </a: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усиливает силовую и аэробную выносливость</a:t>
            </a:r>
            <a:endParaRPr sz="1900"/>
          </a:p>
          <a:p>
            <a:pPr marL="0" marR="0" lvl="0" indent="0" algn="l" rtl="0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совместно с тренировками коэнзим Q10 способствует</a:t>
            </a:r>
            <a:r>
              <a:rPr lang="ru" sz="19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</a:t>
            </a:r>
            <a:r>
              <a:rPr lang="ru" sz="19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ению</a:t>
            </a: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тренированност</a:t>
            </a:r>
            <a:r>
              <a:rPr lang="ru" sz="19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</a:t>
            </a: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сердечной мышцы, при этом защищая всю сердечно-сосудистую систему</a:t>
            </a:r>
            <a:endParaRPr sz="1900"/>
          </a:p>
          <a:p>
            <a:pPr marL="0" marR="0" lvl="0" indent="0" algn="l" rtl="0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19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счет выраженной антиоксидантной активности коэнзима Q10 ускоряет восстановление после тренировок, а также защищает мышцы от катаболизма</a:t>
            </a:r>
            <a:endParaRPr sz="1900"/>
          </a:p>
        </p:txBody>
      </p:sp>
      <p:pic>
        <p:nvPicPr>
          <p:cNvPr id="683" name="Google Shape;683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324" y="1446889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5" descr="Nut_A0191RU_CoQ10_104574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9030" y="715078"/>
            <a:ext cx="2272939" cy="385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5" descr="Nut_100280RU_CLA500_1045734.300dpi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1196" y="895769"/>
            <a:ext cx="1902608" cy="348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0324" y="1446889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715500" y="1446890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52500" y="1446890"/>
            <a:ext cx="2075176" cy="2381502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5"/>
          <p:cNvSpPr txBox="1"/>
          <p:nvPr/>
        </p:nvSpPr>
        <p:spPr>
          <a:xfrm>
            <a:off x="2286000" y="4166098"/>
            <a:ext cx="6191400" cy="4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128"/>
              <a:buFont typeface="Montserrat Medium"/>
              <a:buNone/>
            </a:pP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основной эффект активных ингредиентов – позволя</a:t>
            </a: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ю</a:t>
            </a: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 сжигать больше жира, при этом сохраняя мышцы</a:t>
            </a:r>
            <a:endParaRPr sz="1900" dirty="0"/>
          </a:p>
          <a:p>
            <a:pPr marL="0" marR="0" lvl="0" indent="0" algn="l" rtl="0">
              <a:lnSpc>
                <a:spcPct val="80000"/>
              </a:lnSpc>
              <a:spcBef>
                <a:spcPts val="4000"/>
              </a:spcBef>
              <a:spcAft>
                <a:spcPts val="0"/>
              </a:spcAft>
              <a:buClr>
                <a:srgbClr val="655A54"/>
              </a:buClr>
              <a:buSzPts val="2128"/>
              <a:buFont typeface="Montserrat Medium"/>
              <a:buNone/>
            </a:pP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способствует увеличению</a:t>
            </a: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выносливост</a:t>
            </a: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</a:t>
            </a:r>
            <a:endParaRPr sz="1900" dirty="0"/>
          </a:p>
          <a:p>
            <a:pPr marL="0" marR="0" lvl="0" indent="0" algn="l" rtl="0">
              <a:lnSpc>
                <a:spcPct val="80000"/>
              </a:lnSpc>
              <a:spcBef>
                <a:spcPts val="4000"/>
              </a:spcBef>
              <a:spcAft>
                <a:spcPts val="0"/>
              </a:spcAft>
              <a:buClr>
                <a:srgbClr val="655A54"/>
              </a:buClr>
              <a:buSzPts val="2128"/>
              <a:buFont typeface="Montserrat Medium"/>
              <a:buNone/>
            </a:pP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способствует увеличению</a:t>
            </a: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иммунн</a:t>
            </a: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ой</a:t>
            </a: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функци</a:t>
            </a: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</a:t>
            </a:r>
            <a:endParaRPr sz="1900" dirty="0"/>
          </a:p>
          <a:p>
            <a:pPr marL="0" marR="0" lvl="0" indent="0" algn="l" rtl="0">
              <a:lnSpc>
                <a:spcPct val="80000"/>
              </a:lnSpc>
              <a:spcBef>
                <a:spcPts val="4000"/>
              </a:spcBef>
              <a:spcAft>
                <a:spcPts val="0"/>
              </a:spcAft>
              <a:buClr>
                <a:srgbClr val="655A54"/>
              </a:buClr>
              <a:buSzPts val="2128"/>
              <a:buFont typeface="Montserrat Medium"/>
              <a:buNone/>
            </a:pP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Конъюгированная линолевая кислота </a:t>
            </a: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способствует запасанию гликогена</a:t>
            </a:r>
            <a:b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900" b="0" i="0" u="none" strike="noStrike" cap="none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мышцах после тренировки</a:t>
            </a:r>
            <a:endParaRPr sz="1900" dirty="0"/>
          </a:p>
          <a:p>
            <a:pPr marL="0" marR="0" lvl="0" indent="0" algn="l" rtl="0">
              <a:lnSpc>
                <a:spcPct val="80000"/>
              </a:lnSpc>
              <a:spcBef>
                <a:spcPts val="4000"/>
              </a:spcBef>
              <a:spcAft>
                <a:spcPts val="4000"/>
              </a:spcAft>
              <a:buClr>
                <a:srgbClr val="655A54"/>
              </a:buClr>
              <a:buSzPts val="2128"/>
              <a:buFont typeface="Montserrat Medium"/>
              <a:buNone/>
            </a:pPr>
            <a:r>
              <a:rPr lang="ru" sz="1900" dirty="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Конъюгированная линолевая кислота помогает усилить минерализацию костей</a:t>
            </a:r>
            <a:endParaRPr sz="1900" dirty="0"/>
          </a:p>
        </p:txBody>
      </p:sp>
      <p:pic>
        <p:nvPicPr>
          <p:cNvPr id="690" name="Google Shape;690;p4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750" y="4267716"/>
            <a:ext cx="720000" cy="53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5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6325" y="5252633"/>
            <a:ext cx="720000" cy="65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5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3911" y="6172178"/>
            <a:ext cx="624829" cy="71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5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4662" y="7124919"/>
            <a:ext cx="643326" cy="71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5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3997" y="7951165"/>
            <a:ext cx="664656" cy="71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5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191754" y="4260919"/>
            <a:ext cx="720000" cy="67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5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91754" y="5176405"/>
            <a:ext cx="720000" cy="65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5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95459" y="6167926"/>
            <a:ext cx="512590" cy="71870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5"/>
          <p:cNvSpPr txBox="1"/>
          <p:nvPr/>
        </p:nvSpPr>
        <p:spPr>
          <a:xfrm>
            <a:off x="318655" y="8777430"/>
            <a:ext cx="173736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4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430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699" name="Google Shape;699;p45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30325" y="7390119"/>
            <a:ext cx="642857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5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701" name="Google Shape;701;p45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6"/>
          <p:cNvSpPr/>
          <p:nvPr/>
        </p:nvSpPr>
        <p:spPr>
          <a:xfrm>
            <a:off x="8483504" y="4666511"/>
            <a:ext cx="9573300" cy="952500"/>
          </a:xfrm>
          <a:prstGeom prst="rect">
            <a:avLst/>
          </a:prstGeom>
          <a:solidFill>
            <a:srgbClr val="C4C2B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2BE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C4C2B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Google Shape;707;p46"/>
          <p:cNvSpPr txBox="1"/>
          <p:nvPr/>
        </p:nvSpPr>
        <p:spPr>
          <a:xfrm>
            <a:off x="8297550" y="420950"/>
            <a:ext cx="11025300" cy="18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7500"/>
              <a:buFont typeface="Montserrat Black"/>
              <a:buNone/>
            </a:pPr>
            <a:r>
              <a:rPr lang="ru" sz="5600" i="1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SUPER </a:t>
            </a:r>
            <a:r>
              <a:rPr lang="ru" sz="5600" b="0" i="1" u="none" strike="noStrike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HIIT-ТРЕНИНГ</a:t>
            </a:r>
            <a:endParaRPr sz="100"/>
          </a:p>
        </p:txBody>
      </p:sp>
      <p:pic>
        <p:nvPicPr>
          <p:cNvPr id="708" name="Google Shape;708;p46" descr="Image"/>
          <p:cNvPicPr preferRelativeResize="0"/>
          <p:nvPr/>
        </p:nvPicPr>
        <p:blipFill rotWithShape="1">
          <a:blip r:embed="rId3">
            <a:alphaModFix/>
          </a:blip>
          <a:srcRect l="26595" r="20097"/>
          <a:stretch/>
        </p:blipFill>
        <p:spPr>
          <a:xfrm>
            <a:off x="-95251" y="-18843"/>
            <a:ext cx="8244936" cy="1032427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6"/>
          <p:cNvSpPr txBox="1"/>
          <p:nvPr/>
        </p:nvSpPr>
        <p:spPr>
          <a:xfrm>
            <a:off x="10781494" y="1380907"/>
            <a:ext cx="5620200" cy="1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Интенсивные тренировки, направленные на жиросжигание</a:t>
            </a:r>
            <a:endParaRPr sz="1100"/>
          </a:p>
        </p:txBody>
      </p:sp>
      <p:sp>
        <p:nvSpPr>
          <p:cNvPr id="710" name="Google Shape;710;p46"/>
          <p:cNvSpPr txBox="1"/>
          <p:nvPr/>
        </p:nvSpPr>
        <p:spPr>
          <a:xfrm>
            <a:off x="10781494" y="3185411"/>
            <a:ext cx="5219700" cy="12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200"/>
              <a:buFont typeface="Montserrat"/>
              <a:buNone/>
            </a:pPr>
            <a:r>
              <a:rPr lang="ru" sz="22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набор</a:t>
            </a:r>
            <a:r>
              <a:rPr lang="ru" sz="22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</a:t>
            </a:r>
            <a:r>
              <a:rPr lang="ru" sz="22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ускорение восстановления после тренировок высокой интенсивности</a:t>
            </a:r>
            <a:endParaRPr sz="1100"/>
          </a:p>
        </p:txBody>
      </p:sp>
      <p:sp>
        <p:nvSpPr>
          <p:cNvPr id="711" name="Google Shape;711;p46"/>
          <p:cNvSpPr txBox="1"/>
          <p:nvPr/>
        </p:nvSpPr>
        <p:spPr>
          <a:xfrm>
            <a:off x="8757029" y="4782418"/>
            <a:ext cx="9026100" cy="7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Рекомендуемые дополнительные продукты —</a:t>
            </a:r>
            <a:b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выносливости и поддержка суставов</a:t>
            </a:r>
            <a:endParaRPr sz="1100"/>
          </a:p>
        </p:txBody>
      </p:sp>
      <p:sp>
        <p:nvSpPr>
          <p:cNvPr id="712" name="Google Shape;712;p46"/>
          <p:cNvSpPr txBox="1"/>
          <p:nvPr/>
        </p:nvSpPr>
        <p:spPr>
          <a:xfrm>
            <a:off x="9068719" y="6041652"/>
            <a:ext cx="2298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XS™ Родиола плюс</a:t>
            </a:r>
            <a:endParaRPr sz="1100"/>
          </a:p>
        </p:txBody>
      </p:sp>
      <p:sp>
        <p:nvSpPr>
          <p:cNvPr id="713" name="Google Shape;713;p46"/>
          <p:cNvSpPr txBox="1"/>
          <p:nvPr/>
        </p:nvSpPr>
        <p:spPr>
          <a:xfrm>
            <a:off x="15226536" y="6089239"/>
            <a:ext cx="2298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Глюкозамин</a:t>
            </a:r>
            <a:endParaRPr sz="1100"/>
          </a:p>
        </p:txBody>
      </p:sp>
      <p:pic>
        <p:nvPicPr>
          <p:cNvPr id="714" name="Google Shape;714;p4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7409" y="31025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6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7409" y="15023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6" descr="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66525" y="5507925"/>
            <a:ext cx="2111225" cy="21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6" descr="Nut_101841RU_Glucosamine_104573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66800" y="5619000"/>
            <a:ext cx="1128174" cy="211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6"/>
          <p:cNvSpPr txBox="1"/>
          <p:nvPr/>
        </p:nvSpPr>
        <p:spPr>
          <a:xfrm>
            <a:off x="7463875" y="9328800"/>
            <a:ext cx="10006800" cy="12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r>
              <a:rPr lang="ru" sz="2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</a:t>
            </a:r>
            <a:r>
              <a:rPr lang="ru" sz="2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ПРИМЕНЕНИЕМ ПРОКОНСУЛЬТИРУЙТЕСЬ СО</a:t>
            </a:r>
            <a:r>
              <a:rPr lang="ru" sz="2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СПЕЦИАЛИСТОМ.</a:t>
            </a:r>
            <a:endParaRPr sz="230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719" name="Google Shape;719;p46"/>
          <p:cNvSpPr txBox="1"/>
          <p:nvPr/>
        </p:nvSpPr>
        <p:spPr>
          <a:xfrm>
            <a:off x="2510275" y="9725775"/>
            <a:ext cx="55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*Боди Лоджик **Нутрилайт ***Супер хит-тренинг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0" name="Google Shape;720;p46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721" name="Google Shape;721;p46"/>
          <p:cNvSpPr txBox="1"/>
          <p:nvPr/>
        </p:nvSpPr>
        <p:spPr>
          <a:xfrm>
            <a:off x="165968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 txBox="1"/>
          <p:nvPr/>
        </p:nvSpPr>
        <p:spPr>
          <a:xfrm>
            <a:off x="952500" y="397924"/>
            <a:ext cx="7620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700"/>
              <a:buFont typeface="Montserrat"/>
              <a:buNone/>
            </a:pPr>
            <a:r>
              <a:rPr lang="ru" sz="2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XS™ РОДИОЛА ПЛЮС</a:t>
            </a:r>
            <a:endParaRPr sz="1100"/>
          </a:p>
        </p:txBody>
      </p:sp>
      <p:sp>
        <p:nvSpPr>
          <p:cNvPr id="727" name="Google Shape;727;p47"/>
          <p:cNvSpPr txBox="1"/>
          <p:nvPr/>
        </p:nvSpPr>
        <p:spPr>
          <a:xfrm>
            <a:off x="9715500" y="324301"/>
            <a:ext cx="7620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700"/>
              <a:buFont typeface="Montserrat"/>
              <a:buNone/>
            </a:pPr>
            <a:r>
              <a:rPr lang="ru" sz="2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ГЛЮКОЗАМИН</a:t>
            </a:r>
            <a:endParaRPr sz="1100"/>
          </a:p>
        </p:txBody>
      </p:sp>
      <p:pic>
        <p:nvPicPr>
          <p:cNvPr id="728" name="Google Shape;728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324" y="1542139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0324" y="1542139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715500" y="1542140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52500" y="1542140"/>
            <a:ext cx="2075176" cy="23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7" descr="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6691" y="897812"/>
            <a:ext cx="3551617" cy="355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7" descr="Nut_101841RU_Glucosamine_104573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0386" y="830094"/>
            <a:ext cx="1970230" cy="3687054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7"/>
          <p:cNvSpPr txBox="1"/>
          <p:nvPr/>
        </p:nvSpPr>
        <p:spPr>
          <a:xfrm>
            <a:off x="7677100" y="3073875"/>
            <a:ext cx="4914900" cy="5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ct val="100000"/>
              <a:buFont typeface="Montserrat Medium"/>
              <a:buNone/>
            </a:pPr>
            <a:r>
              <a:rPr lang="ru" sz="2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компоненты способствуют увеличению 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силовой и аэробной выносливости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655A54"/>
              </a:buClr>
              <a:buSzPct val="100000"/>
              <a:buFont typeface="Montserrat Medium"/>
              <a:buNone/>
            </a:pPr>
            <a:r>
              <a:rPr lang="ru" sz="2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компоненты продуктов способствуют улучшению 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адаптации организма к тренировкам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655A54"/>
              </a:buClr>
              <a:buSzPct val="100000"/>
              <a:buFont typeface="Montserrat Medium"/>
              <a:buNone/>
            </a:pPr>
            <a:r>
              <a:rPr lang="ru" sz="2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компоненты способствуют нормализации 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аппетита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655A54"/>
              </a:buClr>
              <a:buSzPct val="100000"/>
              <a:buFont typeface="Montserrat Medium"/>
              <a:buNone/>
            </a:pPr>
            <a:r>
              <a:rPr lang="ru" sz="2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поддержка нервной системы</a:t>
            </a:r>
            <a:endParaRPr sz="1100"/>
          </a:p>
        </p:txBody>
      </p:sp>
      <p:pic>
        <p:nvPicPr>
          <p:cNvPr id="735" name="Google Shape;735;p47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8424" y="3155956"/>
            <a:ext cx="952500" cy="87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47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4689" y="6289088"/>
            <a:ext cx="827571" cy="9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7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2257" y="4779612"/>
            <a:ext cx="944836" cy="94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7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48424" y="7577593"/>
            <a:ext cx="952480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7"/>
          <p:cNvSpPr txBox="1"/>
          <p:nvPr/>
        </p:nvSpPr>
        <p:spPr>
          <a:xfrm>
            <a:off x="318655" y="8777430"/>
            <a:ext cx="173736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4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430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740" name="Google Shape;740;p47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741" name="Google Shape;741;p47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8"/>
          <p:cNvSpPr/>
          <p:nvPr/>
        </p:nvSpPr>
        <p:spPr>
          <a:xfrm>
            <a:off x="8532204" y="4527286"/>
            <a:ext cx="9573300" cy="952500"/>
          </a:xfrm>
          <a:prstGeom prst="rect">
            <a:avLst/>
          </a:prstGeom>
          <a:solidFill>
            <a:srgbClr val="C4C2B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C2BE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C4C2B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7" name="Google Shape;747;p48"/>
          <p:cNvSpPr txBox="1"/>
          <p:nvPr/>
        </p:nvSpPr>
        <p:spPr>
          <a:xfrm>
            <a:off x="8917409" y="231959"/>
            <a:ext cx="8802900" cy="18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8325"/>
              <a:buFont typeface="Montserrat Black"/>
              <a:buNone/>
            </a:pPr>
            <a:r>
              <a:rPr lang="ru" sz="6025" i="1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SUPER ПРЕСС (</a:t>
            </a:r>
            <a:r>
              <a:rPr lang="ru" sz="6025" b="0" i="1" u="none" strike="noStrike" cap="none">
                <a:solidFill>
                  <a:srgbClr val="655A5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CORE)</a:t>
            </a:r>
            <a:endParaRPr sz="200"/>
          </a:p>
        </p:txBody>
      </p:sp>
      <p:pic>
        <p:nvPicPr>
          <p:cNvPr id="748" name="Google Shape;748;p48" descr="Image"/>
          <p:cNvPicPr preferRelativeResize="0"/>
          <p:nvPr/>
        </p:nvPicPr>
        <p:blipFill rotWithShape="1">
          <a:blip r:embed="rId3">
            <a:alphaModFix/>
          </a:blip>
          <a:srcRect l="16868" r="29916"/>
          <a:stretch/>
        </p:blipFill>
        <p:spPr>
          <a:xfrm>
            <a:off x="-95251" y="-11251"/>
            <a:ext cx="8244936" cy="10342162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8"/>
          <p:cNvSpPr txBox="1"/>
          <p:nvPr/>
        </p:nvSpPr>
        <p:spPr>
          <a:xfrm>
            <a:off x="10934950" y="1370700"/>
            <a:ext cx="5783100" cy="1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 Medium"/>
              <a:buNone/>
            </a:pP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Cнижение веса без потери мышц,</a:t>
            </a:r>
            <a:r>
              <a:rPr lang="ru" sz="23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проработка мышц пресса</a:t>
            </a:r>
            <a:endParaRPr sz="1100"/>
          </a:p>
        </p:txBody>
      </p:sp>
      <p:sp>
        <p:nvSpPr>
          <p:cNvPr id="750" name="Google Shape;750;p48"/>
          <p:cNvSpPr txBox="1"/>
          <p:nvPr/>
        </p:nvSpPr>
        <p:spPr>
          <a:xfrm>
            <a:off x="10934944" y="3092761"/>
            <a:ext cx="5783100" cy="12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набор </a:t>
            </a: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</a:t>
            </a:r>
            <a:r>
              <a:rPr lang="ru" sz="23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поддержание обменных процессов для снижения катаболизма (распада белка)</a:t>
            </a:r>
            <a:endParaRPr sz="1100"/>
          </a:p>
        </p:txBody>
      </p:sp>
      <p:sp>
        <p:nvSpPr>
          <p:cNvPr id="751" name="Google Shape;751;p48"/>
          <p:cNvSpPr txBox="1"/>
          <p:nvPr/>
        </p:nvSpPr>
        <p:spPr>
          <a:xfrm>
            <a:off x="8805729" y="4643193"/>
            <a:ext cx="9026100" cy="7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Рекомендуемые дополнительные продукты —</a:t>
            </a:r>
            <a:b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общего энерготонуса и жиросжигания</a:t>
            </a:r>
            <a:endParaRPr sz="1100"/>
          </a:p>
        </p:txBody>
      </p:sp>
      <p:sp>
        <p:nvSpPr>
          <p:cNvPr id="752" name="Google Shape;752;p48"/>
          <p:cNvSpPr txBox="1"/>
          <p:nvPr/>
        </p:nvSpPr>
        <p:spPr>
          <a:xfrm>
            <a:off x="9070852" y="5495481"/>
            <a:ext cx="2298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</a:t>
            </a:r>
            <a:b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B-комплекс плюс</a:t>
            </a:r>
            <a:endParaRPr sz="1100"/>
          </a:p>
        </p:txBody>
      </p:sp>
      <p:sp>
        <p:nvSpPr>
          <p:cNvPr id="753" name="Google Shape;753;p48"/>
          <p:cNvSpPr txBox="1"/>
          <p:nvPr/>
        </p:nvSpPr>
        <p:spPr>
          <a:xfrm>
            <a:off x="15268376" y="5495481"/>
            <a:ext cx="2298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700"/>
              <a:buFont typeface="Montserrat"/>
              <a:buNone/>
            </a:pPr>
            <a:r>
              <a:rPr lang="ru" sz="17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 Омега-3 комплекс</a:t>
            </a:r>
            <a:endParaRPr sz="1100"/>
          </a:p>
        </p:txBody>
      </p:sp>
      <p:pic>
        <p:nvPicPr>
          <p:cNvPr id="754" name="Google Shape;754;p48" descr="Nut_110178RU_VitaminB_1040246.300dp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8627" y="5978429"/>
            <a:ext cx="1062249" cy="185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8" descr="1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61100" y="5792725"/>
            <a:ext cx="1897800" cy="18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8" descr="Nut_A4298RU_Omega3_104573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70075" y="5852140"/>
            <a:ext cx="1062249" cy="1838388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8"/>
          <p:cNvSpPr txBox="1"/>
          <p:nvPr/>
        </p:nvSpPr>
        <p:spPr>
          <a:xfrm>
            <a:off x="11550099" y="5495475"/>
            <a:ext cx="2571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XS™ Родиола плюс</a:t>
            </a:r>
            <a:endParaRPr sz="1100"/>
          </a:p>
        </p:txBody>
      </p:sp>
      <p:pic>
        <p:nvPicPr>
          <p:cNvPr id="758" name="Google Shape;758;p48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70859" y="149212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8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70859" y="3041075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8"/>
          <p:cNvSpPr txBox="1"/>
          <p:nvPr/>
        </p:nvSpPr>
        <p:spPr>
          <a:xfrm>
            <a:off x="552825" y="955900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*Боди Лоджик **Нутрилайт ***Супер пресс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1" name="Google Shape;761;p48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762" name="Google Shape;762;p48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  <p:sp>
        <p:nvSpPr>
          <p:cNvPr id="763" name="Google Shape;763;p48"/>
          <p:cNvSpPr txBox="1"/>
          <p:nvPr/>
        </p:nvSpPr>
        <p:spPr>
          <a:xfrm>
            <a:off x="7463875" y="9328800"/>
            <a:ext cx="10006800" cy="12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r>
              <a:rPr lang="ru" sz="2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</a:t>
            </a:r>
            <a:r>
              <a:rPr lang="ru" sz="2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ПРИМЕНЕНИЕМ ПРОКОНСУЛЬТИРУЙТЕСЬ СО</a:t>
            </a:r>
            <a:r>
              <a:rPr lang="ru" sz="2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ru" sz="2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СПЕЦИАЛИСТОМ.</a:t>
            </a:r>
            <a:endParaRPr sz="230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9"/>
          <p:cNvSpPr txBox="1"/>
          <p:nvPr/>
        </p:nvSpPr>
        <p:spPr>
          <a:xfrm>
            <a:off x="463058" y="19501"/>
            <a:ext cx="5715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000"/>
              <a:buFont typeface="Montserrat"/>
              <a:buNone/>
            </a:pP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</a:t>
            </a:r>
            <a:b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B-КОМПЛЕКС ПЛЮС</a:t>
            </a:r>
            <a:endParaRPr sz="1100"/>
          </a:p>
        </p:txBody>
      </p:sp>
      <p:sp>
        <p:nvSpPr>
          <p:cNvPr id="769" name="Google Shape;769;p49"/>
          <p:cNvSpPr txBox="1"/>
          <p:nvPr/>
        </p:nvSpPr>
        <p:spPr>
          <a:xfrm>
            <a:off x="12154038" y="19423"/>
            <a:ext cx="5715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000"/>
              <a:buFont typeface="Montserrat"/>
              <a:buNone/>
            </a:pP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NUTRILITE™</a:t>
            </a:r>
            <a:b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ОМЕГА-3  КОМПЛЕКС</a:t>
            </a:r>
            <a:endParaRPr sz="1100"/>
          </a:p>
        </p:txBody>
      </p:sp>
      <p:sp>
        <p:nvSpPr>
          <p:cNvPr id="770" name="Google Shape;770;p49"/>
          <p:cNvSpPr txBox="1"/>
          <p:nvPr/>
        </p:nvSpPr>
        <p:spPr>
          <a:xfrm>
            <a:off x="6286500" y="63596"/>
            <a:ext cx="5715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2700"/>
              <a:buFont typeface="Montserrat"/>
              <a:buNone/>
            </a:pPr>
            <a:r>
              <a:rPr lang="ru" sz="2000" b="1" i="0" u="none" strike="noStrike" cap="none">
                <a:solidFill>
                  <a:srgbClr val="655A54"/>
                </a:solidFill>
                <a:latin typeface="Montserrat"/>
                <a:ea typeface="Montserrat"/>
                <a:cs typeface="Montserrat"/>
                <a:sym typeface="Montserrat"/>
              </a:rPr>
              <a:t>XS™ РОДИОЛА ПЛЮС</a:t>
            </a:r>
            <a:endParaRPr sz="2000"/>
          </a:p>
        </p:txBody>
      </p:sp>
      <p:sp>
        <p:nvSpPr>
          <p:cNvPr id="771" name="Google Shape;771;p49"/>
          <p:cNvSpPr txBox="1"/>
          <p:nvPr/>
        </p:nvSpPr>
        <p:spPr>
          <a:xfrm>
            <a:off x="13106550" y="3193348"/>
            <a:ext cx="4762500" cy="5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омега-3 жирные кислоты участвуют в липидном обмене и способствуют увеличению выносливости и сжиганию жира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увеличение хвата и мышечной силы при регулярном приеме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снижение утомляемости во время тренировок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усиление синтеза белка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омега-3 жирные кислоты способствуют расширению сосудов</a:t>
            </a: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что влечет за собой улучшение кровотока в мышцах (пампинг), защита сердечной мышцы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омега 3 жирные кислоты способствуют улучшению работы мозга</a:t>
            </a: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и как следствие, лучшие сосредоточенность во время активности и качество сна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5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омега-3 жирные кислоты поддерживают иммунитет</a:t>
            </a:r>
            <a:r>
              <a:rPr lang="ru" sz="15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который часто страдает в течение нескольких часов после тренировок</a:t>
            </a:r>
            <a:endParaRPr sz="1500"/>
          </a:p>
        </p:txBody>
      </p:sp>
      <p:pic>
        <p:nvPicPr>
          <p:cNvPr id="772" name="Google Shape;772;p4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18961" y="1160538"/>
            <a:ext cx="1464220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9744" y="1160539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7282" y="1160539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04820" y="1255789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286500" y="1160538"/>
            <a:ext cx="1464218" cy="16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154038" y="1160538"/>
            <a:ext cx="1464218" cy="168036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9"/>
          <p:cNvSpPr txBox="1"/>
          <p:nvPr/>
        </p:nvSpPr>
        <p:spPr>
          <a:xfrm>
            <a:off x="7239000" y="3193346"/>
            <a:ext cx="4762500" cy="4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кофеин и родиола розовая способствуют увеличению силовой и аэробной выносливости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улучшение адаптации организма к тренировкам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активные ингредиенты способствуют нормализации аппетита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участие активных веществ в работе нервной системы</a:t>
            </a:r>
            <a:endParaRPr sz="1100"/>
          </a:p>
        </p:txBody>
      </p:sp>
      <p:sp>
        <p:nvSpPr>
          <p:cNvPr id="779" name="Google Shape;779;p49"/>
          <p:cNvSpPr txBox="1"/>
          <p:nvPr/>
        </p:nvSpPr>
        <p:spPr>
          <a:xfrm>
            <a:off x="1415550" y="3193348"/>
            <a:ext cx="4762500" cy="5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основной эффект витаминов группы В </a:t>
            </a: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</a:t>
            </a: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явное положительное воздействие на общий энергетический тонус человека, его настроение, уровень мотивации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участие в липидном обмене витаминов группы В способствует лучшему сжиганию жира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улучшение силовой производительность и выносливости за счет участия в энергетическом обмене активных веществ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>
                <a:srgbClr val="655A54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655A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витамины группы B участвуют в «ремонте» поврежденных мышечных клеток после тренировки, что благотворно влияет на восстановление</a:t>
            </a:r>
            <a:endParaRPr sz="1100"/>
          </a:p>
        </p:txBody>
      </p:sp>
      <p:pic>
        <p:nvPicPr>
          <p:cNvPr id="780" name="Google Shape;780;p4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0" y="3023440"/>
            <a:ext cx="762000" cy="6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9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00" y="5355178"/>
            <a:ext cx="662056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9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6500" y="4306399"/>
            <a:ext cx="762000" cy="76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9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6500" y="6398599"/>
            <a:ext cx="762000" cy="76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9" descr="1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4359" y="641077"/>
            <a:ext cx="2719282" cy="2719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9" descr="Nut_110178RU_VitaminB_1040246.300dp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00005" y="761721"/>
            <a:ext cx="1641107" cy="286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9" descr="Nut_A4298RU_Omega3_1045735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225920" y="670526"/>
            <a:ext cx="1571238" cy="271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9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3058" y="3424901"/>
            <a:ext cx="762001" cy="75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9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3058" y="5010152"/>
            <a:ext cx="762001" cy="76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058" y="6145219"/>
            <a:ext cx="762001" cy="6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9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3058" y="7417782"/>
            <a:ext cx="679193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54038" y="3090115"/>
            <a:ext cx="762001" cy="6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9" descr="Imag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154038" y="4024857"/>
            <a:ext cx="762001" cy="58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9" descr="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154038" y="4704569"/>
            <a:ext cx="762001" cy="45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9" descr="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266508" y="5809273"/>
            <a:ext cx="537061" cy="75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9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54038" y="6788258"/>
            <a:ext cx="762001" cy="76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9" descr="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254762" y="7804818"/>
            <a:ext cx="661277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9" descr="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161666" y="5201727"/>
            <a:ext cx="754373" cy="557223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49"/>
          <p:cNvSpPr txBox="1"/>
          <p:nvPr/>
        </p:nvSpPr>
        <p:spPr>
          <a:xfrm>
            <a:off x="318655" y="8777430"/>
            <a:ext cx="173736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A54"/>
              </a:buClr>
              <a:buSzPts val="1400"/>
              <a:buFont typeface="Montserrat"/>
              <a:buNone/>
            </a:pP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БАД. НЕ ЯВЛЯЕТСЯ ЛЕКАРСТВОМ.  ИМЕЮТСЯ ПРОТИВОПОКАЗАНИЯ.</a:t>
            </a:r>
            <a:br>
              <a:rPr lang="ru" sz="4600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ru" sz="4600" u="none" strike="noStrike" cap="none">
                <a:solidFill>
                  <a:srgbClr val="A7988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ПЕРЕД ПРИМЕНЕНИЕМ ПРОКОНСУЛЬТИРУЙТЕСЬ СО СПЕЦИАЛИСТОМ.</a:t>
            </a:r>
            <a:endParaRPr sz="4300">
              <a:solidFill>
                <a:srgbClr val="A7988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799" name="Google Shape;799;p49"/>
          <p:cNvSpPr txBox="1"/>
          <p:nvPr/>
        </p:nvSpPr>
        <p:spPr>
          <a:xfrm>
            <a:off x="14926150" y="9635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800" name="Google Shape;800;p49"/>
          <p:cNvSpPr txBox="1"/>
          <p:nvPr/>
        </p:nvSpPr>
        <p:spPr>
          <a:xfrm>
            <a:off x="165968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5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50"/>
          <p:cNvSpPr txBox="1"/>
          <p:nvPr/>
        </p:nvSpPr>
        <p:spPr>
          <a:xfrm>
            <a:off x="1782016" y="5771055"/>
            <a:ext cx="85155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Montserrat Black"/>
              <a:buNone/>
            </a:pPr>
            <a:r>
              <a:rPr lang="ru" sz="9000" b="0" i="1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СПАСИБО ЗА</a:t>
            </a:r>
            <a:br>
              <a:rPr lang="ru" sz="9000" b="0" i="1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9000" b="0" i="1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ВНИМАНИЕ!</a:t>
            </a:r>
            <a:endParaRPr sz="1100"/>
          </a:p>
        </p:txBody>
      </p:sp>
      <p:sp>
        <p:nvSpPr>
          <p:cNvPr id="807" name="Google Shape;807;p50"/>
          <p:cNvSpPr txBox="1"/>
          <p:nvPr/>
        </p:nvSpPr>
        <p:spPr>
          <a:xfrm>
            <a:off x="2195918" y="9145939"/>
            <a:ext cx="35673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Black"/>
              <a:buNone/>
            </a:pPr>
            <a:r>
              <a:rPr lang="ru" sz="3000" b="0" i="1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@DSEMIRYADOV</a:t>
            </a:r>
            <a:endParaRPr sz="3000" b="0" i="1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Black"/>
              <a:buNone/>
            </a:pPr>
            <a:endParaRPr sz="1800" i="1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Black"/>
              <a:buNone/>
            </a:pPr>
            <a:r>
              <a:rPr lang="ru" sz="1800" i="1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(12+)</a:t>
            </a:r>
            <a:endParaRPr sz="1800" i="1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08" name="Google Shape;808;p5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6693" y="807588"/>
            <a:ext cx="4037628" cy="207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50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693" y="9411373"/>
            <a:ext cx="4037628" cy="35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0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660" y="3327643"/>
            <a:ext cx="3142227" cy="360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0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7866689" y="7287788"/>
            <a:ext cx="3142228" cy="360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0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419" y="9030827"/>
            <a:ext cx="802328" cy="739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50"/>
          <p:cNvSpPr txBox="1"/>
          <p:nvPr/>
        </p:nvSpPr>
        <p:spPr>
          <a:xfrm>
            <a:off x="6791400" y="9548475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4" name="Google Shape;814;p50"/>
          <p:cNvSpPr txBox="1"/>
          <p:nvPr/>
        </p:nvSpPr>
        <p:spPr>
          <a:xfrm>
            <a:off x="12985800" y="93145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815" name="Google Shape;815;p50"/>
          <p:cNvSpPr txBox="1"/>
          <p:nvPr/>
        </p:nvSpPr>
        <p:spPr>
          <a:xfrm>
            <a:off x="12985800" y="807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904875" y="539042"/>
            <a:ext cx="16478250" cy="251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Montserrat Black"/>
              <a:buNone/>
            </a:pPr>
            <a:r>
              <a:rPr lang="ru" sz="9000"/>
              <a:t>ПРОБЛЕМЫ ПИТАНИЯ</a:t>
            </a:r>
            <a:endParaRPr sz="1100"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6524625" y="6437012"/>
            <a:ext cx="5238750" cy="251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BABC"/>
              </a:buClr>
              <a:buSzPts val="2300"/>
              <a:buFont typeface="Montserrat"/>
              <a:buNone/>
            </a:pPr>
            <a:r>
              <a:rPr lang="ru" sz="2300" b="1" cap="none">
                <a:solidFill>
                  <a:srgbClr val="DFBABC"/>
                </a:solidFill>
                <a:latin typeface="Montserrat"/>
                <a:ea typeface="Montserrat"/>
                <a:cs typeface="Montserrat"/>
                <a:sym typeface="Montserrat"/>
              </a:rPr>
              <a:t>ПРИ НАБОРЕ МАССЫ</a:t>
            </a:r>
            <a:endParaRPr sz="2300" b="1" cap="none">
              <a:solidFill>
                <a:srgbClr val="DFBAB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</a:pPr>
            <a:r>
              <a:rPr lang="ru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Недостаточный по калорийности и белку рацион.</a:t>
            </a:r>
            <a:endParaRPr sz="1100"/>
          </a:p>
        </p:txBody>
      </p:sp>
      <p:sp>
        <p:nvSpPr>
          <p:cNvPr id="133" name="Google Shape;133;p24"/>
          <p:cNvSpPr txBox="1"/>
          <p:nvPr/>
        </p:nvSpPr>
        <p:spPr>
          <a:xfrm>
            <a:off x="953531" y="6913262"/>
            <a:ext cx="5238751" cy="251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</a:pPr>
            <a:r>
              <a:rPr lang="ru" sz="30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Недостаток в пище цельных продуктов, витаминов и микроэлементов.</a:t>
            </a:r>
            <a:endParaRPr sz="1100"/>
          </a:p>
        </p:txBody>
      </p:sp>
      <p:sp>
        <p:nvSpPr>
          <p:cNvPr id="134" name="Google Shape;134;p24"/>
          <p:cNvSpPr txBox="1"/>
          <p:nvPr/>
        </p:nvSpPr>
        <p:spPr>
          <a:xfrm>
            <a:off x="12095718" y="6437012"/>
            <a:ext cx="5238751" cy="347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BABC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DFBABC"/>
                </a:solidFill>
                <a:latin typeface="Montserrat"/>
                <a:ea typeface="Montserrat"/>
                <a:cs typeface="Montserrat"/>
                <a:sym typeface="Montserrat"/>
              </a:rPr>
              <a:t>ПРИ СНИЖЕНИИ ВЕСА</a:t>
            </a:r>
            <a:endParaRPr sz="2300" b="1" i="0" u="none" strike="noStrike" cap="none">
              <a:solidFill>
                <a:srgbClr val="DFBAB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Medium"/>
              <a:buNone/>
            </a:pPr>
            <a:r>
              <a:rPr lang="ru" sz="30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Повышение аппетита</a:t>
            </a:r>
            <a:br>
              <a:rPr lang="ru" sz="30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30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из-за неоптимального распределения рациона, недостатка белка и клетчатки.</a:t>
            </a:r>
            <a:endParaRPr sz="1100"/>
          </a:p>
        </p:txBody>
      </p:sp>
      <p:grpSp>
        <p:nvGrpSpPr>
          <p:cNvPr id="135" name="Google Shape;135;p24"/>
          <p:cNvGrpSpPr/>
          <p:nvPr/>
        </p:nvGrpSpPr>
        <p:grpSpPr>
          <a:xfrm>
            <a:off x="10689459" y="3232843"/>
            <a:ext cx="2480175" cy="2269949"/>
            <a:chOff x="0" y="0"/>
            <a:chExt cx="3306899" cy="3026597"/>
          </a:xfrm>
        </p:grpSpPr>
        <p:pic>
          <p:nvPicPr>
            <p:cNvPr id="136" name="Google Shape;136;p24" descr="Image"/>
            <p:cNvPicPr preferRelativeResize="0"/>
            <p:nvPr/>
          </p:nvPicPr>
          <p:blipFill rotWithShape="1">
            <a:blip r:embed="rId3">
              <a:alphaModFix/>
            </a:blip>
            <a:srcRect r="13152"/>
            <a:stretch/>
          </p:blipFill>
          <p:spPr>
            <a:xfrm rot="10800000">
              <a:off x="1016479" y="0"/>
              <a:ext cx="2290420" cy="3026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4" descr="Image"/>
            <p:cNvPicPr preferRelativeResize="0"/>
            <p:nvPr/>
          </p:nvPicPr>
          <p:blipFill rotWithShape="1">
            <a:blip r:embed="rId3">
              <a:alphaModFix/>
            </a:blip>
            <a:srcRect r="15552"/>
            <a:stretch/>
          </p:blipFill>
          <p:spPr>
            <a:xfrm>
              <a:off x="0" y="0"/>
              <a:ext cx="2227096" cy="30265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2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84353" y="3232843"/>
            <a:ext cx="1977971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5677" y="3232843"/>
            <a:ext cx="1977971" cy="2269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24"/>
          <p:cNvGrpSpPr/>
          <p:nvPr/>
        </p:nvGrpSpPr>
        <p:grpSpPr>
          <a:xfrm>
            <a:off x="5118366" y="3232843"/>
            <a:ext cx="2480176" cy="2269949"/>
            <a:chOff x="0" y="0"/>
            <a:chExt cx="3306899" cy="3026597"/>
          </a:xfrm>
        </p:grpSpPr>
        <p:pic>
          <p:nvPicPr>
            <p:cNvPr id="141" name="Google Shape;141;p24" descr="Image"/>
            <p:cNvPicPr preferRelativeResize="0"/>
            <p:nvPr/>
          </p:nvPicPr>
          <p:blipFill rotWithShape="1">
            <a:blip r:embed="rId3">
              <a:alphaModFix/>
            </a:blip>
            <a:srcRect r="13152"/>
            <a:stretch/>
          </p:blipFill>
          <p:spPr>
            <a:xfrm rot="10800000">
              <a:off x="1016479" y="0"/>
              <a:ext cx="2290420" cy="3026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4" descr="Image"/>
            <p:cNvPicPr preferRelativeResize="0"/>
            <p:nvPr/>
          </p:nvPicPr>
          <p:blipFill rotWithShape="1">
            <a:blip r:embed="rId3">
              <a:alphaModFix/>
            </a:blip>
            <a:srcRect r="15552"/>
            <a:stretch/>
          </p:blipFill>
          <p:spPr>
            <a:xfrm>
              <a:off x="0" y="0"/>
              <a:ext cx="2227096" cy="30265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3" name="Google Shape;143;p2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2356" y="2796192"/>
            <a:ext cx="3541100" cy="314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3449" y="2796192"/>
            <a:ext cx="3541101" cy="314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44543" y="2796192"/>
            <a:ext cx="3541100" cy="3143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14903300" y="9708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16520625" y="331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2467297" y="2679608"/>
            <a:ext cx="10849528" cy="492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300"/>
              <a:buFont typeface="Montserrat Black"/>
              <a:buNone/>
            </a:pPr>
            <a:r>
              <a:rPr lang="ru" sz="11300"/>
              <a:t>ПУТИ</a:t>
            </a:r>
            <a:br>
              <a:rPr lang="ru" sz="11300"/>
            </a:br>
            <a:r>
              <a:rPr lang="ru" sz="11300"/>
              <a:t>УЛУЧШЕНИЯ</a:t>
            </a:r>
            <a:br>
              <a:rPr lang="ru" sz="11300"/>
            </a:br>
            <a:r>
              <a:rPr lang="ru" sz="11300"/>
              <a:t>ПИТАНИЯ</a:t>
            </a:r>
            <a:endParaRPr sz="1100"/>
          </a:p>
        </p:txBody>
      </p:sp>
      <p:pic>
        <p:nvPicPr>
          <p:cNvPr id="155" name="Google Shape;155;p2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644739" y="6526234"/>
            <a:ext cx="2788741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39" y="562756"/>
            <a:ext cx="2788741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20720" y="9796533"/>
            <a:ext cx="2705101" cy="2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 descr="Image"/>
          <p:cNvPicPr preferRelativeResize="0"/>
          <p:nvPr/>
        </p:nvPicPr>
        <p:blipFill rotWithShape="1">
          <a:blip r:embed="rId6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14928075" y="9716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25" y="-152400"/>
            <a:ext cx="6838949" cy="1054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7408463" y="518597"/>
            <a:ext cx="11524200" cy="24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9000"/>
              <a:buFont typeface="Montserrat Black"/>
              <a:buNone/>
            </a:pPr>
            <a:r>
              <a:rPr lang="ru" sz="8800">
                <a:solidFill>
                  <a:srgbClr val="4F5865"/>
                </a:solidFill>
              </a:rPr>
              <a:t>МЕНЯЕМ СЕБЯ</a:t>
            </a:r>
            <a:br>
              <a:rPr lang="ru" sz="1100">
                <a:solidFill>
                  <a:srgbClr val="395372"/>
                </a:solidFill>
              </a:rPr>
            </a:br>
            <a:r>
              <a:rPr lang="ru" sz="3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—  ЗНАЧИТ ПОДХОД ИНДИВИДУАЛЬНЫЙ</a:t>
            </a:r>
            <a:endParaRPr sz="1000"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7694213" y="3721481"/>
            <a:ext cx="4619100" cy="24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600"/>
              <a:buFont typeface="Montserrat"/>
              <a:buNone/>
            </a:pPr>
            <a:r>
              <a:rPr lang="ru" sz="2600" b="1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ПСИХОЛОГИЯ</a:t>
            </a:r>
            <a:endParaRPr sz="1100"/>
          </a:p>
          <a:p>
            <a:pPr marL="292100" lvl="0" indent="-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Char char="•"/>
            </a:pPr>
            <a:r>
              <a:rPr lang="ru" sz="2300">
                <a:solidFill>
                  <a:srgbClr val="4F5865"/>
                </a:solidFill>
              </a:rPr>
              <a:t>Строгость ограничений</a:t>
            </a:r>
            <a:endParaRPr sz="1100"/>
          </a:p>
          <a:p>
            <a:pPr marL="292100" lvl="0" indent="-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Char char="•"/>
            </a:pPr>
            <a:r>
              <a:rPr lang="ru" sz="2300">
                <a:solidFill>
                  <a:srgbClr val="4F5865"/>
                </a:solidFill>
              </a:rPr>
              <a:t>Тип личности:</a:t>
            </a:r>
            <a:br>
              <a:rPr lang="ru" sz="2300">
                <a:solidFill>
                  <a:srgbClr val="4F5865"/>
                </a:solidFill>
              </a:rPr>
            </a:br>
            <a:r>
              <a:rPr lang="ru" sz="2300">
                <a:solidFill>
                  <a:srgbClr val="4F5865"/>
                </a:solidFill>
              </a:rPr>
              <a:t>– </a:t>
            </a:r>
            <a:r>
              <a:rPr lang="ru" sz="2300" i="1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регулирующий</a:t>
            </a:r>
            <a:br>
              <a:rPr lang="ru" sz="2300" i="1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2300" i="1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– исключающий</a:t>
            </a:r>
            <a:endParaRPr sz="2300">
              <a:solidFill>
                <a:srgbClr val="4F5865"/>
              </a:solidFill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13110601" y="6606914"/>
            <a:ext cx="4619100" cy="25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600"/>
              <a:buFont typeface="Montserrat"/>
              <a:buNone/>
            </a:pPr>
            <a:r>
              <a:rPr lang="ru" sz="26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ЛИЧНАЯ ПРЕДПОЧТИТЕЛЬНОСТЬ</a:t>
            </a:r>
            <a:endParaRPr sz="1100"/>
          </a:p>
          <a:p>
            <a:pPr marL="292100" marR="0" lvl="0" indent="-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F5865"/>
              </a:buClr>
              <a:buSzPts val="2800"/>
              <a:buFont typeface="Montserrat"/>
              <a:buChar char="•"/>
            </a:pP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Вкусовые пристрастия</a:t>
            </a:r>
            <a:endParaRPr sz="1100"/>
          </a:p>
          <a:p>
            <a:pPr marL="292100" marR="0" lvl="0" indent="-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F5865"/>
              </a:buClr>
              <a:buSzPts val="2800"/>
              <a:buFont typeface="Montserrat"/>
              <a:buChar char="•"/>
            </a:pP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Загрузочные дни (рефиды)</a:t>
            </a:r>
            <a:endParaRPr sz="1100"/>
          </a:p>
          <a:p>
            <a:pPr marL="292100" marR="0" lvl="0" indent="-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F5865"/>
              </a:buClr>
              <a:buSzPts val="2800"/>
              <a:buFont typeface="Montserrat"/>
              <a:buChar char="•"/>
            </a:pPr>
            <a:r>
              <a:rPr lang="ru" sz="2300" b="0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Автономность / выбор</a:t>
            </a:r>
            <a:endParaRPr sz="1100"/>
          </a:p>
        </p:txBody>
      </p:sp>
      <p:pic>
        <p:nvPicPr>
          <p:cNvPr id="170" name="Google Shape;170;p2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81405" y="3777133"/>
            <a:ext cx="1977969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716006" y="6662566"/>
            <a:ext cx="1977971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790" y="6606914"/>
            <a:ext cx="2650796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37254" y="3721481"/>
            <a:ext cx="2650797" cy="23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6791400" y="9657775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14925200" y="9635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2566" y="-76200"/>
            <a:ext cx="6611635" cy="104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474878" y="351151"/>
            <a:ext cx="105774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6796"/>
              <a:buFont typeface="Montserrat Light"/>
              <a:buNone/>
            </a:pPr>
            <a:r>
              <a:rPr lang="ru" sz="5688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МЫ ЗА</a:t>
            </a:r>
            <a:endParaRPr sz="2988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ct val="101428"/>
              <a:buFont typeface="Montserrat Black"/>
              <a:buNone/>
            </a:pPr>
            <a:r>
              <a:rPr lang="ru" sz="7000">
                <a:solidFill>
                  <a:srgbClr val="4F5865"/>
                </a:solidFill>
              </a:rPr>
              <a:t>РАЗУМНЫЙ ПОДХОД</a:t>
            </a:r>
            <a:endParaRPr sz="1000"/>
          </a:p>
        </p:txBody>
      </p:sp>
      <p:sp>
        <p:nvSpPr>
          <p:cNvPr id="183" name="Google Shape;183;p27"/>
          <p:cNvSpPr txBox="1"/>
          <p:nvPr/>
        </p:nvSpPr>
        <p:spPr>
          <a:xfrm>
            <a:off x="770153" y="9242855"/>
            <a:ext cx="4619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Сокращаем калорийность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(не более чем на 10-20%)</a:t>
            </a:r>
            <a:endParaRPr sz="1100"/>
          </a:p>
        </p:txBody>
      </p:sp>
      <p:sp>
        <p:nvSpPr>
          <p:cNvPr id="184" name="Google Shape;184;p27"/>
          <p:cNvSpPr txBox="1"/>
          <p:nvPr/>
        </p:nvSpPr>
        <p:spPr>
          <a:xfrm>
            <a:off x="6318860" y="9242855"/>
            <a:ext cx="4619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Отслеживаем рацион с помощью дневника питания</a:t>
            </a:r>
            <a:endParaRPr sz="1100"/>
          </a:p>
        </p:txBody>
      </p:sp>
      <p:sp>
        <p:nvSpPr>
          <p:cNvPr id="185" name="Google Shape;185;p27"/>
          <p:cNvSpPr txBox="1"/>
          <p:nvPr/>
        </p:nvSpPr>
        <p:spPr>
          <a:xfrm>
            <a:off x="770153" y="6572043"/>
            <a:ext cx="4619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Еженедельная потеря массы тела</a:t>
            </a:r>
            <a:b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превышает 1%*</a:t>
            </a:r>
            <a:endParaRPr sz="1100"/>
          </a:p>
        </p:txBody>
      </p:sp>
      <p:sp>
        <p:nvSpPr>
          <p:cNvPr id="186" name="Google Shape;186;p27"/>
          <p:cNvSpPr txBox="1"/>
          <p:nvPr/>
        </p:nvSpPr>
        <p:spPr>
          <a:xfrm>
            <a:off x="6318860" y="6572043"/>
            <a:ext cx="4619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Используем Индекс массы тела (ИМТ), но лишь ориентировочно</a:t>
            </a:r>
            <a:endParaRPr sz="1100"/>
          </a:p>
        </p:txBody>
      </p:sp>
      <p:sp>
        <p:nvSpPr>
          <p:cNvPr id="187" name="Google Shape;187;p27"/>
          <p:cNvSpPr txBox="1"/>
          <p:nvPr/>
        </p:nvSpPr>
        <p:spPr>
          <a:xfrm>
            <a:off x="770153" y="3901232"/>
            <a:ext cx="4619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Ограничиваем общую калорийность вместо исключения продуктов</a:t>
            </a:r>
            <a:endParaRPr sz="1100"/>
          </a:p>
        </p:txBody>
      </p:sp>
      <p:sp>
        <p:nvSpPr>
          <p:cNvPr id="188" name="Google Shape;188;p27"/>
          <p:cNvSpPr txBox="1"/>
          <p:nvPr/>
        </p:nvSpPr>
        <p:spPr>
          <a:xfrm>
            <a:off x="6318860" y="3901232"/>
            <a:ext cx="4619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 Medium"/>
              <a:buNone/>
            </a:pPr>
            <a:r>
              <a:rPr lang="ru" sz="18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Увеличиваем двигательную активность</a:t>
            </a:r>
            <a:endParaRPr sz="1100"/>
          </a:p>
        </p:txBody>
      </p:sp>
      <p:sp>
        <p:nvSpPr>
          <p:cNvPr id="189" name="Google Shape;189;p27"/>
          <p:cNvSpPr txBox="1"/>
          <p:nvPr/>
        </p:nvSpPr>
        <p:spPr>
          <a:xfrm rot="-5400000">
            <a:off x="-2573425" y="6587368"/>
            <a:ext cx="6267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200"/>
              <a:buFont typeface="Montserrat Light"/>
              <a:buNone/>
            </a:pPr>
            <a:r>
              <a:rPr lang="ru" sz="1200" b="0" i="1" u="none" strike="noStrike" cap="none">
                <a:solidFill>
                  <a:srgbClr val="4F586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*Moughan, 2009 Fogelholm et.al., 1993; Nimmo, 2009</a:t>
            </a:r>
            <a:endParaRPr sz="1100"/>
          </a:p>
        </p:txBody>
      </p:sp>
      <p:pic>
        <p:nvPicPr>
          <p:cNvPr id="190" name="Google Shape;190;p2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5368" y="4948982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4075" y="4948982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4075" y="761979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5368" y="761979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44075" y="227817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95368" y="2278170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 descr="Image"/>
          <p:cNvPicPr preferRelativeResize="0"/>
          <p:nvPr/>
        </p:nvPicPr>
        <p:blipFill rotWithShape="1">
          <a:blip r:embed="rId10">
            <a:alphaModFix amt="70000"/>
          </a:blip>
          <a:srcRect/>
          <a:stretch/>
        </p:blipFill>
        <p:spPr>
          <a:xfrm>
            <a:off x="16785532" y="373654"/>
            <a:ext cx="1140289" cy="58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220720" y="9796533"/>
            <a:ext cx="2705100" cy="2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/>
        </p:nvSpPr>
        <p:spPr>
          <a:xfrm>
            <a:off x="16393717" y="270397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 dirty="0"/>
          </a:p>
        </p:txBody>
      </p:sp>
      <p:sp>
        <p:nvSpPr>
          <p:cNvPr id="20" name="Google Shape;174;p26">
            <a:extLst>
              <a:ext uri="{FF2B5EF4-FFF2-40B4-BE49-F238E27FC236}">
                <a16:creationId xmlns:a16="http://schemas.microsoft.com/office/drawing/2014/main" id="{700DF710-8BCE-4455-9D52-B7A37711ED9F}"/>
              </a:ext>
            </a:extLst>
          </p:cNvPr>
          <p:cNvSpPr txBox="1"/>
          <p:nvPr/>
        </p:nvSpPr>
        <p:spPr>
          <a:xfrm>
            <a:off x="11698245" y="9925994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**</a:t>
            </a: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175;p26">
            <a:extLst>
              <a:ext uri="{FF2B5EF4-FFF2-40B4-BE49-F238E27FC236}">
                <a16:creationId xmlns:a16="http://schemas.microsoft.com/office/drawing/2014/main" id="{FAD46FB8-EB8E-4E96-96AC-97A2A1A135FF}"/>
              </a:ext>
            </a:extLst>
          </p:cNvPr>
          <p:cNvSpPr txBox="1"/>
          <p:nvPr/>
        </p:nvSpPr>
        <p:spPr>
          <a:xfrm>
            <a:off x="14925200" y="9635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body" idx="1"/>
          </p:nvPr>
        </p:nvSpPr>
        <p:spPr>
          <a:xfrm>
            <a:off x="7715250" y="5102828"/>
            <a:ext cx="2857500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"/>
              <a:buNone/>
            </a:pPr>
            <a:r>
              <a:rPr lang="ru" sz="1100" b="1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ЖИРЫ</a:t>
            </a:r>
            <a:endParaRPr sz="1100"/>
          </a:p>
        </p:txBody>
      </p:sp>
      <p:sp>
        <p:nvSpPr>
          <p:cNvPr id="204" name="Google Shape;204;p28"/>
          <p:cNvSpPr txBox="1"/>
          <p:nvPr/>
        </p:nvSpPr>
        <p:spPr>
          <a:xfrm>
            <a:off x="1857375" y="5102828"/>
            <a:ext cx="2857500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БЕЛКИ</a:t>
            </a:r>
            <a:endParaRPr sz="1100"/>
          </a:p>
        </p:txBody>
      </p:sp>
      <p:sp>
        <p:nvSpPr>
          <p:cNvPr id="205" name="Google Shape;205;p28"/>
          <p:cNvSpPr txBox="1"/>
          <p:nvPr/>
        </p:nvSpPr>
        <p:spPr>
          <a:xfrm>
            <a:off x="13573125" y="5102828"/>
            <a:ext cx="2857500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УГЛЕВОДЫ</a:t>
            </a:r>
            <a:endParaRPr sz="1100"/>
          </a:p>
        </p:txBody>
      </p:sp>
      <p:sp>
        <p:nvSpPr>
          <p:cNvPr id="206" name="Google Shape;206;p28"/>
          <p:cNvSpPr txBox="1"/>
          <p:nvPr/>
        </p:nvSpPr>
        <p:spPr>
          <a:xfrm>
            <a:off x="904875" y="5757383"/>
            <a:ext cx="4762500" cy="183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2794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Основной строительный материал клеток организма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Оптимальна комбинация из растительных и животных источников</a:t>
            </a:r>
            <a:endParaRPr sz="900"/>
          </a:p>
        </p:txBody>
      </p:sp>
      <p:sp>
        <p:nvSpPr>
          <p:cNvPr id="207" name="Google Shape;207;p28"/>
          <p:cNvSpPr txBox="1"/>
          <p:nvPr/>
        </p:nvSpPr>
        <p:spPr>
          <a:xfrm>
            <a:off x="6762750" y="5757383"/>
            <a:ext cx="4762500" cy="3553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794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Активный участник всех биохимических процессов </a:t>
            </a:r>
            <a:b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организме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Важен баланс животных</a:t>
            </a:r>
            <a:b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(в т.ч. Омега-3) и растительных</a:t>
            </a:r>
            <a:b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(в т.ч. Омега-6) жиров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дефиците возможно нарушение работоспособности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избытке возрастает риск ожирения</a:t>
            </a:r>
            <a:endParaRPr sz="900"/>
          </a:p>
        </p:txBody>
      </p:sp>
      <p:sp>
        <p:nvSpPr>
          <p:cNvPr id="208" name="Google Shape;208;p28"/>
          <p:cNvSpPr txBox="1"/>
          <p:nvPr/>
        </p:nvSpPr>
        <p:spPr>
          <a:xfrm>
            <a:off x="12620625" y="5757383"/>
            <a:ext cx="4762500" cy="24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794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Источник энергии 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росте нагрузок увеличиваем долю углеводов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Отдаем предпочтение сложным углеводам </a:t>
            </a:r>
            <a:endParaRPr sz="900"/>
          </a:p>
          <a:p>
            <a:pPr marL="279400" marR="0" lvl="0" indent="-2667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F5865"/>
              </a:buClr>
              <a:buSzPts val="2000"/>
              <a:buFont typeface="Montserrat Medium"/>
              <a:buChar char="•"/>
            </a:pPr>
            <a:r>
              <a:rPr lang="ru" sz="16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Избегаем простых углеводов</a:t>
            </a:r>
            <a:endParaRPr sz="900"/>
          </a:p>
        </p:txBody>
      </p:sp>
      <p:sp>
        <p:nvSpPr>
          <p:cNvPr id="209" name="Google Shape;209;p28"/>
          <p:cNvSpPr txBox="1"/>
          <p:nvPr/>
        </p:nvSpPr>
        <p:spPr>
          <a:xfrm>
            <a:off x="476250" y="333314"/>
            <a:ext cx="16478250" cy="183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6000"/>
              <a:buFont typeface="Montserrat Black"/>
              <a:buNone/>
            </a:pPr>
            <a:r>
              <a:rPr lang="ru" sz="60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РЕКОМЕНДАЦИИ ПО ПРИЕМУ БЖУ</a:t>
            </a:r>
            <a:br>
              <a:rPr lang="ru" sz="6000" b="0" i="1" u="none" strike="noStrike" cap="none">
                <a:solidFill>
                  <a:srgbClr val="39537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38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(БЕЛКОВ–ЖИРОВ–УГЛЕВОДОВ)</a:t>
            </a:r>
            <a:r>
              <a:rPr lang="ru" sz="53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100"/>
          </a:p>
        </p:txBody>
      </p:sp>
      <p:pic>
        <p:nvPicPr>
          <p:cNvPr id="210" name="Google Shape;210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056537" y="2468897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5619" y="2468897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914413" y="2468897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494" y="2468897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6619" y="2468897"/>
            <a:ext cx="1977970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3412" y="2468897"/>
            <a:ext cx="1977970" cy="226994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/>
          <p:nvPr/>
        </p:nvSpPr>
        <p:spPr>
          <a:xfrm>
            <a:off x="904875" y="8367748"/>
            <a:ext cx="4762500" cy="9525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3953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904875" y="8558248"/>
            <a:ext cx="4762500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 lnSpcReduction="1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lang="ru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Минимальная потребность — </a:t>
            </a:r>
            <a:r>
              <a:rPr lang="ru" sz="15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0,8–1 г/кг</a:t>
            </a:r>
            <a:r>
              <a:rPr lang="ru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(максимум — </a:t>
            </a:r>
            <a:r>
              <a:rPr lang="ru" sz="15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до</a:t>
            </a:r>
            <a:r>
              <a:rPr lang="ru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5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2,5 г/кг</a:t>
            </a:r>
            <a:r>
              <a:rPr lang="ru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</a:t>
            </a:r>
            <a:endParaRPr sz="1100"/>
          </a:p>
        </p:txBody>
      </p:sp>
      <p:sp>
        <p:nvSpPr>
          <p:cNvPr id="218" name="Google Shape;218;p28"/>
          <p:cNvSpPr/>
          <p:nvPr/>
        </p:nvSpPr>
        <p:spPr>
          <a:xfrm>
            <a:off x="12620625" y="8367748"/>
            <a:ext cx="4762500" cy="952501"/>
          </a:xfrm>
          <a:prstGeom prst="rect">
            <a:avLst/>
          </a:prstGeom>
          <a:solidFill>
            <a:srgbClr val="8D9EB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3953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12620625" y="8558248"/>
            <a:ext cx="4762500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 lnSpcReduction="1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lang="ru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Минимальная потребность —</a:t>
            </a:r>
            <a:br>
              <a:rPr lang="ru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5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г/кг и более</a:t>
            </a:r>
            <a:endParaRPr sz="1100"/>
          </a:p>
        </p:txBody>
      </p:sp>
      <p:pic>
        <p:nvPicPr>
          <p:cNvPr id="220" name="Google Shape;220;p2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726" y="2413246"/>
            <a:ext cx="2650797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8602" y="2413246"/>
            <a:ext cx="2650796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76476" y="2413246"/>
            <a:ext cx="2650796" cy="23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14889500" y="9657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5277" y="2996657"/>
            <a:ext cx="7444856" cy="65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3143250" y="4541035"/>
            <a:ext cx="4358237" cy="380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БАДы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Баланс жиров/углеводов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Качество продуктов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4F5865"/>
              </a:buClr>
              <a:buSzPts val="2300"/>
              <a:buFont typeface="Montserrat"/>
              <a:buNone/>
            </a:pPr>
            <a:r>
              <a:rPr lang="ru" sz="23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Контроль калорий </a:t>
            </a:r>
            <a:endParaRPr sz="1100"/>
          </a:p>
        </p:txBody>
      </p:sp>
      <p:sp>
        <p:nvSpPr>
          <p:cNvPr id="232" name="Google Shape;232;p29"/>
          <p:cNvSpPr txBox="1"/>
          <p:nvPr/>
        </p:nvSpPr>
        <p:spPr>
          <a:xfrm>
            <a:off x="476250" y="342838"/>
            <a:ext cx="16478100" cy="28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800" i="1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ЭТИ ПРИОРИТЕТЫ</a:t>
            </a:r>
            <a:br>
              <a:rPr lang="ru" sz="6800" b="0" i="1" u="none" strike="noStrike" cap="none">
                <a:solidFill>
                  <a:srgbClr val="E8BA4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3800" b="0" i="1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– ЗАЛОГ БУДУЩЕГО УСПЕХА</a:t>
            </a:r>
            <a:endParaRPr sz="1100"/>
          </a:p>
        </p:txBody>
      </p:sp>
      <p:sp>
        <p:nvSpPr>
          <p:cNvPr id="233" name="Google Shape;233;p29"/>
          <p:cNvSpPr txBox="1"/>
          <p:nvPr/>
        </p:nvSpPr>
        <p:spPr>
          <a:xfrm>
            <a:off x="10855560" y="4792283"/>
            <a:ext cx="2244290" cy="67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800"/>
              <a:buFont typeface="Montserrat"/>
              <a:buNone/>
            </a:pPr>
            <a:r>
              <a:rPr lang="ru" sz="1800" b="1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БАДы</a:t>
            </a:r>
            <a:endParaRPr sz="1100"/>
          </a:p>
        </p:txBody>
      </p:sp>
      <p:sp>
        <p:nvSpPr>
          <p:cNvPr id="234" name="Google Shape;234;p29"/>
          <p:cNvSpPr txBox="1"/>
          <p:nvPr/>
        </p:nvSpPr>
        <p:spPr>
          <a:xfrm>
            <a:off x="10740486" y="6378938"/>
            <a:ext cx="2474436" cy="37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Углеводы и жиры</a:t>
            </a:r>
            <a:endParaRPr sz="1100"/>
          </a:p>
        </p:txBody>
      </p:sp>
      <p:sp>
        <p:nvSpPr>
          <p:cNvPr id="235" name="Google Shape;235;p29"/>
          <p:cNvSpPr txBox="1"/>
          <p:nvPr/>
        </p:nvSpPr>
        <p:spPr>
          <a:xfrm>
            <a:off x="10728394" y="7668424"/>
            <a:ext cx="2498623" cy="37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Достаточно белка</a:t>
            </a:r>
            <a:endParaRPr sz="1100"/>
          </a:p>
        </p:txBody>
      </p:sp>
      <p:sp>
        <p:nvSpPr>
          <p:cNvPr id="236" name="Google Shape;236;p29"/>
          <p:cNvSpPr txBox="1"/>
          <p:nvPr/>
        </p:nvSpPr>
        <p:spPr>
          <a:xfrm>
            <a:off x="10371814" y="8845563"/>
            <a:ext cx="3211782" cy="37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Калорийность рациона</a:t>
            </a:r>
            <a:endParaRPr sz="1100"/>
          </a:p>
        </p:txBody>
      </p:sp>
      <p:pic>
        <p:nvPicPr>
          <p:cNvPr id="237" name="Google Shape;237;p2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8017" y="4422654"/>
            <a:ext cx="718324" cy="6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8017" y="5529253"/>
            <a:ext cx="718324" cy="6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8017" y="6635852"/>
            <a:ext cx="718324" cy="6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8017" y="7742451"/>
            <a:ext cx="718324" cy="6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87895" y="4125633"/>
            <a:ext cx="452069" cy="64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6118" y="5752628"/>
            <a:ext cx="534787" cy="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93209" y="5771452"/>
            <a:ext cx="666083" cy="5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72098" y="7045279"/>
            <a:ext cx="809626" cy="60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711699" y="8326290"/>
            <a:ext cx="533401" cy="53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/>
        </p:nvSpPr>
        <p:spPr>
          <a:xfrm>
            <a:off x="552825" y="94826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14939975" y="9707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766" y="1884404"/>
            <a:ext cx="1026176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/>
        </p:nvSpPr>
        <p:spPr>
          <a:xfrm>
            <a:off x="476250" y="266638"/>
            <a:ext cx="16478250" cy="138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7900"/>
              <a:buFont typeface="Montserrat Black"/>
              <a:buNone/>
            </a:pPr>
            <a:r>
              <a:rPr lang="ru" sz="7900" b="0" i="1" u="none" strike="noStrike" cap="none">
                <a:solidFill>
                  <a:srgbClr val="4F586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ОТ ТЕОРИИ К ПРАКТИКЕ</a:t>
            </a:r>
            <a:endParaRPr sz="1100"/>
          </a:p>
        </p:txBody>
      </p:sp>
      <p:sp>
        <p:nvSpPr>
          <p:cNvPr id="255" name="Google Shape;255;p30"/>
          <p:cNvSpPr txBox="1"/>
          <p:nvPr/>
        </p:nvSpPr>
        <p:spPr>
          <a:xfrm>
            <a:off x="3488720" y="5614535"/>
            <a:ext cx="156874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Вес в КГ</a:t>
            </a:r>
            <a:endParaRPr sz="1100"/>
          </a:p>
        </p:txBody>
      </p:sp>
      <p:sp>
        <p:nvSpPr>
          <p:cNvPr id="256" name="Google Shape;256;p30"/>
          <p:cNvSpPr txBox="1"/>
          <p:nvPr/>
        </p:nvSpPr>
        <p:spPr>
          <a:xfrm>
            <a:off x="2775656" y="4478609"/>
            <a:ext cx="559412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 Medium"/>
              <a:buNone/>
            </a:pPr>
            <a:r>
              <a:rPr lang="ru" sz="38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×</a:t>
            </a:r>
            <a:endParaRPr sz="1100"/>
          </a:p>
        </p:txBody>
      </p:sp>
      <p:sp>
        <p:nvSpPr>
          <p:cNvPr id="257" name="Google Shape;257;p30"/>
          <p:cNvSpPr txBox="1"/>
          <p:nvPr/>
        </p:nvSpPr>
        <p:spPr>
          <a:xfrm>
            <a:off x="2775656" y="4478609"/>
            <a:ext cx="559412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 Medium"/>
              <a:buNone/>
            </a:pPr>
            <a:r>
              <a:rPr lang="ru" sz="38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×</a:t>
            </a:r>
            <a:endParaRPr sz="1100"/>
          </a:p>
        </p:txBody>
      </p:sp>
      <p:sp>
        <p:nvSpPr>
          <p:cNvPr id="258" name="Google Shape;258;p30"/>
          <p:cNvSpPr txBox="1"/>
          <p:nvPr/>
        </p:nvSpPr>
        <p:spPr>
          <a:xfrm>
            <a:off x="2753828" y="4298865"/>
            <a:ext cx="603068" cy="10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×</a:t>
            </a:r>
            <a:endParaRPr sz="1100"/>
          </a:p>
        </p:txBody>
      </p:sp>
      <p:sp>
        <p:nvSpPr>
          <p:cNvPr id="259" name="Google Shape;259;p30"/>
          <p:cNvSpPr txBox="1"/>
          <p:nvPr/>
        </p:nvSpPr>
        <p:spPr>
          <a:xfrm>
            <a:off x="5189283" y="4298865"/>
            <a:ext cx="603068" cy="10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1100"/>
          </a:p>
        </p:txBody>
      </p:sp>
      <p:sp>
        <p:nvSpPr>
          <p:cNvPr id="260" name="Google Shape;260;p30"/>
          <p:cNvSpPr txBox="1"/>
          <p:nvPr/>
        </p:nvSpPr>
        <p:spPr>
          <a:xfrm>
            <a:off x="7624738" y="4298865"/>
            <a:ext cx="603067" cy="10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×</a:t>
            </a:r>
            <a:endParaRPr sz="1100"/>
          </a:p>
        </p:txBody>
      </p:sp>
      <p:sp>
        <p:nvSpPr>
          <p:cNvPr id="261" name="Google Shape;261;p30"/>
          <p:cNvSpPr txBox="1"/>
          <p:nvPr/>
        </p:nvSpPr>
        <p:spPr>
          <a:xfrm>
            <a:off x="8359629" y="5614535"/>
            <a:ext cx="156874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Рост в СМ</a:t>
            </a:r>
            <a:endParaRPr sz="1100"/>
          </a:p>
        </p:txBody>
      </p:sp>
      <p:sp>
        <p:nvSpPr>
          <p:cNvPr id="262" name="Google Shape;262;p30"/>
          <p:cNvSpPr txBox="1"/>
          <p:nvPr/>
        </p:nvSpPr>
        <p:spPr>
          <a:xfrm>
            <a:off x="10060194" y="4298865"/>
            <a:ext cx="603067" cy="10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sz="1100"/>
          </a:p>
        </p:txBody>
      </p:sp>
      <p:sp>
        <p:nvSpPr>
          <p:cNvPr id="263" name="Google Shape;263;p30"/>
          <p:cNvSpPr txBox="1"/>
          <p:nvPr/>
        </p:nvSpPr>
        <p:spPr>
          <a:xfrm>
            <a:off x="12495649" y="4298865"/>
            <a:ext cx="603067" cy="10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×</a:t>
            </a:r>
            <a:endParaRPr sz="1100"/>
          </a:p>
        </p:txBody>
      </p:sp>
      <p:sp>
        <p:nvSpPr>
          <p:cNvPr id="264" name="Google Shape;264;p30"/>
          <p:cNvSpPr txBox="1"/>
          <p:nvPr/>
        </p:nvSpPr>
        <p:spPr>
          <a:xfrm>
            <a:off x="14931103" y="4298865"/>
            <a:ext cx="603068" cy="10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1100"/>
          </a:p>
        </p:txBody>
      </p:sp>
      <p:sp>
        <p:nvSpPr>
          <p:cNvPr id="265" name="Google Shape;265;p30"/>
          <p:cNvSpPr txBox="1"/>
          <p:nvPr/>
        </p:nvSpPr>
        <p:spPr>
          <a:xfrm>
            <a:off x="13230540" y="5614535"/>
            <a:ext cx="156874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Возраст в ГОДАХ</a:t>
            </a:r>
            <a:endParaRPr sz="1100"/>
          </a:p>
        </p:txBody>
      </p:sp>
      <p:sp>
        <p:nvSpPr>
          <p:cNvPr id="266" name="Google Shape;266;p30"/>
          <p:cNvSpPr txBox="1"/>
          <p:nvPr/>
        </p:nvSpPr>
        <p:spPr>
          <a:xfrm>
            <a:off x="2118408" y="2029185"/>
            <a:ext cx="1131056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2700"/>
              <a:buFont typeface="Montserrat Medium"/>
              <a:buNone/>
            </a:pPr>
            <a:r>
              <a:rPr lang="ru" sz="2700" b="0" i="0" u="none" strike="noStrike" cap="none">
                <a:solidFill>
                  <a:srgbClr val="4F586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Узнайте свою норму калорий по формуле:</a:t>
            </a:r>
            <a:endParaRPr sz="1100"/>
          </a:p>
        </p:txBody>
      </p:sp>
      <p:sp>
        <p:nvSpPr>
          <p:cNvPr id="267" name="Google Shape;267;p30"/>
          <p:cNvSpPr txBox="1"/>
          <p:nvPr/>
        </p:nvSpPr>
        <p:spPr>
          <a:xfrm>
            <a:off x="3488720" y="9058398"/>
            <a:ext cx="156874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Вес в КГ</a:t>
            </a:r>
            <a:endParaRPr sz="1100"/>
          </a:p>
        </p:txBody>
      </p:sp>
      <p:sp>
        <p:nvSpPr>
          <p:cNvPr id="268" name="Google Shape;268;p30"/>
          <p:cNvSpPr txBox="1"/>
          <p:nvPr/>
        </p:nvSpPr>
        <p:spPr>
          <a:xfrm>
            <a:off x="2775656" y="7922472"/>
            <a:ext cx="559412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 Medium"/>
              <a:buNone/>
            </a:pPr>
            <a:r>
              <a:rPr lang="ru" sz="38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×</a:t>
            </a:r>
            <a:endParaRPr sz="1100"/>
          </a:p>
        </p:txBody>
      </p:sp>
      <p:sp>
        <p:nvSpPr>
          <p:cNvPr id="269" name="Google Shape;269;p30"/>
          <p:cNvSpPr txBox="1"/>
          <p:nvPr/>
        </p:nvSpPr>
        <p:spPr>
          <a:xfrm>
            <a:off x="2775656" y="7922472"/>
            <a:ext cx="559412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 Medium"/>
              <a:buNone/>
            </a:pPr>
            <a:r>
              <a:rPr lang="ru" sz="38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×</a:t>
            </a:r>
            <a:endParaRPr sz="1100"/>
          </a:p>
        </p:txBody>
      </p:sp>
      <p:sp>
        <p:nvSpPr>
          <p:cNvPr id="270" name="Google Shape;270;p30"/>
          <p:cNvSpPr txBox="1"/>
          <p:nvPr/>
        </p:nvSpPr>
        <p:spPr>
          <a:xfrm>
            <a:off x="2753828" y="7742728"/>
            <a:ext cx="603068" cy="102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×</a:t>
            </a:r>
            <a:endParaRPr sz="1100"/>
          </a:p>
        </p:txBody>
      </p:sp>
      <p:sp>
        <p:nvSpPr>
          <p:cNvPr id="271" name="Google Shape;271;p30"/>
          <p:cNvSpPr txBox="1"/>
          <p:nvPr/>
        </p:nvSpPr>
        <p:spPr>
          <a:xfrm>
            <a:off x="5189283" y="7742728"/>
            <a:ext cx="603068" cy="102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1100"/>
          </a:p>
        </p:txBody>
      </p:sp>
      <p:sp>
        <p:nvSpPr>
          <p:cNvPr id="272" name="Google Shape;272;p30"/>
          <p:cNvSpPr txBox="1"/>
          <p:nvPr/>
        </p:nvSpPr>
        <p:spPr>
          <a:xfrm>
            <a:off x="7624738" y="7742728"/>
            <a:ext cx="603067" cy="102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×</a:t>
            </a:r>
            <a:endParaRPr sz="1100"/>
          </a:p>
        </p:txBody>
      </p:sp>
      <p:sp>
        <p:nvSpPr>
          <p:cNvPr id="273" name="Google Shape;273;p30"/>
          <p:cNvSpPr txBox="1"/>
          <p:nvPr/>
        </p:nvSpPr>
        <p:spPr>
          <a:xfrm>
            <a:off x="8359629" y="9058398"/>
            <a:ext cx="156874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Рост в СМ</a:t>
            </a:r>
            <a:endParaRPr sz="1100"/>
          </a:p>
        </p:txBody>
      </p:sp>
      <p:sp>
        <p:nvSpPr>
          <p:cNvPr id="274" name="Google Shape;274;p30"/>
          <p:cNvSpPr txBox="1"/>
          <p:nvPr/>
        </p:nvSpPr>
        <p:spPr>
          <a:xfrm>
            <a:off x="10060194" y="7742728"/>
            <a:ext cx="603067" cy="102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sz="1100"/>
          </a:p>
        </p:txBody>
      </p:sp>
      <p:sp>
        <p:nvSpPr>
          <p:cNvPr id="275" name="Google Shape;275;p30"/>
          <p:cNvSpPr txBox="1"/>
          <p:nvPr/>
        </p:nvSpPr>
        <p:spPr>
          <a:xfrm>
            <a:off x="12495649" y="7742728"/>
            <a:ext cx="603067" cy="102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5372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395372"/>
                </a:solidFill>
                <a:latin typeface="Montserrat"/>
                <a:ea typeface="Montserrat"/>
                <a:cs typeface="Montserrat"/>
                <a:sym typeface="Montserrat"/>
              </a:rPr>
              <a:t>×</a:t>
            </a:r>
            <a:endParaRPr sz="1100"/>
          </a:p>
        </p:txBody>
      </p:sp>
      <p:sp>
        <p:nvSpPr>
          <p:cNvPr id="276" name="Google Shape;276;p30"/>
          <p:cNvSpPr txBox="1"/>
          <p:nvPr/>
        </p:nvSpPr>
        <p:spPr>
          <a:xfrm>
            <a:off x="14931103" y="7742728"/>
            <a:ext cx="603068" cy="102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Montserrat"/>
              <a:buNone/>
            </a:pPr>
            <a:r>
              <a:rPr lang="ru" sz="5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sz="1100"/>
          </a:p>
        </p:txBody>
      </p:sp>
      <p:sp>
        <p:nvSpPr>
          <p:cNvPr id="277" name="Google Shape;277;p30"/>
          <p:cNvSpPr txBox="1"/>
          <p:nvPr/>
        </p:nvSpPr>
        <p:spPr>
          <a:xfrm>
            <a:off x="13230540" y="9058398"/>
            <a:ext cx="1568740" cy="6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1800"/>
              <a:buFont typeface="Montserrat"/>
              <a:buNone/>
            </a:pPr>
            <a:r>
              <a:rPr lang="ru" sz="18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Возраст в ГОДАХ</a:t>
            </a:r>
            <a:endParaRPr sz="1100"/>
          </a:p>
        </p:txBody>
      </p:sp>
      <p:sp>
        <p:nvSpPr>
          <p:cNvPr id="278" name="Google Shape;278;p30"/>
          <p:cNvSpPr txBox="1"/>
          <p:nvPr/>
        </p:nvSpPr>
        <p:spPr>
          <a:xfrm>
            <a:off x="1182634" y="1860591"/>
            <a:ext cx="404242" cy="100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BAC4"/>
              </a:buClr>
              <a:buSzPts val="6000"/>
              <a:buFont typeface="Montserrat Black"/>
              <a:buNone/>
            </a:pPr>
            <a:r>
              <a:rPr lang="ru" sz="6000" b="0" i="1" u="none" strike="noStrike" cap="none">
                <a:solidFill>
                  <a:srgbClr val="B1BAC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 sz="1100"/>
          </a:p>
        </p:txBody>
      </p:sp>
      <p:pic>
        <p:nvPicPr>
          <p:cNvPr id="279" name="Google Shape;279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6142866" y="5420727"/>
            <a:ext cx="1977971" cy="22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27" y="5420727"/>
            <a:ext cx="1977970" cy="226994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 txBox="1">
            <a:spLocks noGrp="1"/>
          </p:cNvSpPr>
          <p:nvPr>
            <p:ph type="body" idx="1"/>
          </p:nvPr>
        </p:nvSpPr>
        <p:spPr>
          <a:xfrm>
            <a:off x="6810777" y="3108163"/>
            <a:ext cx="4666445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"/>
              <a:buNone/>
            </a:pPr>
            <a:r>
              <a:rPr lang="ru" b="1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Для мужчин</a:t>
            </a: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6810777" y="6570294"/>
            <a:ext cx="4666445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865"/>
              </a:buClr>
              <a:buSzPts val="3000"/>
              <a:buFont typeface="Montserrat"/>
              <a:buNone/>
            </a:pPr>
            <a:r>
              <a:rPr lang="ru" sz="3000" b="1" i="0" u="none" strike="noStrike" cap="none">
                <a:solidFill>
                  <a:srgbClr val="4F5865"/>
                </a:solidFill>
                <a:latin typeface="Montserrat"/>
                <a:ea typeface="Montserrat"/>
                <a:cs typeface="Montserrat"/>
                <a:sym typeface="Montserrat"/>
              </a:rPr>
              <a:t>Для женщин</a:t>
            </a:r>
            <a:endParaRPr sz="1100"/>
          </a:p>
        </p:txBody>
      </p:sp>
      <p:pic>
        <p:nvPicPr>
          <p:cNvPr id="283" name="Google Shape;283;p30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265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265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65995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59629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4175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4175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95085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65995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95085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88720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88720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59629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30540" y="4095703"/>
            <a:ext cx="156874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0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30540" y="7539566"/>
            <a:ext cx="1568740" cy="14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 txBox="1"/>
          <p:nvPr/>
        </p:nvSpPr>
        <p:spPr>
          <a:xfrm>
            <a:off x="552825" y="9558850"/>
            <a:ext cx="470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*Боди Лоджик **Нутрилайт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14875475" y="9783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endParaRPr/>
          </a:p>
        </p:txBody>
      </p:sp>
      <p:sp>
        <p:nvSpPr>
          <p:cNvPr id="299" name="Google Shape;299;p30"/>
          <p:cNvSpPr txBox="1"/>
          <p:nvPr/>
        </p:nvSpPr>
        <p:spPr>
          <a:xfrm>
            <a:off x="16520625" y="255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4340</Words>
  <Application>Microsoft Office PowerPoint</Application>
  <PresentationFormat>Custom</PresentationFormat>
  <Paragraphs>498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Montserrat Medium</vt:lpstr>
      <vt:lpstr>Montserrat Light</vt:lpstr>
      <vt:lpstr>Helvetica Neue</vt:lpstr>
      <vt:lpstr>Montserrat Black</vt:lpstr>
      <vt:lpstr>Montserrat</vt:lpstr>
      <vt:lpstr>Arial</vt:lpstr>
      <vt:lpstr>Oswald Regular</vt:lpstr>
      <vt:lpstr>Noto Sans Symbols</vt:lpstr>
      <vt:lpstr>Simple Light</vt:lpstr>
      <vt:lpstr>21_BasicWhite</vt:lpstr>
      <vt:lpstr>PowerPoint Presentation</vt:lpstr>
      <vt:lpstr>ДМИТРИЙ  СЕМИРЯДОВ</vt:lpstr>
      <vt:lpstr>ПРОБЛЕМЫ ПИТАНИЯ</vt:lpstr>
      <vt:lpstr>PowerPoint Presentation</vt:lpstr>
      <vt:lpstr>МЕНЯЕМ СЕБЯ —  ЗНАЧИТ ПОДХОД ИНДИВИДУАЛЬНЫЙ</vt:lpstr>
      <vt:lpstr>МЫ ЗА РАЗУМНЫЙ ПОДХОД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СЛЕДИМ ЗА ВЕСОМ…</vt:lpstr>
      <vt:lpstr>ДОПОЛНИТЕЛЬНО</vt:lpstr>
      <vt:lpstr>ПРИМЕР РАЦИОНА ДЛЯ СНИЖЕНИЯ ВЕСА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Tatyana Shibanova</cp:lastModifiedBy>
  <cp:revision>2</cp:revision>
  <dcterms:modified xsi:type="dcterms:W3CDTF">2021-11-02T18:54:07Z</dcterms:modified>
</cp:coreProperties>
</file>