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52" r:id="rId3"/>
    <p:sldId id="258" r:id="rId4"/>
    <p:sldId id="1551" r:id="rId5"/>
    <p:sldId id="259" r:id="rId6"/>
    <p:sldId id="354" r:id="rId7"/>
    <p:sldId id="355" r:id="rId8"/>
    <p:sldId id="353" r:id="rId9"/>
    <p:sldId id="539" r:id="rId10"/>
    <p:sldId id="356" r:id="rId11"/>
    <p:sldId id="547" r:id="rId12"/>
    <p:sldId id="541" r:id="rId13"/>
    <p:sldId id="542" r:id="rId14"/>
    <p:sldId id="548" r:id="rId15"/>
    <p:sldId id="543" r:id="rId16"/>
    <p:sldId id="544" r:id="rId17"/>
    <p:sldId id="477" r:id="rId18"/>
    <p:sldId id="487" r:id="rId19"/>
    <p:sldId id="488" r:id="rId20"/>
    <p:sldId id="294" r:id="rId21"/>
    <p:sldId id="301" r:id="rId22"/>
    <p:sldId id="271" r:id="rId23"/>
    <p:sldId id="289" r:id="rId24"/>
    <p:sldId id="537" r:id="rId25"/>
    <p:sldId id="549" r:id="rId26"/>
    <p:sldId id="555" r:id="rId27"/>
    <p:sldId id="553" r:id="rId28"/>
    <p:sldId id="554" r:id="rId29"/>
    <p:sldId id="545" r:id="rId30"/>
    <p:sldId id="550" r:id="rId31"/>
    <p:sldId id="552" r:id="rId32"/>
    <p:sldId id="257" r:id="rId33"/>
    <p:sldId id="1550"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6453" autoAdjust="0"/>
  </p:normalViewPr>
  <p:slideViewPr>
    <p:cSldViewPr snapToGrid="0">
      <p:cViewPr varScale="1">
        <p:scale>
          <a:sx n="68" d="100"/>
          <a:sy n="68" d="100"/>
        </p:scale>
        <p:origin x="14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0F8B8-5975-4D4E-B1F5-EF55D864318F}" type="datetimeFigureOut">
              <a:rPr lang="ru-RU" smtClean="0"/>
              <a:t>08.07.2020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FE08E-0CA5-4DA4-8A44-4A7D82580968}" type="slidenum">
              <a:rPr lang="ru-RU" smtClean="0"/>
              <a:t>‹#›</a:t>
            </a:fld>
            <a:endParaRPr lang="ru-RU"/>
          </a:p>
        </p:txBody>
      </p:sp>
    </p:spTree>
    <p:extLst>
      <p:ext uri="{BB962C8B-B14F-4D97-AF65-F5344CB8AC3E}">
        <p14:creationId xmlns:p14="http://schemas.microsoft.com/office/powerpoint/2010/main" val="358755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stagram.com/tv/CBgBqj5j6uQ/"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instagram.com/tv/CBpq4G8C-8N/?igshid=1qm3y6vji2h9w" TargetMode="External"/><Relationship Id="rId5" Type="http://schemas.openxmlformats.org/officeDocument/2006/relationships/hyperlink" Target="https://www.instagram.com/tv/CBnz0NGAkl5/?igshid=1gh587ft4ndig" TargetMode="External"/><Relationship Id="rId4" Type="http://schemas.openxmlformats.org/officeDocument/2006/relationships/hyperlink" Target="https://www.instagram.com/tv/CAdEdO4q0EY/"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Поприветсвуйте участников. Обозначьте тему встречи.</a:t>
            </a:r>
          </a:p>
          <a:p>
            <a:r>
              <a:rPr lang="ru-RU" dirty="0"/>
              <a:t>Сегодня мы с вами поговорим о том, как дополнить программу </a:t>
            </a:r>
            <a:r>
              <a:rPr lang="en-US" dirty="0"/>
              <a:t>Body Detox </a:t>
            </a:r>
            <a:r>
              <a:rPr lang="ru-RU" dirty="0"/>
              <a:t>и стать более здоровыми и красивыми не только изнутри, но и снаружи. А также о том, как ухаживать за своей кожей во время программы </a:t>
            </a:r>
            <a:r>
              <a:rPr lang="en-US" dirty="0"/>
              <a:t>Body Detox. </a:t>
            </a:r>
            <a:r>
              <a:rPr lang="ru-RU" dirty="0"/>
              <a:t>Какие есть особенности, «подводные камни», и как пройти программу </a:t>
            </a:r>
            <a:r>
              <a:rPr lang="en-US" dirty="0"/>
              <a:t>Body Detox </a:t>
            </a:r>
            <a:r>
              <a:rPr lang="ru-RU" dirty="0"/>
              <a:t>максимально эффективно и приятно. Поговорим о правильном уходе за кожей, его основных этапах, а также продуктах по уходу за лицом, которые помогут вам оставаться красивой и молодой. Итак, вы готовы? Нас ждет много интересной и полезной информации.</a:t>
            </a:r>
          </a:p>
        </p:txBody>
      </p:sp>
      <p:sp>
        <p:nvSpPr>
          <p:cNvPr id="4" name="Slide Number Placeholder 3"/>
          <p:cNvSpPr>
            <a:spLocks noGrp="1"/>
          </p:cNvSpPr>
          <p:nvPr>
            <p:ph type="sldNum" sz="quarter" idx="5"/>
          </p:nvPr>
        </p:nvSpPr>
        <p:spPr/>
        <p:txBody>
          <a:bodyPr/>
          <a:lstStyle/>
          <a:p>
            <a:fld id="{E4BFE08E-0CA5-4DA4-8A44-4A7D82580968}" type="slidenum">
              <a:rPr lang="ru-RU" smtClean="0"/>
              <a:t>1</a:t>
            </a:fld>
            <a:endParaRPr lang="ru-RU"/>
          </a:p>
        </p:txBody>
      </p:sp>
    </p:spTree>
    <p:extLst>
      <p:ext uri="{BB962C8B-B14F-4D97-AF65-F5344CB8AC3E}">
        <p14:creationId xmlns:p14="http://schemas.microsoft.com/office/powerpoint/2010/main" val="235802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Правила простого и грамотного очищения кожи лица собраны на слайде. Озвучьте их</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качестве продуктов порекомендуйте одно из средств для умывания, например </a:t>
            </a:r>
            <a:r>
              <a:rPr lang="ru-RU" sz="1200" b="1" dirty="0">
                <a:latin typeface="Candara" panose="020E0502030303020204" pitchFamily="34" charset="0"/>
                <a:cs typeface="Arial" panose="020B0604020202020204" pitchFamily="34" charset="0"/>
              </a:rPr>
              <a:t>ARTISTRY YOUTH XTEND™ </a:t>
            </a:r>
            <a:r>
              <a:rPr lang="ru-RU" sz="1200" dirty="0">
                <a:latin typeface="Candara" panose="020E0502030303020204" pitchFamily="34" charset="0"/>
                <a:cs typeface="Arial" panose="020B0604020202020204" pitchFamily="34" charset="0"/>
              </a:rPr>
              <a:t>Насыщенная очищающая пенка для умывания</a:t>
            </a:r>
          </a:p>
          <a:p>
            <a:r>
              <a:rPr lang="en-US" dirty="0"/>
              <a:t>. </a:t>
            </a:r>
            <a:r>
              <a:rPr lang="ru-RU" dirty="0"/>
              <a:t>Перечислите его преимущества : </a:t>
            </a:r>
            <a:r>
              <a:rPr lang="ru-RU" sz="1200" b="0" i="0" kern="1200" dirty="0">
                <a:solidFill>
                  <a:schemeClr val="tx1"/>
                </a:solidFill>
                <a:effectLst/>
                <a:latin typeface="+mn-lt"/>
                <a:ea typeface="+mn-ea"/>
                <a:cs typeface="+mn-cs"/>
              </a:rPr>
              <a:t>Мягкая, насыщенная очищающая пенка для умывания эффективно и бережно очищает кожу: удаляет макияж и очищает поры.</a:t>
            </a:r>
            <a:br>
              <a:rPr lang="ru-RU" dirty="0"/>
            </a:br>
            <a:r>
              <a:rPr lang="ru-RU" sz="1200" b="0" i="0" kern="1200" dirty="0">
                <a:solidFill>
                  <a:schemeClr val="tx1"/>
                </a:solidFill>
                <a:effectLst/>
                <a:latin typeface="+mn-lt"/>
                <a:ea typeface="+mn-ea"/>
                <a:cs typeface="+mn-cs"/>
              </a:rPr>
              <a:t>Кожа становится более гладкой и мягкой.</a:t>
            </a:r>
            <a:br>
              <a:rPr lang="ru-RU" dirty="0"/>
            </a:br>
            <a:r>
              <a:rPr lang="ru-RU" sz="1200" b="0" i="0" kern="1200" dirty="0">
                <a:solidFill>
                  <a:schemeClr val="tx1"/>
                </a:solidFill>
                <a:effectLst/>
                <a:latin typeface="+mn-lt"/>
                <a:ea typeface="+mn-ea"/>
                <a:cs typeface="+mn-cs"/>
              </a:rPr>
              <a:t>Попадая на кожу, увлажняющие компоненты средства активизируются, обеспечивая максимальное впитывание и увлажнение.</a:t>
            </a:r>
            <a:br>
              <a:rPr lang="ru-RU" dirty="0"/>
            </a:br>
            <a:r>
              <a:rPr lang="ru-RU" sz="1200" b="0" i="0" kern="1200" dirty="0">
                <a:solidFill>
                  <a:schemeClr val="tx1"/>
                </a:solidFill>
                <a:effectLst/>
                <a:latin typeface="+mn-lt"/>
                <a:ea typeface="+mn-ea"/>
                <a:cs typeface="+mn-cs"/>
              </a:rPr>
              <a:t>Средство превращается в роскошную пену, которая мягко и в то же время тщательно удаляет загрязнения, оставляя комфортное ощущение чистоты и мягкости. Содержит </a:t>
            </a:r>
            <a:r>
              <a:rPr lang="ru-RU" sz="1200" b="0" i="0" u="none" strike="noStrike" kern="1200" baseline="0" dirty="0">
                <a:solidFill>
                  <a:schemeClr val="tx1"/>
                </a:solidFill>
                <a:latin typeface="+mn-lt"/>
                <a:ea typeface="+mn-ea"/>
                <a:cs typeface="+mn-cs"/>
              </a:rPr>
              <a:t>Экстракт овса помогает разгладить и кондиционировать кожу., а также экстракт плодов баобаба, который обладает питательными свойствами.</a:t>
            </a:r>
          </a:p>
          <a:p>
            <a:r>
              <a:rPr lang="ru-RU" sz="1200" b="0" i="0" u="none" strike="noStrike" kern="1200" baseline="0" dirty="0">
                <a:solidFill>
                  <a:schemeClr val="tx1"/>
                </a:solidFill>
                <a:latin typeface="+mn-lt"/>
                <a:ea typeface="+mn-ea"/>
                <a:cs typeface="+mn-cs"/>
              </a:rPr>
              <a:t>Вы также можете порекомендовать другое средство, например </a:t>
            </a:r>
            <a:r>
              <a:rPr lang="en-US" sz="1200" b="1" i="0" u="none" strike="noStrike" kern="1200" baseline="0" dirty="0">
                <a:solidFill>
                  <a:schemeClr val="tx1"/>
                </a:solidFill>
                <a:latin typeface="+mn-lt"/>
                <a:ea typeface="+mn-ea"/>
                <a:cs typeface="+mn-cs"/>
              </a:rPr>
              <a:t>ARTISTRY HYDRA-V™</a:t>
            </a:r>
            <a:r>
              <a:rPr lang="ru-RU" sz="1200" b="0" i="0" u="none" strike="noStrike" kern="1200" baseline="0" dirty="0">
                <a:solidFill>
                  <a:schemeClr val="tx1"/>
                </a:solidFill>
                <a:latin typeface="+mn-lt"/>
                <a:ea typeface="+mn-ea"/>
                <a:cs typeface="+mn-cs"/>
              </a:rPr>
              <a:t>Освежающая пенка для умывания</a:t>
            </a:r>
          </a:p>
          <a:p>
            <a:r>
              <a:rPr lang="ru-RU" sz="1200" b="0" i="0" u="none" strike="noStrike" kern="1200" baseline="0" dirty="0">
                <a:solidFill>
                  <a:schemeClr val="tx1"/>
                </a:solidFill>
                <a:latin typeface="+mn-lt"/>
                <a:ea typeface="+mn-ea"/>
                <a:cs typeface="+mn-cs"/>
              </a:rPr>
              <a:t>Расскажите, что помимо ежедневного очищения с помощью средства для умывания, также необходимо отшелушивать кожу от ороговевших, отмерших частичек с помощью специального средства.</a:t>
            </a:r>
          </a:p>
          <a:p>
            <a:pPr fontAlgn="base"/>
            <a:r>
              <a:rPr lang="ru-RU" sz="1200" b="0" i="0" u="none" strike="noStrike" kern="1200" baseline="0" dirty="0">
                <a:solidFill>
                  <a:schemeClr val="tx1"/>
                </a:solidFill>
                <a:latin typeface="+mn-lt"/>
                <a:ea typeface="+mn-ea"/>
                <a:cs typeface="+mn-cs"/>
              </a:rPr>
              <a:t>Порекомендуйте </a:t>
            </a:r>
            <a:r>
              <a:rPr lang="en-US" sz="1200" b="1" dirty="0">
                <a:latin typeface="Candara" panose="020E0502030303020204" pitchFamily="34" charset="0"/>
                <a:cs typeface="Arial" panose="020B0604020202020204" pitchFamily="34" charset="0"/>
              </a:rPr>
              <a:t>ARTISTRY SIGNATURE SELECT </a:t>
            </a:r>
            <a:r>
              <a:rPr lang="ru-RU" sz="1200" dirty="0">
                <a:latin typeface="Candara" panose="020E0502030303020204" pitchFamily="34" charset="0"/>
                <a:cs typeface="Arial" panose="020B0604020202020204" pitchFamily="34" charset="0"/>
              </a:rPr>
              <a:t>Отшелушивающая маска для кожи лица. Расскажите о преимуществах продукта: нежная </a:t>
            </a:r>
            <a:r>
              <a:rPr lang="ru-RU" sz="1200" b="0" i="0" kern="1200" dirty="0">
                <a:solidFill>
                  <a:schemeClr val="tx1"/>
                </a:solidFill>
                <a:effectLst/>
                <a:latin typeface="+mn-lt"/>
                <a:ea typeface="+mn-ea"/>
                <a:cs typeface="+mn-cs"/>
              </a:rPr>
              <a:t>маска-скраб с кристаллами тростникового сахара и экстрактом черной смородины NUTRILITE, мощнейшим фитонитриентом и аниоксидантом</a:t>
            </a:r>
          </a:p>
          <a:p>
            <a:pPr fontAlgn="base"/>
            <a:r>
              <a:rPr lang="ru-RU" sz="1200" b="0" i="0" kern="1200" dirty="0">
                <a:solidFill>
                  <a:schemeClr val="tx1"/>
                </a:solidFill>
                <a:effectLst/>
                <a:latin typeface="+mn-lt"/>
                <a:ea typeface="+mn-ea"/>
                <a:cs typeface="+mn-cs"/>
              </a:rPr>
              <a:t>Маска мгновенно смягчает и разглаживает, удалеет отмершие частички, делает кожу гладкой и придает ей более ухоженный вид.</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latin typeface="Candara" panose="020E0502030303020204" pitchFamily="34" charset="0"/>
              <a:cs typeface="Arial" panose="020B0604020202020204" pitchFamily="34" charset="0"/>
            </a:endParaRPr>
          </a:p>
          <a:p>
            <a:endParaRPr lang="ru-RU" dirty="0"/>
          </a:p>
        </p:txBody>
      </p:sp>
      <p:sp>
        <p:nvSpPr>
          <p:cNvPr id="4" name="Slide Number Placeholder 3"/>
          <p:cNvSpPr>
            <a:spLocks noGrp="1"/>
          </p:cNvSpPr>
          <p:nvPr>
            <p:ph type="sldNum" sz="quarter" idx="5"/>
          </p:nvPr>
        </p:nvSpPr>
        <p:spPr/>
        <p:txBody>
          <a:bodyPr/>
          <a:lstStyle/>
          <a:p>
            <a:fld id="{E4BFE08E-0CA5-4DA4-8A44-4A7D82580968}" type="slidenum">
              <a:rPr lang="ru-RU" smtClean="0"/>
              <a:t>10</a:t>
            </a:fld>
            <a:endParaRPr lang="ru-RU"/>
          </a:p>
        </p:txBody>
      </p:sp>
    </p:spTree>
    <p:extLst>
      <p:ext uri="{BB962C8B-B14F-4D97-AF65-F5344CB8AC3E}">
        <p14:creationId xmlns:p14="http://schemas.microsoft.com/office/powerpoint/2010/main" val="165272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слайде приведен лайфхак для упругости кожи ко время умывания. Расскажите о нем. Не забудьте упомянуть о противопоказаниях.</a:t>
            </a:r>
          </a:p>
          <a:p>
            <a:r>
              <a:rPr lang="ru-RU" dirty="0"/>
              <a:t>Если у вас есть свои советы и ракомендации, вы можете также ими поделиться.</a:t>
            </a:r>
          </a:p>
          <a:p>
            <a:r>
              <a:rPr lang="ru-RU" dirty="0"/>
              <a:t>Спросите у аудитории, есть ли вопросы. Если есть, ответьте на них и продолжайте дальше</a:t>
            </a:r>
          </a:p>
        </p:txBody>
      </p:sp>
      <p:sp>
        <p:nvSpPr>
          <p:cNvPr id="4" name="Slide Number Placeholder 3"/>
          <p:cNvSpPr>
            <a:spLocks noGrp="1"/>
          </p:cNvSpPr>
          <p:nvPr>
            <p:ph type="sldNum" sz="quarter" idx="5"/>
          </p:nvPr>
        </p:nvSpPr>
        <p:spPr/>
        <p:txBody>
          <a:bodyPr/>
          <a:lstStyle/>
          <a:p>
            <a:fld id="{E4BFE08E-0CA5-4DA4-8A44-4A7D82580968}" type="slidenum">
              <a:rPr lang="ru-RU" smtClean="0"/>
              <a:t>11</a:t>
            </a:fld>
            <a:endParaRPr lang="ru-RU"/>
          </a:p>
        </p:txBody>
      </p:sp>
    </p:spTree>
    <p:extLst>
      <p:ext uri="{BB962C8B-B14F-4D97-AF65-F5344CB8AC3E}">
        <p14:creationId xmlns:p14="http://schemas.microsoft.com/office/powerpoint/2010/main" val="179655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мы поговорили о первом важном этапа в уходе – очищении. Теперь поговорим о балансе и тонизировании кожи. Втором очень важном этапе в правильном ежедневном уходе за кожей –балансе и тонизировании кожи</a:t>
            </a:r>
          </a:p>
        </p:txBody>
      </p:sp>
      <p:sp>
        <p:nvSpPr>
          <p:cNvPr id="4" name="Slide Number Placeholder 3"/>
          <p:cNvSpPr>
            <a:spLocks noGrp="1"/>
          </p:cNvSpPr>
          <p:nvPr>
            <p:ph type="sldNum" sz="quarter" idx="5"/>
          </p:nvPr>
        </p:nvSpPr>
        <p:spPr/>
        <p:txBody>
          <a:bodyPr/>
          <a:lstStyle/>
          <a:p>
            <a:fld id="{E4BFE08E-0CA5-4DA4-8A44-4A7D82580968}" type="slidenum">
              <a:rPr lang="ru-RU" smtClean="0"/>
              <a:t>12</a:t>
            </a:fld>
            <a:endParaRPr lang="ru-RU"/>
          </a:p>
        </p:txBody>
      </p:sp>
    </p:spTree>
    <p:extLst>
      <p:ext uri="{BB962C8B-B14F-4D97-AF65-F5344CB8AC3E}">
        <p14:creationId xmlns:p14="http://schemas.microsoft.com/office/powerpoint/2010/main" val="427348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что такое баланс кожи? Многие из вас, наверное, слышали, что нормальный баланс кожи человека – это </a:t>
            </a:r>
            <a:r>
              <a:rPr lang="ru-RU" sz="1200" b="0" i="0" kern="1200" dirty="0">
                <a:solidFill>
                  <a:schemeClr val="tx1"/>
                </a:solidFill>
                <a:effectLst/>
                <a:latin typeface="+mn-lt"/>
                <a:ea typeface="+mn-ea"/>
                <a:cs typeface="+mn-cs"/>
              </a:rPr>
              <a:t>рН 5,5</a:t>
            </a:r>
          </a:p>
          <a:p>
            <a:r>
              <a:rPr lang="ru-RU" sz="1200" b="0" i="0" kern="1200" dirty="0">
                <a:solidFill>
                  <a:schemeClr val="tx1"/>
                </a:solidFill>
                <a:effectLst/>
                <a:latin typeface="+mn-lt"/>
                <a:ea typeface="+mn-ea"/>
                <a:cs typeface="+mn-cs"/>
              </a:rPr>
              <a:t>Средства для умывания, которые мы используем, имеют более щелочную среду, таким образом, после умывания, баланс нашей кожи тоже двигается в щелочную сторону. Чем опасен такой сдвиг? Дело в том, что чем щелочнее рН, тем стремительней размножаются патогенные микробы на ее поверхности</a:t>
            </a:r>
          </a:p>
          <a:p>
            <a:r>
              <a:rPr lang="ru-RU" sz="1200" b="0" i="0" kern="1200" dirty="0">
                <a:solidFill>
                  <a:schemeClr val="tx1"/>
                </a:solidFill>
                <a:effectLst/>
                <a:latin typeface="+mn-lt"/>
                <a:ea typeface="+mn-ea"/>
                <a:cs typeface="+mn-cs"/>
              </a:rPr>
              <a:t>Кроме того, нормальный уровень баланса кожи крайне важен для общего состояния и здоровья кожи. Так вот вернуть этот баланс нам и помогает тоник. Поэтому используем его каждый день, после каждого умывания. Кроме того тоник выравнивает тон кожи, делает ее более свежей, помогает устранить те остатки макияжа и загрязнений, которые еще остались на коже, но не видны невооруженным взглядом. Ну и конечно тоник подготавливает кожу к последующим этапам ухода. И помогает сывороткам и кремам эффективнее работать на коже.</a:t>
            </a:r>
          </a:p>
          <a:p>
            <a:r>
              <a:rPr lang="ru-RU" sz="1200" b="0" i="0" kern="1200" dirty="0">
                <a:solidFill>
                  <a:schemeClr val="tx1"/>
                </a:solidFill>
                <a:effectLst/>
                <a:latin typeface="+mn-lt"/>
                <a:ea typeface="+mn-ea"/>
                <a:cs typeface="+mn-cs"/>
              </a:rPr>
              <a:t>Далее расскажите о тонизирующих продуктах </a:t>
            </a:r>
            <a:r>
              <a:rPr lang="en-US" sz="1200" b="0" i="0" kern="1200" dirty="0">
                <a:solidFill>
                  <a:schemeClr val="tx1"/>
                </a:solidFill>
                <a:effectLst/>
                <a:latin typeface="+mn-lt"/>
                <a:ea typeface="+mn-ea"/>
                <a:cs typeface="+mn-cs"/>
              </a:rPr>
              <a:t>Artistry </a:t>
            </a:r>
            <a:r>
              <a:rPr lang="ru-RU" sz="1200" b="0" i="0" kern="1200" dirty="0">
                <a:solidFill>
                  <a:schemeClr val="tx1"/>
                </a:solidFill>
                <a:effectLst/>
                <a:latin typeface="+mn-lt"/>
                <a:ea typeface="+mn-ea"/>
                <a:cs typeface="+mn-cs"/>
              </a:rPr>
              <a:t>и их преимуществах.</a:t>
            </a:r>
          </a:p>
          <a:p>
            <a:r>
              <a:rPr lang="en-US" sz="1200" b="1" i="0" u="none" strike="noStrike" kern="1200" baseline="0" dirty="0">
                <a:solidFill>
                  <a:schemeClr val="tx1"/>
                </a:solidFill>
                <a:latin typeface="+mn-lt"/>
                <a:ea typeface="+mn-ea"/>
                <a:cs typeface="+mn-cs"/>
              </a:rPr>
              <a:t>ARTISTRY HYDRA-V™</a:t>
            </a:r>
            <a:r>
              <a:rPr lang="ru-RU" sz="1200" b="1"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Освежающий тоник для кожи лица: Тонизирует, оставляет ощущение мягкости и эластичности кожи. На 211% мгновенно повышает уровень увлажненности кожи. Содержит чистейшую воду норвежских фьордов, инкапсулированную в уникальные липосомы ARTISTRY HYDRA-V™, которые освежают и смягчают кожу, наполняя ее сиянием. Также в состав входит экстракт красных водорослей, который питает кожу и помогает удерживать влагу в ее клетках.</a:t>
            </a:r>
          </a:p>
          <a:p>
            <a:r>
              <a:rPr lang="en-US" sz="1200" b="1" i="0" u="none" strike="noStrike" kern="1200" baseline="0" dirty="0">
                <a:solidFill>
                  <a:schemeClr val="tx1"/>
                </a:solidFill>
                <a:latin typeface="+mn-lt"/>
                <a:ea typeface="+mn-ea"/>
                <a:cs typeface="+mn-cs"/>
              </a:rPr>
              <a:t>ARTISTRY YOUTH XTEND™</a:t>
            </a:r>
            <a:r>
              <a:rPr lang="ru-RU" sz="1200" b="1"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Смягчающий лосьон: Тонизирует и смягчает кожу, поддерживает ее баланс, способствует удержанию влаги в верхних слоях кожи. Содержит экстракт ландышника японского, который контролирует уровень увлажненности кожи. Смягчающая формула средства улучшает восприимчивость к воздействию сыворотки и увлажняющих средств</a:t>
            </a:r>
            <a:endParaRPr lang="ru-R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BFE08E-0CA5-4DA4-8A44-4A7D82580968}" type="slidenum">
              <a:rPr lang="ru-RU" smtClean="0"/>
              <a:t>13</a:t>
            </a:fld>
            <a:endParaRPr lang="ru-RU"/>
          </a:p>
        </p:txBody>
      </p:sp>
    </p:spTree>
    <p:extLst>
      <p:ext uri="{BB962C8B-B14F-4D97-AF65-F5344CB8AC3E}">
        <p14:creationId xmlns:p14="http://schemas.microsoft.com/office/powerpoint/2010/main" val="547367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Расскажите про 2 простых лайфхака в тонизизировании кожи</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dirty="0"/>
              <a:t>Чтобы разнообразить и обогатить свой ежедневный уход, тоники можно чередовать, например, Утром </a:t>
            </a:r>
            <a:r>
              <a:rPr lang="ru-RU" sz="1200" dirty="0">
                <a:latin typeface="Candara" panose="020E0502030303020204" pitchFamily="34" charset="0"/>
                <a:cs typeface="Arial" panose="020B0604020202020204" pitchFamily="34" charset="0"/>
              </a:rPr>
              <a:t>освежающий тоник </a:t>
            </a:r>
            <a:r>
              <a:rPr lang="en-US" sz="1200" dirty="0">
                <a:latin typeface="Candara" panose="020E0502030303020204" pitchFamily="34" charset="0"/>
                <a:cs typeface="Arial" panose="020B0604020202020204" pitchFamily="34" charset="0"/>
              </a:rPr>
              <a:t>HYDRA V</a:t>
            </a:r>
            <a:r>
              <a:rPr lang="ru-RU" sz="1200" dirty="0">
                <a:latin typeface="Candara" panose="020E0502030303020204" pitchFamily="34" charset="0"/>
                <a:cs typeface="Arial" panose="020B0604020202020204" pitchFamily="34" charset="0"/>
              </a:rPr>
              <a:t> для бодрости и свежести кожи, а вечером смягчающий тоник </a:t>
            </a:r>
            <a:r>
              <a:rPr lang="en-US" sz="1200" dirty="0">
                <a:latin typeface="Candara" panose="020E0502030303020204" pitchFamily="34" charset="0"/>
                <a:cs typeface="Arial" panose="020B0604020202020204" pitchFamily="34" charset="0"/>
              </a:rPr>
              <a:t>YOUTH XTEND</a:t>
            </a:r>
            <a:r>
              <a:rPr lang="ru-RU" sz="1200" dirty="0">
                <a:latin typeface="Candara" panose="020E0502030303020204" pitchFamily="34" charset="0"/>
                <a:cs typeface="Arial" panose="020B0604020202020204" pitchFamily="34" charset="0"/>
              </a:rPr>
              <a:t>, чтобы успокоить и смягчить кожу после насыщенного дня</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ru-RU" sz="1200" dirty="0">
              <a:latin typeface="Candara" panose="020E0502030303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dirty="0">
                <a:latin typeface="Candara" panose="020E0502030303020204" pitchFamily="34" charset="0"/>
                <a:cs typeface="Arial" panose="020B0604020202020204" pitchFamily="34" charset="0"/>
              </a:rPr>
              <a:t>Кроме того, тоник можно наносить и без ватного диска, а просто нанести на ладони, а потом на лицо. Очень приятная процедура.</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ru-RU" sz="1200" dirty="0">
              <a:latin typeface="Candara" panose="020E05020303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atin typeface="Candara" panose="020E0502030303020204" pitchFamily="34" charset="0"/>
                <a:cs typeface="Arial" panose="020B0604020202020204" pitchFamily="34" charset="0"/>
              </a:rPr>
              <a:t>Сделайте паузу, уточните, есть ли у участников вопросы. Ответьте на них если есть и продолжайте презентацию</a:t>
            </a:r>
            <a:endParaRPr lang="en-US" sz="1200" dirty="0">
              <a:latin typeface="Candara" panose="020E0502030303020204" pitchFamily="34" charset="0"/>
              <a:cs typeface="Arial" panose="020B0604020202020204" pitchFamily="34" charset="0"/>
            </a:endParaRPr>
          </a:p>
          <a:p>
            <a:endParaRPr lang="ru-RU" dirty="0"/>
          </a:p>
        </p:txBody>
      </p:sp>
      <p:sp>
        <p:nvSpPr>
          <p:cNvPr id="4" name="Slide Number Placeholder 3"/>
          <p:cNvSpPr>
            <a:spLocks noGrp="1"/>
          </p:cNvSpPr>
          <p:nvPr>
            <p:ph type="sldNum" sz="quarter" idx="5"/>
          </p:nvPr>
        </p:nvSpPr>
        <p:spPr/>
        <p:txBody>
          <a:bodyPr/>
          <a:lstStyle/>
          <a:p>
            <a:fld id="{E4BFE08E-0CA5-4DA4-8A44-4A7D82580968}" type="slidenum">
              <a:rPr lang="ru-RU" smtClean="0"/>
              <a:t>14</a:t>
            </a:fld>
            <a:endParaRPr lang="ru-RU"/>
          </a:p>
        </p:txBody>
      </p:sp>
    </p:spTree>
    <p:extLst>
      <p:ext uri="{BB962C8B-B14F-4D97-AF65-F5344CB8AC3E}">
        <p14:creationId xmlns:p14="http://schemas.microsoft.com/office/powerpoint/2010/main" val="1549900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мы с вами уже обсудили 2 важных подготовительных шага в правильном ежедневном уходе за кожей: очищение и тонизирование. Настало время поговорить об этапе активации и о том, какие средства и как нам помогут соддержать и сохранить упругость, молодость и отличный вненшний вид кожи лица во время прохождения программы </a:t>
            </a:r>
            <a:r>
              <a:rPr lang="en-US" dirty="0"/>
              <a:t>Body Detox </a:t>
            </a:r>
            <a:r>
              <a:rPr lang="ru-RU" dirty="0"/>
              <a:t>и не только. Речь сейчас пойдет о сыворотках и о том, как они помогают нам в борьбе за молодость кожи. Что же такое сыворотка? Сыворотка – это продукт с самым высоким содержанием активных ингредиентов. Благодаря особым формулам и мелкодисперсному составу на водной основе, сыворотки способны проникать в более глубокие слои кожи и решать конкретные проблемы на уровне их зарождения, в отличие от кремов, которые имеют иную формулу и иное действие и дополняют действие сывороток, но об этом мы поговорим чуть позже.</a:t>
            </a:r>
          </a:p>
        </p:txBody>
      </p:sp>
      <p:sp>
        <p:nvSpPr>
          <p:cNvPr id="4" name="Slide Number Placeholder 3"/>
          <p:cNvSpPr>
            <a:spLocks noGrp="1"/>
          </p:cNvSpPr>
          <p:nvPr>
            <p:ph type="sldNum" sz="quarter" idx="5"/>
          </p:nvPr>
        </p:nvSpPr>
        <p:spPr/>
        <p:txBody>
          <a:bodyPr/>
          <a:lstStyle/>
          <a:p>
            <a:fld id="{E4BFE08E-0CA5-4DA4-8A44-4A7D82580968}" type="slidenum">
              <a:rPr lang="ru-RU" smtClean="0"/>
              <a:t>15</a:t>
            </a:fld>
            <a:endParaRPr lang="ru-RU"/>
          </a:p>
        </p:txBody>
      </p:sp>
    </p:spTree>
    <p:extLst>
      <p:ext uri="{BB962C8B-B14F-4D97-AF65-F5344CB8AC3E}">
        <p14:creationId xmlns:p14="http://schemas.microsoft.com/office/powerpoint/2010/main" val="87409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давайте познакомимся с нашими незаменимыми помощниками на страже нашей красоты.</a:t>
            </a:r>
          </a:p>
          <a:p>
            <a:r>
              <a:rPr lang="ru-RU" dirty="0"/>
              <a:t>В перву очередь хочу рассказать про один из бестселлером </a:t>
            </a:r>
            <a:r>
              <a:rPr lang="en-US" dirty="0"/>
              <a:t>Artistry </a:t>
            </a:r>
            <a:r>
              <a:rPr lang="ru-RU" dirty="0"/>
              <a:t> - </a:t>
            </a:r>
            <a:r>
              <a:rPr lang="ru-RU" b="1" dirty="0"/>
              <a:t>Средство </a:t>
            </a:r>
            <a:r>
              <a:rPr lang="ru-RU" sz="1200" b="1" dirty="0">
                <a:latin typeface="Candara" panose="020E0502030303020204" pitchFamily="34" charset="0"/>
              </a:rPr>
              <a:t>с Витамином С и гиалуроновой кислотой</a:t>
            </a:r>
            <a:r>
              <a:rPr lang="ru-RU" sz="1200" dirty="0">
                <a:latin typeface="Candara" panose="020E0502030303020204" pitchFamily="34" charset="0"/>
              </a:rPr>
              <a:t>, которое входит в линию </a:t>
            </a:r>
            <a:r>
              <a:rPr lang="en-US" sz="1200" b="1" dirty="0">
                <a:latin typeface="Candara" panose="020E0502030303020204" pitchFamily="34" charset="0"/>
              </a:rPr>
              <a:t>ARTISTRY INTENSIVE SKINCARE™</a:t>
            </a:r>
            <a:endParaRPr lang="ru-RU" sz="1200" b="1" dirty="0">
              <a:latin typeface="Candara" panose="020E0502030303020204" pitchFamily="34" charset="0"/>
            </a:endParaRPr>
          </a:p>
          <a:p>
            <a:pPr>
              <a:lnSpc>
                <a:spcPct val="107000"/>
              </a:lnSpc>
              <a:spcAft>
                <a:spcPts val="800"/>
              </a:spcAft>
            </a:pPr>
            <a:r>
              <a:rPr lang="ru-RU" sz="120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На первых этапах человек худеет именно из-за </a:t>
            </a:r>
            <a:r>
              <a:rPr lang="ru-RU" sz="1200" b="1"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обезвоживания</a:t>
            </a:r>
            <a:r>
              <a:rPr lang="ru-RU" sz="120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 А значит, </a:t>
            </a:r>
            <a:r>
              <a:rPr lang="ru-RU" sz="1200" b="1"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кожа теряет упругость, и обвисает. </a:t>
            </a:r>
            <a:r>
              <a:rPr lang="ru-RU" sz="1200" b="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Я расскажу, как можно постараться это предотвравить.</a:t>
            </a:r>
            <a:endParaRPr lang="ru-RU" sz="1200" b="0" dirty="0">
              <a:latin typeface="Candara" panose="020E0502030303020204" pitchFamily="34" charset="0"/>
            </a:endParaRPr>
          </a:p>
          <a:p>
            <a:r>
              <a:rPr lang="ru-RU" b="1" dirty="0"/>
              <a:t>Средство </a:t>
            </a:r>
            <a:r>
              <a:rPr lang="ru-RU" sz="1200" b="1" dirty="0">
                <a:latin typeface="Candara" panose="020E0502030303020204" pitchFamily="34" charset="0"/>
              </a:rPr>
              <a:t>с Витамином С и гиалуроновой кислотой </a:t>
            </a:r>
            <a:r>
              <a:rPr lang="ru-RU" sz="1200" b="0" dirty="0">
                <a:latin typeface="Candara" panose="020E0502030303020204" pitchFamily="34" charset="0"/>
              </a:rPr>
              <a:t>работает как </a:t>
            </a:r>
            <a:r>
              <a:rPr lang="ru-RU" sz="1200" b="0" i="0" u="none" strike="noStrike" kern="1200" baseline="0" dirty="0">
                <a:solidFill>
                  <a:schemeClr val="tx1"/>
                </a:solidFill>
                <a:latin typeface="+mn-lt"/>
                <a:ea typeface="+mn-ea"/>
                <a:cs typeface="+mn-cs"/>
              </a:rPr>
              <a:t>«Безынъекционный филлер», который эффективно разглаживает кожу и сокращает видимость мимических морщин. Он Повышает упругость кожи и помогает восстановить контуры лица и помогает предотвратить появление морщин благодаря мощным антиоксидантам (витамин С)</a:t>
            </a:r>
          </a:p>
          <a:p>
            <a:r>
              <a:rPr lang="ru-RU" sz="1200" b="0" i="0" u="none" strike="noStrike" kern="1200" baseline="0" dirty="0">
                <a:solidFill>
                  <a:schemeClr val="tx1"/>
                </a:solidFill>
                <a:latin typeface="+mn-lt"/>
                <a:ea typeface="+mn-ea"/>
                <a:cs typeface="+mn-cs"/>
              </a:rPr>
              <a:t>В составе продукта содержится Комплекс Vita-C, который содержит две формы витамина С: в чистом виде (в активирующем колпачке) и фитонутриент витамин С в составе экстракта вишни ацеролы, выращенной по технологии NUTRILITE™ (в самой сыворотке). Витамин С укрепляет кожу, поддерживает ее опорную структуру, помогает сократить даже глубокие</a:t>
            </a:r>
          </a:p>
          <a:p>
            <a:r>
              <a:rPr lang="ru-RU" sz="1200" b="0" i="0" u="none" strike="noStrike" kern="1200" baseline="0" dirty="0">
                <a:solidFill>
                  <a:schemeClr val="tx1"/>
                </a:solidFill>
                <a:latin typeface="+mn-lt"/>
                <a:ea typeface="+mn-ea"/>
                <a:cs typeface="+mn-cs"/>
              </a:rPr>
              <a:t>мимические и возрастные морщины. Действуя как антиоксидант, он защищает кожу и помогает ей выглядеть моложе, кроме того, витамин С помогает бороться с пигментацией.</a:t>
            </a:r>
          </a:p>
          <a:p>
            <a:r>
              <a:rPr lang="ru-RU" sz="1200" b="0" i="0" u="none" strike="noStrike" kern="1200" baseline="0" dirty="0">
                <a:solidFill>
                  <a:schemeClr val="tx1"/>
                </a:solidFill>
                <a:latin typeface="+mn-lt"/>
                <a:ea typeface="+mn-ea"/>
                <a:cs typeface="+mn-cs"/>
              </a:rPr>
              <a:t>Также средство содержит Комплекс гиалуроновой кислоты двойного действия, которая повышает упругость верхних слоев поверхности кожи и нормализует внутренний уровень</a:t>
            </a:r>
          </a:p>
          <a:p>
            <a:r>
              <a:rPr lang="ru-RU" sz="1200" b="0" i="0" u="none" strike="noStrike" kern="1200" baseline="0" dirty="0">
                <a:solidFill>
                  <a:schemeClr val="tx1"/>
                </a:solidFill>
                <a:latin typeface="+mn-lt"/>
                <a:ea typeface="+mn-ea"/>
                <a:cs typeface="+mn-cs"/>
              </a:rPr>
              <a:t>увлажнения, делая кожу более эластичной. Также он предотвращает естественную потерю гиалуроновой кислоты, ведущую к появлению заметных мимических. Ведь одним </a:t>
            </a:r>
            <a:r>
              <a:rPr lang="ru-RU" sz="1200" kern="1200" dirty="0">
                <a:solidFill>
                  <a:schemeClr val="tx1"/>
                </a:solidFill>
                <a:effectLst/>
                <a:latin typeface="+mn-lt"/>
                <a:ea typeface="+mn-ea"/>
                <a:cs typeface="+mn-cs"/>
              </a:rPr>
              <a:t>из уникальных свойств гиалуроновой кислоты является ее возможность удерживать воду. 1 молекула гиалуроновой кислоты может удержать до 500 молекул воды. А какая магия происходит, когда вы готовите себе эту сыворотку и сами добавляете свежий витамин С. Это надо видеть! Не забывайте, что после добавления витамина С в сыворотку, неоходимо использовать продукт в течение месяца. Витамин С очень быстро окисляется и теряет свои свойства. Поэтому используйте средство каждый день</a:t>
            </a:r>
            <a:endParaRPr lang="en-US" sz="1200" b="0" dirty="0">
              <a:latin typeface="Candara" panose="020E0502030303020204" pitchFamily="34" charset="0"/>
            </a:endParaRPr>
          </a:p>
        </p:txBody>
      </p:sp>
      <p:sp>
        <p:nvSpPr>
          <p:cNvPr id="4" name="Slide Number Placeholder 3"/>
          <p:cNvSpPr>
            <a:spLocks noGrp="1"/>
          </p:cNvSpPr>
          <p:nvPr>
            <p:ph type="sldNum" sz="quarter" idx="5"/>
          </p:nvPr>
        </p:nvSpPr>
        <p:spPr/>
        <p:txBody>
          <a:bodyPr/>
          <a:lstStyle/>
          <a:p>
            <a:fld id="{E4BFE08E-0CA5-4DA4-8A44-4A7D82580968}" type="slidenum">
              <a:rPr lang="ru-RU" smtClean="0"/>
              <a:t>16</a:t>
            </a:fld>
            <a:endParaRPr lang="ru-RU"/>
          </a:p>
        </p:txBody>
      </p:sp>
    </p:spTree>
    <p:extLst>
      <p:ext uri="{BB962C8B-B14F-4D97-AF65-F5344CB8AC3E}">
        <p14:creationId xmlns:p14="http://schemas.microsoft.com/office/powerpoint/2010/main" val="2064686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100" dirty="0"/>
              <a:t>Еще один уникальный продукт, который является незаменимым помошником в сохранении красоты и молодости коджи – это персональная сыворотка </a:t>
            </a:r>
            <a:r>
              <a:rPr lang="en-US" sz="1100" dirty="0"/>
              <a:t>Artistry Signature Select/</a:t>
            </a:r>
          </a:p>
          <a:p>
            <a:r>
              <a:rPr lang="ru-RU" sz="1100" dirty="0"/>
              <a:t>В Персональной сыворотке </a:t>
            </a:r>
            <a:r>
              <a:rPr lang="en-US" sz="1100" dirty="0"/>
              <a:t>ARTISTRY SIGNATURE SELECT </a:t>
            </a:r>
            <a:r>
              <a:rPr lang="ru-RU" sz="1100" dirty="0"/>
              <a:t>сочетаются все самые важные компоненты для эффективного ухода за кожей!</a:t>
            </a:r>
          </a:p>
          <a:p>
            <a:r>
              <a:rPr lang="en-US" sz="1100" dirty="0"/>
              <a:t>ARTISTRY SIGNATURE SELECT</a:t>
            </a:r>
            <a:r>
              <a:rPr lang="ru-RU" sz="1100" dirty="0"/>
              <a:t> Персональная сыворотка состоит из базы и 5 концентратов, направленных на удовлетворение конкретной потребности кожи. В базе можно смешать до 3-х концентратов, подходящих именно вашей коже, создавая по-настоящему индивидуальную сыворотку.</a:t>
            </a:r>
          </a:p>
          <a:p>
            <a:r>
              <a:rPr lang="ru-RU" sz="1100" dirty="0"/>
              <a:t>Уникальное преимущество это сывортки это натуральные ингредиенты и передовые технологии: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solidFill>
                  <a:srgbClr val="76777B"/>
                </a:solidFill>
                <a:latin typeface="Franklin Gothic Book" panose="020B0503020102020204" pitchFamily="34" charset="0"/>
              </a:rPr>
              <a:t>В базе находится самое высокое содержание фитонутриентов на основе растительных компонентов </a:t>
            </a:r>
            <a:r>
              <a:rPr lang="en-US" sz="1100" dirty="0">
                <a:solidFill>
                  <a:srgbClr val="76777B"/>
                </a:solidFill>
                <a:latin typeface="Franklin Gothic Book" panose="020B0503020102020204" pitchFamily="34" charset="0"/>
              </a:rPr>
              <a:t>Nutrilite™</a:t>
            </a:r>
            <a:r>
              <a:rPr lang="ru-RU" sz="1100" dirty="0">
                <a:solidFill>
                  <a:srgbClr val="76777B"/>
                </a:solidFill>
                <a:latin typeface="Franklin Gothic Book" panose="020B0503020102020204" pitchFamily="34" charset="0"/>
              </a:rPr>
              <a:t>. Она также увеличивает проникновение концентратов в кожу на 175%*. </a:t>
            </a:r>
            <a:endParaRPr lang="en-US" sz="1100" dirty="0">
              <a:solidFill>
                <a:srgbClr val="76777B"/>
              </a:solidFill>
              <a:latin typeface="Franklin Gothic Book" panose="020B0503020102020204" pitchFamily="34" charset="0"/>
            </a:endParaRPr>
          </a:p>
          <a:p>
            <a:r>
              <a:rPr lang="ru-RU" sz="1100" dirty="0"/>
              <a:t>Последние технологии: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solidFill>
                  <a:srgbClr val="76777B"/>
                </a:solidFill>
                <a:latin typeface="Franklin Gothic Book" panose="020B0503020102020204" pitchFamily="34" charset="0"/>
              </a:rPr>
              <a:t>В каждом концентрате сочетаются технологии </a:t>
            </a:r>
            <a:r>
              <a:rPr lang="en-US" sz="1100" dirty="0">
                <a:solidFill>
                  <a:srgbClr val="76777B"/>
                </a:solidFill>
                <a:latin typeface="Franklin Gothic Book" panose="020B0503020102020204" pitchFamily="34" charset="0"/>
              </a:rPr>
              <a:t>ARTISTRY </a:t>
            </a:r>
            <a:r>
              <a:rPr lang="ru-RU" sz="1100" dirty="0">
                <a:solidFill>
                  <a:srgbClr val="76777B"/>
                </a:solidFill>
                <a:latin typeface="Franklin Gothic Book" panose="020B0503020102020204" pitchFamily="34" charset="0"/>
              </a:rPr>
              <a:t>с клинически доказанными результатами, а также на </a:t>
            </a:r>
            <a:r>
              <a:rPr lang="ru-RU" sz="1100" dirty="0">
                <a:solidFill>
                  <a:srgbClr val="76777B"/>
                </a:solidFill>
                <a:highlight>
                  <a:srgbClr val="FFFF00"/>
                </a:highlight>
                <a:latin typeface="Franklin Gothic Book" panose="020B0503020102020204" pitchFamily="34" charset="0"/>
              </a:rPr>
              <a:t>60% </a:t>
            </a:r>
            <a:r>
              <a:rPr lang="ru-RU" sz="1100" dirty="0">
                <a:solidFill>
                  <a:srgbClr val="FF0000"/>
                </a:solidFill>
                <a:highlight>
                  <a:srgbClr val="FFFF00"/>
                </a:highlight>
                <a:latin typeface="Franklin Gothic Book" panose="020B0503020102020204" pitchFamily="34" charset="0"/>
              </a:rPr>
              <a:t>более</a:t>
            </a:r>
            <a:r>
              <a:rPr lang="ru-RU" sz="1100" dirty="0">
                <a:solidFill>
                  <a:srgbClr val="76777B"/>
                </a:solidFill>
                <a:highlight>
                  <a:srgbClr val="FFFF00"/>
                </a:highlight>
                <a:latin typeface="Franklin Gothic Book" panose="020B0503020102020204" pitchFamily="34" charset="0"/>
              </a:rPr>
              <a:t> </a:t>
            </a:r>
            <a:r>
              <a:rPr lang="ru-RU" sz="1100" dirty="0">
                <a:solidFill>
                  <a:srgbClr val="76777B"/>
                </a:solidFill>
                <a:latin typeface="Franklin Gothic Book" panose="020B0503020102020204" pitchFamily="34" charset="0"/>
              </a:rPr>
              <a:t>высокое содержание полезных ингредиентов**. </a:t>
            </a:r>
            <a:endParaRPr lang="en-US" sz="1100" dirty="0">
              <a:solidFill>
                <a:srgbClr val="76777B"/>
              </a:solidFill>
              <a:latin typeface="Franklin Gothic Book" panose="020B0503020102020204" pitchFamily="34" charset="0"/>
            </a:endParaRPr>
          </a:p>
          <a:p>
            <a:r>
              <a:rPr lang="ru-RU" sz="1100" dirty="0"/>
              <a:t>Персональный подход:</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solidFill>
                  <a:srgbClr val="76777B"/>
                </a:solidFill>
                <a:latin typeface="Franklin Gothic Book" panose="020B0503020102020204" pitchFamily="34" charset="0"/>
              </a:rPr>
              <a:t>Смешивание до 3-х разных концентратов в одной сыворотке предоставляет комплексное решение по борьбе с несовершенствами кожи, подходящее именно вам. </a:t>
            </a:r>
            <a:endParaRPr lang="ru-RU" sz="1100" dirty="0"/>
          </a:p>
          <a:p>
            <a:r>
              <a:rPr lang="ru-RU" sz="1100" dirty="0"/>
              <a:t>*По данным аналитического исследования №RPT-CS-17-005; Приложение 26, проведенного для Компании Amway. **По данным сравнения действия ключевых ингредиентов</a:t>
            </a:r>
          </a:p>
          <a:p>
            <a:r>
              <a:rPr lang="ru-RU" sz="1100" dirty="0"/>
              <a:t>Персональная сыворотка с 3 концентрами – это маскимально удобное комплексное решение нескольких проблем кожи одновременно, например, для сохранения упрогусти и молодости кожи идеально подойдет комбинация База+ увлажняющий концентрат+ конценрат против морщин + укрепляющий концентрат. Кроме того, такую комбинацию можно приобрести со скидкой 10% . Но даже, если вы пока не готовы к комбинациям, решение найдется  и для вас</a:t>
            </a:r>
            <a:endParaRPr lang="en-US" sz="1100" dirty="0"/>
          </a:p>
        </p:txBody>
      </p:sp>
      <p:sp>
        <p:nvSpPr>
          <p:cNvPr id="4" name="Slide Number Placeholder 3"/>
          <p:cNvSpPr>
            <a:spLocks noGrp="1"/>
          </p:cNvSpPr>
          <p:nvPr>
            <p:ph type="sldNum" sz="quarter" idx="10"/>
          </p:nvPr>
        </p:nvSpPr>
        <p:spPr/>
        <p:txBody>
          <a:bodyPr/>
          <a:lstStyle/>
          <a:p>
            <a:fld id="{F53B6742-C711-40D4-A02B-89879D6A73D5}" type="slidenum">
              <a:rPr lang="en-US" smtClean="0"/>
              <a:t>17</a:t>
            </a:fld>
            <a:endParaRPr lang="en-US"/>
          </a:p>
        </p:txBody>
      </p:sp>
    </p:spTree>
    <p:extLst>
      <p:ext uri="{BB962C8B-B14F-4D97-AF65-F5344CB8AC3E}">
        <p14:creationId xmlns:p14="http://schemas.microsoft.com/office/powerpoint/2010/main" val="3294529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u="none" strike="noStrike" kern="1200" baseline="0" dirty="0">
                <a:solidFill>
                  <a:schemeClr val="tx1"/>
                </a:solidFill>
                <a:latin typeface="+mn-lt"/>
                <a:ea typeface="+mn-ea"/>
                <a:cs typeface="+mn-cs"/>
              </a:rPr>
              <a:t>Я расскажу вам о песональной сыворотке с укрепляющим концентратом</a:t>
            </a:r>
          </a:p>
          <a:p>
            <a:r>
              <a:rPr lang="ru-RU" sz="1200" b="1" i="0" u="none" strike="noStrike" kern="1200" baseline="0" dirty="0">
                <a:solidFill>
                  <a:schemeClr val="tx1"/>
                </a:solidFill>
                <a:latin typeface="+mn-lt"/>
                <a:ea typeface="+mn-ea"/>
                <a:cs typeface="+mn-cs"/>
              </a:rPr>
              <a:t>ОСНОВНАЯ ПРИЧИНА ПОТЕРИ УПРУГОСТИ КОЖИ</a:t>
            </a:r>
          </a:p>
          <a:p>
            <a:r>
              <a:rPr lang="ru-RU" sz="1200" b="0" i="0" u="none" strike="noStrike" kern="1200" baseline="0" dirty="0">
                <a:solidFill>
                  <a:schemeClr val="tx1"/>
                </a:solidFill>
                <a:latin typeface="+mn-lt"/>
                <a:ea typeface="+mn-ea"/>
                <a:cs typeface="+mn-cs"/>
              </a:rPr>
              <a:t>С возрастом кожа неизбежно теряет упругость. Мы готовы посмотреть этой проблеме лицо и предложить способы ее решения. Ученые ARTISTRY™ хорошо понимают причины видимых признаков возрастных изменений и знают, как устранить даже самые явные из них. С возрастом опорная система кожи становится недостаточно надежной из-за накопленных повреждений. Ослабление опорной системы кожи приводит к проявлению морщин. Но при этом существует внутренний слой опорной системы кожи, от состояния которого зависит ее упругость. С возрастом вследствие постоянных повреждений кожи внутренний слой также ослабляется и разрушается. Это явление можно сравнить с матрасом, который теряет упругость. Естественный процесс синтеза основных структурных элементов опорной системы начинает замедляться. Кожа становится ослабленной. Чтобы эффективно справиться с проблемой потери упругости кожи, необходимо</a:t>
            </a:r>
          </a:p>
          <a:p>
            <a:r>
              <a:rPr lang="ru-RU" sz="1200" b="0" i="0" u="none" strike="noStrike" kern="1200" baseline="0" dirty="0">
                <a:solidFill>
                  <a:schemeClr val="tx1"/>
                </a:solidFill>
                <a:latin typeface="+mn-lt"/>
                <a:ea typeface="+mn-ea"/>
                <a:cs typeface="+mn-cs"/>
              </a:rPr>
              <a:t>помочь ей восстановить внутреннюю опорную систему в глубоких слоях поверхности</a:t>
            </a:r>
          </a:p>
          <a:p>
            <a:r>
              <a:rPr lang="ru-RU" sz="1200" b="0" i="0" u="none" strike="noStrike" kern="1200" baseline="0" dirty="0">
                <a:solidFill>
                  <a:schemeClr val="tx1"/>
                </a:solidFill>
                <a:latin typeface="+mn-lt"/>
                <a:ea typeface="+mn-ea"/>
                <a:cs typeface="+mn-cs"/>
              </a:rPr>
              <a:t>кожи. Именно эту задачу и решает укрепляющий концентрат</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B3846-4CB9-4317-B86D-8F49066C30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44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u="none" strike="noStrike" kern="1200" baseline="0" dirty="0">
                <a:solidFill>
                  <a:schemeClr val="tx1"/>
                </a:solidFill>
                <a:latin typeface="+mn-lt"/>
                <a:ea typeface="+mn-ea"/>
                <a:cs typeface="+mn-cs"/>
              </a:rPr>
              <a:t>Укрепляющий концентрат для сыворотки, благодаря новейшим антивозрастным технологиям заметно подтягивает и укрепляет кожу.</a:t>
            </a:r>
          </a:p>
          <a:p>
            <a:r>
              <a:rPr lang="ru-RU" sz="1200" b="1" i="0" u="none" strike="noStrike" kern="1200" baseline="0" dirty="0">
                <a:solidFill>
                  <a:schemeClr val="tx1"/>
                </a:solidFill>
                <a:latin typeface="+mn-lt"/>
                <a:ea typeface="+mn-ea"/>
                <a:cs typeface="+mn-cs"/>
              </a:rPr>
              <a:t>Технология повышения упругости </a:t>
            </a:r>
            <a:r>
              <a:rPr lang="ru-RU" sz="1200" b="0" i="0" u="none" strike="noStrike" kern="1200" baseline="0" dirty="0">
                <a:solidFill>
                  <a:schemeClr val="tx1"/>
                </a:solidFill>
                <a:latin typeface="+mn-lt"/>
                <a:ea typeface="+mn-ea"/>
                <a:cs typeface="+mn-cs"/>
              </a:rPr>
              <a:t>не только делает структурные элементы опорной системы кожи</a:t>
            </a:r>
          </a:p>
          <a:p>
            <a:r>
              <a:rPr lang="ru-RU" sz="1200" b="0" i="0" u="none" strike="noStrike" kern="1200" baseline="0" dirty="0">
                <a:solidFill>
                  <a:schemeClr val="tx1"/>
                </a:solidFill>
                <a:latin typeface="+mn-lt"/>
                <a:ea typeface="+mn-ea"/>
                <a:cs typeface="+mn-cs"/>
              </a:rPr>
              <a:t>более упругими и эластичными, но и сохраняет их целостность. В средствах ухода за кожей ARTISTRY™ она используется впервые. Технология действует в сочетании с другими ингредиентами концентрированной формулы, придавая коже упругость и подтянутый вид*.</a:t>
            </a:r>
          </a:p>
          <a:p>
            <a:r>
              <a:rPr lang="ru-RU" sz="1200" b="0" i="1" u="none" strike="noStrike" kern="1200" baseline="0" dirty="0">
                <a:solidFill>
                  <a:schemeClr val="tx1"/>
                </a:solidFill>
                <a:latin typeface="+mn-lt"/>
                <a:ea typeface="+mn-ea"/>
                <a:cs typeface="+mn-cs"/>
              </a:rPr>
              <a:t>Дополнительный ингредиент: </a:t>
            </a:r>
            <a:r>
              <a:rPr lang="ru-RU" sz="1200" b="1" i="0" u="none" strike="noStrike" kern="1200" baseline="0" dirty="0">
                <a:solidFill>
                  <a:schemeClr val="tx1"/>
                </a:solidFill>
                <a:latin typeface="+mn-lt"/>
                <a:ea typeface="+mn-ea"/>
                <a:cs typeface="+mn-cs"/>
              </a:rPr>
              <a:t>Экстракт красной икры, </a:t>
            </a:r>
            <a:r>
              <a:rPr lang="ru-RU" sz="1200" b="0" i="0" u="none" strike="noStrike" kern="1200" baseline="0" dirty="0">
                <a:solidFill>
                  <a:schemeClr val="tx1"/>
                </a:solidFill>
                <a:latin typeface="+mn-lt"/>
                <a:ea typeface="+mn-ea"/>
                <a:cs typeface="+mn-cs"/>
              </a:rPr>
              <a:t>который также используется в средствах коллекции ARTISTRY YOUTH XTEND U</a:t>
            </a:r>
            <a:r>
              <a:rPr lang="en-US" sz="1200" b="0" i="0" u="none" strike="noStrike" kern="1200" baseline="0" dirty="0" err="1">
                <a:solidFill>
                  <a:schemeClr val="tx1"/>
                </a:solidFill>
                <a:latin typeface="+mn-lt"/>
                <a:ea typeface="+mn-ea"/>
                <a:cs typeface="+mn-cs"/>
              </a:rPr>
              <a:t>ltra</a:t>
            </a:r>
            <a:r>
              <a:rPr lang="ru-RU" sz="1200" b="0" i="0" u="none" strike="noStrike" kern="1200" baseline="0" dirty="0">
                <a:solidFill>
                  <a:schemeClr val="tx1"/>
                </a:solidFill>
                <a:latin typeface="+mn-lt"/>
                <a:ea typeface="+mn-ea"/>
                <a:cs typeface="+mn-cs"/>
              </a:rPr>
              <a:t>™. Этот ингредиент на основе источника природного происхождения тщательно протестирован учеными </a:t>
            </a:r>
            <a:r>
              <a:rPr lang="en-US" sz="1200" b="0" i="0" u="none" strike="noStrike" kern="1200" baseline="0" dirty="0">
                <a:solidFill>
                  <a:schemeClr val="tx1"/>
                </a:solidFill>
                <a:latin typeface="+mn-lt"/>
                <a:ea typeface="+mn-ea"/>
                <a:cs typeface="+mn-cs"/>
              </a:rPr>
              <a:t>ARTISTRY™</a:t>
            </a:r>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 сочетании с базой укрепляющий концентрат для сыворотки способствует укреплению двух главных элементов кожи, отвечающих за упругость и эластичность, делая контуры лица более четкими.</a:t>
            </a:r>
          </a:p>
          <a:p>
            <a:r>
              <a:rPr lang="ru-RU" sz="1200" b="0" i="0" u="none" strike="noStrike" kern="1200" baseline="0" dirty="0">
                <a:solidFill>
                  <a:schemeClr val="tx1"/>
                </a:solidFill>
                <a:latin typeface="+mn-lt"/>
                <a:ea typeface="+mn-ea"/>
                <a:cs typeface="+mn-cs"/>
              </a:rPr>
              <a:t>Просто смешайте концентрат с базой, насладитесь магией этого уникального зрелища, ну а уж результаты на коже точно не заставят себя ждать</a:t>
            </a:r>
            <a:endParaRPr lang="en-US" dirty="0"/>
          </a:p>
        </p:txBody>
      </p:sp>
      <p:sp>
        <p:nvSpPr>
          <p:cNvPr id="4" name="Slide Number Placeholder 3"/>
          <p:cNvSpPr>
            <a:spLocks noGrp="1"/>
          </p:cNvSpPr>
          <p:nvPr>
            <p:ph type="sldNum" sz="quarter" idx="10"/>
          </p:nvPr>
        </p:nvSpPr>
        <p:spPr/>
        <p:txBody>
          <a:bodyPr/>
          <a:lstStyle/>
          <a:p>
            <a:fld id="{F53B6742-C711-40D4-A02B-89879D6A73D5}" type="slidenum">
              <a:rPr lang="en-US" smtClean="0"/>
              <a:t>19</a:t>
            </a:fld>
            <a:endParaRPr lang="en-US"/>
          </a:p>
        </p:txBody>
      </p:sp>
    </p:spTree>
    <p:extLst>
      <p:ext uri="{BB962C8B-B14F-4D97-AF65-F5344CB8AC3E}">
        <p14:creationId xmlns:p14="http://schemas.microsoft.com/office/powerpoint/2010/main" val="156346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мы начинаем. Как сохранить упругость кожи во время похудения по программе </a:t>
            </a:r>
            <a:r>
              <a:rPr lang="en-US" dirty="0"/>
              <a:t>Body Detox?  </a:t>
            </a:r>
            <a:r>
              <a:rPr lang="ru-RU" dirty="0"/>
              <a:t>Кто-то может спросить: а при чем тут кожа? Я же прохожу Детокс, эта программа же направлена на очищение и оздоровление организма. Абсолютно верно, однако во время похудения, кожа может «обвиснуть» и стать дряблой. И чем мы старше, тем такой риск сильнее. Поэтому давайте разбираться, что нужно делать, чтобы выглядить свежо и молодо.</a:t>
            </a:r>
          </a:p>
        </p:txBody>
      </p:sp>
      <p:sp>
        <p:nvSpPr>
          <p:cNvPr id="4" name="Slide Number Placeholder 3"/>
          <p:cNvSpPr>
            <a:spLocks noGrp="1"/>
          </p:cNvSpPr>
          <p:nvPr>
            <p:ph type="sldNum" sz="quarter" idx="5"/>
          </p:nvPr>
        </p:nvSpPr>
        <p:spPr/>
        <p:txBody>
          <a:bodyPr/>
          <a:lstStyle/>
          <a:p>
            <a:fld id="{E4BFE08E-0CA5-4DA4-8A44-4A7D82580968}" type="slidenum">
              <a:rPr lang="ru-RU" smtClean="0"/>
              <a:t>2</a:t>
            </a:fld>
            <a:endParaRPr lang="ru-RU"/>
          </a:p>
        </p:txBody>
      </p:sp>
    </p:spTree>
    <p:extLst>
      <p:ext uri="{BB962C8B-B14F-4D97-AF65-F5344CB8AC3E}">
        <p14:creationId xmlns:p14="http://schemas.microsoft.com/office/powerpoint/2010/main" val="197362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Двигаемся дальше. Мы с вами выяснили, что сыворотки это наиболее концентрированные продукты с высоким содержанием активных ингредиетов. Но как же сделать так, чтобы сыворотка работала наиболее эффективно. И эффект от ее использования был наиболее действенным. Давайте поговорим об этом дальше</a:t>
            </a:r>
            <a:endParaRPr lang="en-US" dirty="0"/>
          </a:p>
        </p:txBody>
      </p:sp>
      <p:sp>
        <p:nvSpPr>
          <p:cNvPr id="4" name="Slide Number Placeholder 3"/>
          <p:cNvSpPr>
            <a:spLocks noGrp="1"/>
          </p:cNvSpPr>
          <p:nvPr>
            <p:ph type="sldNum" sz="quarter" idx="5"/>
          </p:nvPr>
        </p:nvSpPr>
        <p:spPr/>
        <p:txBody>
          <a:bodyPr/>
          <a:lstStyle/>
          <a:p>
            <a:fld id="{50B62989-C0BA-1248-A26F-0D8FC44344F9}" type="slidenum">
              <a:rPr lang="en-US" smtClean="0"/>
              <a:t>20</a:t>
            </a:fld>
            <a:endParaRPr lang="en-US"/>
          </a:p>
        </p:txBody>
      </p:sp>
    </p:spTree>
    <p:extLst>
      <p:ext uri="{BB962C8B-B14F-4D97-AF65-F5344CB8AC3E}">
        <p14:creationId xmlns:p14="http://schemas.microsoft.com/office/powerpoint/2010/main" val="3180923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800" dirty="0"/>
              <a:t>Многие считают, что раз сыворотка самый концентрированный продукт, то ее одной достаточно, чтобы решить все проблемы кожи. Но это большое заблуждение. Да, конечно, сыворотка – это продукт самой высокой концентрации, который может проникать в более глубокие слои кожи и решать конкретные проблемы. Она безусловно нужна для сохранения молодости и упругости кожи. Однако сыворотка не защищает кожу от негативных внешних воздействий, кроме того, будучи продуктом на водной основе, она, как и просто вода может испаряться из кожи. Также сыворотка не обладает питательными свойствами.</a:t>
            </a:r>
          </a:p>
          <a:p>
            <a:endParaRPr lang="ru-RU" sz="800" dirty="0"/>
          </a:p>
          <a:p>
            <a:r>
              <a:rPr lang="ru-RU" sz="800" dirty="0"/>
              <a:t>Эти задачи рашает крем, он защищает кожу, образуя на ней невидумую пленку , кроме того он «запечатывает» сыворотку и препятствует ее испарению. А еще крем питает и увлажнает кожу</a:t>
            </a:r>
          </a:p>
          <a:p>
            <a:r>
              <a:rPr lang="ru-RU" sz="800" dirty="0"/>
              <a:t>Именно поэтому эти два продукта не заменяют друг друга, а используются вместе, создавая тем самым идеальный тандем для поддержания молодости кожи.</a:t>
            </a:r>
          </a:p>
          <a:p>
            <a:endParaRPr lang="en-US" sz="800" dirty="0"/>
          </a:p>
        </p:txBody>
      </p:sp>
      <p:sp>
        <p:nvSpPr>
          <p:cNvPr id="4" name="Slide Number Placeholder 3"/>
          <p:cNvSpPr>
            <a:spLocks noGrp="1"/>
          </p:cNvSpPr>
          <p:nvPr>
            <p:ph type="sldNum" sz="quarter" idx="5"/>
          </p:nvPr>
        </p:nvSpPr>
        <p:spPr/>
        <p:txBody>
          <a:bodyPr/>
          <a:lstStyle/>
          <a:p>
            <a:fld id="{50B62989-C0BA-1248-A26F-0D8FC44344F9}" type="slidenum">
              <a:rPr lang="en-US" smtClean="0"/>
              <a:t>21</a:t>
            </a:fld>
            <a:endParaRPr lang="en-US"/>
          </a:p>
        </p:txBody>
      </p:sp>
    </p:spTree>
    <p:extLst>
      <p:ext uri="{BB962C8B-B14F-4D97-AF65-F5344CB8AC3E}">
        <p14:creationId xmlns:p14="http://schemas.microsoft.com/office/powerpoint/2010/main" val="232215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Сейчас хочу поговорить о 2 специальных системах по уходу за кожей для поддержания молодости и упругости, составленных совместно с косметологами. Эти системы просто незаменимы при прохождении программы </a:t>
            </a:r>
            <a:r>
              <a:rPr lang="en-US" dirty="0"/>
              <a:t>Body Detox, </a:t>
            </a:r>
            <a:r>
              <a:rPr lang="ru-RU" dirty="0"/>
              <a:t>если вы хотите сохранить вашу кожу красивой, и не просто сохранить, а сделать еще лучше. Эти 2 системы разработы специалистами </a:t>
            </a:r>
            <a:r>
              <a:rPr lang="en-US" dirty="0"/>
              <a:t>Artistry </a:t>
            </a:r>
            <a:r>
              <a:rPr lang="ru-RU" dirty="0"/>
              <a:t>совместно с косметологами и протестированы на результативность независимой лабортаторией с участием реальных женщин.</a:t>
            </a:r>
          </a:p>
          <a:p>
            <a:r>
              <a:rPr lang="ru-RU" u="sng" dirty="0"/>
              <a:t>На слайде перечислены результат и эффект от использования систем.</a:t>
            </a:r>
          </a:p>
          <a:p>
            <a:r>
              <a:rPr lang="ru-RU" dirty="0"/>
              <a:t>Итак 2 системы </a:t>
            </a:r>
            <a:r>
              <a:rPr lang="en-US" dirty="0"/>
              <a:t>anti-age </a:t>
            </a:r>
            <a:r>
              <a:rPr lang="ru-RU" dirty="0"/>
              <a:t>ухода 1+1=0 морщин.</a:t>
            </a:r>
          </a:p>
          <a:p>
            <a:r>
              <a:rPr lang="ru-RU" dirty="0"/>
              <a:t>Первая система «против первых морщин» подходит женщинам в возрасте от 30-35 лет.</a:t>
            </a:r>
          </a:p>
          <a:p>
            <a:r>
              <a:rPr lang="ru-RU" dirty="0"/>
              <a:t>В ее состав входит база персональной сыворотки с 3 концентрами: Увлажняющим, Укрепляющим и против морщин, а также крем для лица ЗАЩИТНЫЙ КРЕМ </a:t>
            </a:r>
            <a:r>
              <a:rPr lang="en-US" dirty="0"/>
              <a:t>SPF 15 ARTISTRY YOUTH XTEND™</a:t>
            </a:r>
            <a:endParaRPr lang="ru-RU" dirty="0"/>
          </a:p>
          <a:p>
            <a:r>
              <a:rPr lang="ru-RU" dirty="0"/>
              <a:t>Итак что представляет собой системы и как она работает</a:t>
            </a:r>
            <a:endParaRPr lang="en-US" dirty="0"/>
          </a:p>
          <a:p>
            <a:r>
              <a:rPr lang="ru-RU" dirty="0"/>
              <a:t>УВЛАЖНЯЮЩИЙ КОНЦЕНТРАТ  </a:t>
            </a:r>
          </a:p>
          <a:p>
            <a:r>
              <a:rPr lang="ru-RU" dirty="0"/>
              <a:t>Повышает увлажненность кожи на 233%6. Помогает восстановить влагоудерживающий барьер и поддерживает уровень увлажнения в течение дня. Гидропробиотики в составе поддерживают баланс микрофлоры кожи, вода из норвежских фьордов мгновенно придает свежесть.</a:t>
            </a:r>
          </a:p>
          <a:p>
            <a:endParaRPr lang="ru-RU" dirty="0"/>
          </a:p>
          <a:p>
            <a:r>
              <a:rPr lang="ru-RU" dirty="0"/>
              <a:t>КОНЦЕНТРАТ ПРОТИВ МОРЩИН  </a:t>
            </a:r>
          </a:p>
          <a:p>
            <a:r>
              <a:rPr lang="en-US" dirty="0"/>
              <a:t>C</a:t>
            </a:r>
            <a:r>
              <a:rPr lang="ru-RU" dirty="0"/>
              <a:t>нижает видимость мимических и возрастных морщин благодаря комплексу технологий и ингредиентов, среди которых технология сокращения морщин и растительный экстракт </a:t>
            </a:r>
            <a:r>
              <a:rPr lang="en-US" dirty="0" err="1"/>
              <a:t>LifeSirt</a:t>
            </a:r>
            <a:r>
              <a:rPr lang="en-US" dirty="0"/>
              <a:t>*, </a:t>
            </a:r>
            <a:r>
              <a:rPr lang="ru-RU" dirty="0"/>
              <a:t>полученный из листьев средиземноморского мирта обыкновенного. Воздействует даже на глубокие морщины4 81% женщин заметили уменьшение мимических и возрастных морщин5.</a:t>
            </a:r>
          </a:p>
          <a:p>
            <a:endParaRPr lang="ru-RU" dirty="0"/>
          </a:p>
          <a:p>
            <a:r>
              <a:rPr lang="ru-RU" dirty="0"/>
              <a:t>УКРЕПЛЯЮЩИЙ КОНЦЕНТРАТ</a:t>
            </a:r>
          </a:p>
          <a:p>
            <a:r>
              <a:rPr lang="ru-RU" dirty="0"/>
              <a:t>Технология повышения упругости не только делает структурные элементы опорной системы кожи более упругими и эластичными, но и сохраняет их целостность. Экстракт красной икры заметно укрепляет и подтягивает кожу. 92% женщин3 заметили улучшение эластичности кожи.</a:t>
            </a:r>
          </a:p>
          <a:p>
            <a:endParaRPr lang="ru-RU" dirty="0"/>
          </a:p>
          <a:p>
            <a:r>
              <a:rPr lang="ru-RU" dirty="0"/>
              <a:t>ЗАЩИТНЫЙ КРЕМ </a:t>
            </a:r>
            <a:r>
              <a:rPr lang="en-US" dirty="0"/>
              <a:t>SPF 15 ARTISTRY YOUTH XTEND™</a:t>
            </a:r>
          </a:p>
          <a:p>
            <a:r>
              <a:rPr lang="ru-RU" dirty="0"/>
              <a:t>После применения сыворотки используйте увлажняющий защитный крем </a:t>
            </a:r>
            <a:r>
              <a:rPr lang="en-US" dirty="0"/>
              <a:t>SPF 15 Artistry Youth Extend™ </a:t>
            </a:r>
            <a:r>
              <a:rPr lang="ru-RU" dirty="0"/>
              <a:t>с мощной антиоксидантной защитой. Он смягчает и разглаживает кожу, сокращает видимость морщин и предотвращает их появление. Крем содержит солнцезащитные фильтры, защищающие от вредного воздействия УФ лучей. Входящие в состав экстракты черной смородины, вишни ацеролы и африканского баобаба повышают уровень увлажненности кожи и способствуют защите от внешних  стресс факторов.</a:t>
            </a:r>
          </a:p>
          <a:p>
            <a:endParaRPr lang="ru-RU" dirty="0"/>
          </a:p>
          <a:p>
            <a:r>
              <a:rPr lang="ru-RU" dirty="0"/>
              <a:t>*  Лайфсерт</a:t>
            </a:r>
          </a:p>
          <a:p>
            <a:r>
              <a:rPr lang="ru-RU" dirty="0"/>
              <a:t>3 Доказано исследованием: </a:t>
            </a:r>
            <a:r>
              <a:rPr lang="en-US" dirty="0"/>
              <a:t>Customer Measurements (</a:t>
            </a:r>
            <a:r>
              <a:rPr lang="ru-RU" dirty="0"/>
              <a:t>исследование с передовыми методами визуализации и измерения </a:t>
            </a:r>
            <a:r>
              <a:rPr lang="en-US" dirty="0"/>
              <a:t>RPT-013-16-ASC, n=36). 4 </a:t>
            </a:r>
            <a:r>
              <a:rPr lang="ru-RU" dirty="0"/>
              <a:t>При смещивании с  базой. Исследование </a:t>
            </a:r>
            <a:r>
              <a:rPr lang="en-US" dirty="0" err="1"/>
              <a:t>MarketVision</a:t>
            </a:r>
            <a:r>
              <a:rPr lang="en-US" dirty="0"/>
              <a:t> 16-0875, n-173. 5  </a:t>
            </a:r>
            <a:r>
              <a:rPr lang="ru-RU" dirty="0"/>
              <a:t>Исследование Сыворотка </a:t>
            </a:r>
            <a:r>
              <a:rPr lang="en-US" dirty="0"/>
              <a:t>Artistry </a:t>
            </a:r>
            <a:r>
              <a:rPr lang="en-US" dirty="0" err="1"/>
              <a:t>Sinature</a:t>
            </a:r>
            <a:r>
              <a:rPr lang="en-US" dirty="0"/>
              <a:t> Select: </a:t>
            </a:r>
            <a:r>
              <a:rPr lang="ru-RU" dirty="0"/>
              <a:t>воздействие на поверхностные слои кожи; прил.60. </a:t>
            </a:r>
          </a:p>
          <a:p>
            <a:endParaRPr lang="ru-RU" dirty="0"/>
          </a:p>
          <a:p>
            <a:r>
              <a:rPr lang="ru-RU" dirty="0"/>
              <a:t>Вторая система «Лифтинг эффект» предназначена для более зрелой кожи и я рекомендую ее использовать после 40-45 лет</a:t>
            </a:r>
          </a:p>
          <a:p>
            <a:r>
              <a:rPr lang="ru-RU" dirty="0"/>
              <a:t>Система включает в себя базу персональной сыворотки с 3 концентрами: против морщин, для упругости и осветляющий и выравнивающий тон кожи + крем для лица </a:t>
            </a:r>
            <a:r>
              <a:rPr lang="en-US" sz="1200" b="1" dirty="0">
                <a:solidFill>
                  <a:srgbClr val="4D4D4C"/>
                </a:solidFill>
                <a:latin typeface="Segoe UI" panose="020B0502040204020203" pitchFamily="34" charset="0"/>
                <a:ea typeface="Segoe UI" panose="020B0502040204020203" pitchFamily="34" charset="0"/>
                <a:cs typeface="Segoe UI" panose="020B0502040204020203" pitchFamily="34" charset="0"/>
              </a:rPr>
              <a:t>ARTISTRY </a:t>
            </a:r>
            <a:br>
              <a:rPr lang="en-US" sz="1200" b="1" dirty="0">
                <a:solidFill>
                  <a:srgbClr val="4D4D4C"/>
                </a:solidFill>
                <a:latin typeface="Segoe UI" panose="020B0502040204020203" pitchFamily="34" charset="0"/>
                <a:ea typeface="Segoe UI" panose="020B0502040204020203" pitchFamily="34" charset="0"/>
                <a:cs typeface="Segoe UI" panose="020B0502040204020203" pitchFamily="34" charset="0"/>
              </a:rPr>
            </a:br>
            <a:r>
              <a:rPr lang="en-US" sz="1200" b="1" dirty="0">
                <a:solidFill>
                  <a:srgbClr val="4D4D4C"/>
                </a:solidFill>
                <a:latin typeface="Segoe UI" panose="020B0502040204020203" pitchFamily="34" charset="0"/>
                <a:ea typeface="Segoe UI" panose="020B0502040204020203" pitchFamily="34" charset="0"/>
                <a:cs typeface="Segoe UI" panose="020B0502040204020203" pitchFamily="34" charset="0"/>
              </a:rPr>
              <a:t>YOUTH XTEND</a:t>
            </a:r>
            <a:r>
              <a:rPr lang="en-US" sz="1200" b="1" baseline="30000" dirty="0">
                <a:solidFill>
                  <a:srgbClr val="4D4D4C"/>
                </a:solidFill>
                <a:latin typeface="Segoe UI" panose="020B0502040204020203" pitchFamily="34" charset="0"/>
                <a:ea typeface="Segoe UI" panose="020B0502040204020203" pitchFamily="34" charset="0"/>
                <a:cs typeface="Segoe UI" panose="020B0502040204020203" pitchFamily="34" charset="0"/>
              </a:rPr>
              <a:t>™</a:t>
            </a:r>
            <a:r>
              <a:rPr lang="en-US" sz="1200" b="1" dirty="0">
                <a:solidFill>
                  <a:srgbClr val="4D4D4C"/>
                </a:solidFill>
                <a:latin typeface="Segoe UI" panose="020B0502040204020203" pitchFamily="34" charset="0"/>
                <a:ea typeface="Segoe UI" panose="020B0502040204020203" pitchFamily="34" charset="0"/>
                <a:cs typeface="Segoe UI" panose="020B0502040204020203" pitchFamily="34" charset="0"/>
              </a:rPr>
              <a:t> ULTRA</a:t>
            </a:r>
            <a:endParaRPr lang="ru-RU" sz="1200" b="1" dirty="0">
              <a:solidFill>
                <a:srgbClr val="4D4D4C"/>
              </a:solidFill>
              <a:latin typeface="Segoe UI" panose="020B0502040204020203" pitchFamily="34" charset="0"/>
              <a:ea typeface="Segoe UI" panose="020B0502040204020203" pitchFamily="34" charset="0"/>
              <a:cs typeface="Segoe UI" panose="020B0502040204020203" pitchFamily="34" charset="0"/>
            </a:endParaRPr>
          </a:p>
          <a:p>
            <a:r>
              <a:rPr lang="ru-RU" sz="1200" b="1" dirty="0">
                <a:solidFill>
                  <a:srgbClr val="4D4D4C"/>
                </a:solidFill>
                <a:latin typeface="Segoe UI" panose="020B0502040204020203" pitchFamily="34" charset="0"/>
                <a:cs typeface="Segoe UI" panose="020B0502040204020203" pitchFamily="34" charset="0"/>
              </a:rPr>
              <a:t>Как работает эта система</a:t>
            </a:r>
          </a:p>
          <a:p>
            <a:r>
              <a:rPr lang="ru-RU" dirty="0"/>
              <a:t>УКРЕПЛЯЮЩИЙ КОНЦЕНТРАТ</a:t>
            </a:r>
          </a:p>
          <a:p>
            <a:r>
              <a:rPr lang="ru-RU" dirty="0"/>
              <a:t>Технология повышения упругости не только делает структурные элементы опорной системы кожи более упругими и эластичными, но и сохраняет их целостность. Экстракт красной икры заметно укрепляет и подтягивает кожу. 92% женщин3 заметили улучшение эластичности кожи.</a:t>
            </a:r>
          </a:p>
          <a:p>
            <a:endParaRPr lang="ru-RU" dirty="0"/>
          </a:p>
          <a:p>
            <a:r>
              <a:rPr lang="ru-RU" dirty="0"/>
              <a:t>КОНЦЕНТРАТ ПРОТИВ МОРЩИН</a:t>
            </a:r>
          </a:p>
          <a:p>
            <a:r>
              <a:rPr lang="en-US" dirty="0"/>
              <a:t>C</a:t>
            </a:r>
            <a:r>
              <a:rPr lang="ru-RU" dirty="0"/>
              <a:t>нижает видимость мимических и возрастных морщин благодаря комплексу технологий и ингредиентов, среди которых технология сокращения морщин и растительный экстракт </a:t>
            </a:r>
            <a:r>
              <a:rPr lang="en-US" dirty="0" err="1"/>
              <a:t>LifeSirt</a:t>
            </a:r>
            <a:r>
              <a:rPr lang="en-US" dirty="0"/>
              <a:t>*, </a:t>
            </a:r>
            <a:r>
              <a:rPr lang="ru-RU" dirty="0"/>
              <a:t>полученный из листьев средиземноморского мирта обыкновенного. Воздействует даже на глубокие морщины4 81% женщин заметили уменьшение мимических и возрастных морщин5.</a:t>
            </a:r>
          </a:p>
          <a:p>
            <a:endParaRPr lang="ru-RU" dirty="0"/>
          </a:p>
          <a:p>
            <a:r>
              <a:rPr lang="ru-RU" dirty="0"/>
              <a:t>КОНЦЕНТРАТ ОСВЕТЛЯЮЩИЙ И ВЫРАВНИВАЮЩИЙ ТОН КОЖИ  </a:t>
            </a:r>
          </a:p>
          <a:p>
            <a:r>
              <a:rPr lang="ru-RU" dirty="0"/>
              <a:t>Заметно сглаживает проявление пигментных пятен благодаря витамину С и экстракту семян белой чиа. </a:t>
            </a:r>
          </a:p>
          <a:p>
            <a:r>
              <a:rPr lang="ru-RU" dirty="0"/>
              <a:t>100% женщин отметили уменьшение размера пигментных пятен5. Общий тон кожи выглядит более ровным.</a:t>
            </a:r>
          </a:p>
          <a:p>
            <a:endParaRPr lang="ru-RU" dirty="0"/>
          </a:p>
          <a:p>
            <a:r>
              <a:rPr lang="ru-RU" dirty="0"/>
              <a:t>КРЕМ-ЛИФТИНГ </a:t>
            </a:r>
            <a:r>
              <a:rPr lang="en-US" dirty="0"/>
              <a:t>ARTISTRY YOUTH XTEND™ ULTRA</a:t>
            </a:r>
          </a:p>
          <a:p>
            <a:r>
              <a:rPr lang="ru-RU" dirty="0"/>
              <a:t>После использования сыворотки нанесите на кожу крем-лифтинг </a:t>
            </a:r>
            <a:r>
              <a:rPr lang="en-US" dirty="0"/>
              <a:t>ARTISTRY YOUTH XTEND™ Ultra. </a:t>
            </a:r>
            <a:r>
              <a:rPr lang="ru-RU" dirty="0"/>
              <a:t>Этот интенсивный увлажняющий и питательный крем борется с потерей упругости кожи, способствует восстановлению ровного овала лица, избавляет от ощущения сухости </a:t>
            </a:r>
            <a:br>
              <a:rPr lang="ru-RU" dirty="0"/>
            </a:br>
            <a:r>
              <a:rPr lang="ru-RU" dirty="0"/>
              <a:t>на целый день. Масло ши и гиалуронат натрия интенсивно увлажняют, а также удерживают влагу внутри кожи. Экстракт индийского женьшеня помогает коже выглядеть молодой и сияющей. Комплекс </a:t>
            </a:r>
            <a:r>
              <a:rPr lang="en-US" dirty="0"/>
              <a:t>c </a:t>
            </a:r>
            <a:r>
              <a:rPr lang="ru-RU" dirty="0"/>
              <a:t>экстрактом красной икры устраняет признаки накопленных повреждений, возвращая коже здоровый цвет и упругость.</a:t>
            </a:r>
          </a:p>
          <a:p>
            <a:endParaRPr lang="ru-RU" dirty="0"/>
          </a:p>
          <a:p>
            <a:r>
              <a:rPr lang="ru-RU" dirty="0"/>
              <a:t>*  Лайфсерт</a:t>
            </a:r>
          </a:p>
          <a:p>
            <a:r>
              <a:rPr lang="ru-RU" dirty="0"/>
              <a:t>1 По данным аналитического исследования №</a:t>
            </a:r>
            <a:r>
              <a:rPr lang="en-US" dirty="0"/>
              <a:t>RPT-CS-17-005; </a:t>
            </a:r>
            <a:r>
              <a:rPr lang="ru-RU" dirty="0"/>
              <a:t>приложение 26, проведенного для компании Амвэй. 2 Среди продуктов линии </a:t>
            </a:r>
            <a:r>
              <a:rPr lang="en-US" dirty="0" err="1"/>
              <a:t>ArtistryArtistry</a:t>
            </a:r>
            <a:r>
              <a:rPr lang="en-US" dirty="0"/>
              <a:t>™ </a:t>
            </a:r>
            <a:r>
              <a:rPr lang="ru-RU" dirty="0"/>
              <a:t>для ухода за кожей. 3 Доказано исследованием: </a:t>
            </a:r>
            <a:r>
              <a:rPr lang="en-US" dirty="0"/>
              <a:t>Customer Measurements (</a:t>
            </a:r>
            <a:r>
              <a:rPr lang="ru-RU" dirty="0"/>
              <a:t>исследование с передовыми методами визуализации и измерения </a:t>
            </a:r>
            <a:r>
              <a:rPr lang="en-US" dirty="0"/>
              <a:t>RPT-013-16-ASC, n=36. 4  </a:t>
            </a:r>
            <a:r>
              <a:rPr lang="ru-RU" dirty="0"/>
              <a:t>При смещивании с базой. Исследование </a:t>
            </a:r>
            <a:r>
              <a:rPr lang="en-US" dirty="0" err="1"/>
              <a:t>MarketVision</a:t>
            </a:r>
            <a:r>
              <a:rPr lang="en-US" dirty="0"/>
              <a:t> 16-0875, n-173. 5 </a:t>
            </a:r>
            <a:r>
              <a:rPr lang="ru-RU" dirty="0"/>
              <a:t>Исследование Сыворотка </a:t>
            </a:r>
            <a:r>
              <a:rPr lang="en-US" dirty="0"/>
              <a:t>Artistry </a:t>
            </a:r>
            <a:r>
              <a:rPr lang="en-US" dirty="0" err="1"/>
              <a:t>Sinature</a:t>
            </a:r>
            <a:r>
              <a:rPr lang="en-US" dirty="0"/>
              <a:t> Select: </a:t>
            </a:r>
            <a:r>
              <a:rPr lang="ru-RU" dirty="0"/>
              <a:t>воздействие на поверхностные слои кожи; прил. 60.</a:t>
            </a:r>
          </a:p>
          <a:p>
            <a:endParaRPr lang="ru-RU" dirty="0"/>
          </a:p>
          <a:p>
            <a:r>
              <a:rPr lang="ru-RU" dirty="0"/>
              <a:t>А еще обе системы продаются со скидкой 10%. Приятный бонус для того, чтобы поддержать свою кожу</a:t>
            </a:r>
            <a:endParaRPr lang="en-US" dirty="0"/>
          </a:p>
        </p:txBody>
      </p:sp>
      <p:sp>
        <p:nvSpPr>
          <p:cNvPr id="4" name="Slide Number Placeholder 3"/>
          <p:cNvSpPr>
            <a:spLocks noGrp="1"/>
          </p:cNvSpPr>
          <p:nvPr>
            <p:ph type="sldNum" sz="quarter" idx="5"/>
          </p:nvPr>
        </p:nvSpPr>
        <p:spPr/>
        <p:txBody>
          <a:bodyPr/>
          <a:lstStyle/>
          <a:p>
            <a:fld id="{50B62989-C0BA-1248-A26F-0D8FC44344F9}" type="slidenum">
              <a:rPr lang="en-US" smtClean="0"/>
              <a:t>22</a:t>
            </a:fld>
            <a:endParaRPr lang="en-US"/>
          </a:p>
        </p:txBody>
      </p:sp>
    </p:spTree>
    <p:extLst>
      <p:ext uri="{BB962C8B-B14F-4D97-AF65-F5344CB8AC3E}">
        <p14:creationId xmlns:p14="http://schemas.microsoft.com/office/powerpoint/2010/main" val="190869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 я уже говорила, эффективность систем доказана клиническими услвовиями. Только посмотрите, каких потрясающих результатов можн добиться, если использовать сыворотку и крем</a:t>
            </a:r>
          </a:p>
          <a:p>
            <a:r>
              <a:rPr lang="ru-RU" dirty="0"/>
              <a:t>*проговорите результаты исследований, которые перечислены на слайде.</a:t>
            </a:r>
          </a:p>
          <a:p>
            <a:r>
              <a:rPr lang="ru-RU" dirty="0"/>
              <a:t>Исследование проводилось в течение 8 недель. Одна группа добровольцев использовала только крем, другая крем и сыворотку. При использовании сывортки и крема совместно эффективность в борьбе со страрение и потерей упргусости выше в несколько раз</a:t>
            </a:r>
            <a:endParaRPr lang="en-US" dirty="0"/>
          </a:p>
        </p:txBody>
      </p:sp>
      <p:sp>
        <p:nvSpPr>
          <p:cNvPr id="4" name="Slide Number Placeholder 3"/>
          <p:cNvSpPr>
            <a:spLocks noGrp="1"/>
          </p:cNvSpPr>
          <p:nvPr>
            <p:ph type="sldNum" sz="quarter" idx="5"/>
          </p:nvPr>
        </p:nvSpPr>
        <p:spPr/>
        <p:txBody>
          <a:bodyPr/>
          <a:lstStyle/>
          <a:p>
            <a:fld id="{50B62989-C0BA-1248-A26F-0D8FC44344F9}" type="slidenum">
              <a:rPr lang="en-US" smtClean="0"/>
              <a:t>23</a:t>
            </a:fld>
            <a:endParaRPr lang="en-US"/>
          </a:p>
        </p:txBody>
      </p:sp>
    </p:spTree>
    <p:extLst>
      <p:ext uri="{BB962C8B-B14F-4D97-AF65-F5344CB8AC3E}">
        <p14:creationId xmlns:p14="http://schemas.microsoft.com/office/powerpoint/2010/main" val="355402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ru-RU" dirty="0"/>
              <a:t>Восвользуйтесь еще одним лайфхаком.</a:t>
            </a:r>
          </a:p>
          <a:p>
            <a:r>
              <a:rPr lang="ru-RU" dirty="0"/>
              <a:t>Если вы хотите, чтобы ваша сыворотка работала эффективнее и быстрее проникала в кожу, воспользуйтесь аппаратом </a:t>
            </a:r>
            <a:r>
              <a:rPr lang="en-US" dirty="0" err="1"/>
              <a:t>Dermasonic</a:t>
            </a:r>
            <a:r>
              <a:rPr lang="en-US" dirty="0"/>
              <a:t> </a:t>
            </a:r>
            <a:r>
              <a:rPr lang="ru-RU"/>
              <a:t>с гальванической насадкой.</a:t>
            </a:r>
            <a:endParaRPr lang="en-US"/>
          </a:p>
          <a:p>
            <a:r>
              <a:rPr lang="ru-RU" dirty="0"/>
              <a:t>Для </a:t>
            </a:r>
            <a:r>
              <a:rPr lang="en-US" dirty="0"/>
              <a:t>ARTISTRY SIGNATURE SELECT </a:t>
            </a:r>
            <a:r>
              <a:rPr lang="ru-RU" dirty="0"/>
              <a:t>Персональной сыворотки, смешанной с несколькими концентратами мы рекомендуем использовать специальный режим </a:t>
            </a:r>
            <a:r>
              <a:rPr lang="en-US" dirty="0"/>
              <a:t>SIGNATRURE SELECT </a:t>
            </a:r>
            <a:r>
              <a:rPr lang="ru-RU" dirty="0"/>
              <a:t>на аппарате </a:t>
            </a:r>
            <a:r>
              <a:rPr lang="en-US" dirty="0" err="1"/>
              <a:t>Dermasonic</a:t>
            </a:r>
            <a:r>
              <a:rPr lang="en-US" dirty="0"/>
              <a:t>. </a:t>
            </a:r>
            <a:r>
              <a:rPr lang="ru-RU" dirty="0"/>
              <a:t>Данный режим был разработан специально для персональной сыворотки, усиливая комплексную борьбу с несовершенствами кожи.</a:t>
            </a:r>
          </a:p>
          <a:p>
            <a:r>
              <a:rPr lang="ru-RU" dirty="0"/>
              <a:t>Если вы хотите сконцентрироваться на какой-то одной потребности кожи, вы также можете использовать </a:t>
            </a:r>
            <a:r>
              <a:rPr lang="en-US" dirty="0"/>
              <a:t>ARTISTRY SIGNATURE SELECT </a:t>
            </a:r>
            <a:r>
              <a:rPr lang="ru-RU" dirty="0"/>
              <a:t>Персональную сыворотку вместе с одним соответствующим режимом: для увлажнения режим </a:t>
            </a:r>
            <a:r>
              <a:rPr lang="en-US" dirty="0"/>
              <a:t>HYDRATE,</a:t>
            </a:r>
            <a:r>
              <a:rPr lang="ru-RU" dirty="0"/>
              <a:t> для осветления</a:t>
            </a:r>
            <a:r>
              <a:rPr lang="en-US" dirty="0"/>
              <a:t> </a:t>
            </a:r>
            <a:r>
              <a:rPr lang="ru-RU" dirty="0"/>
              <a:t>или борьбы с пигментными пятнами режим </a:t>
            </a:r>
            <a:r>
              <a:rPr lang="en-US" dirty="0"/>
              <a:t>RADIANT</a:t>
            </a:r>
            <a:r>
              <a:rPr lang="ru-RU" dirty="0"/>
              <a:t>,</a:t>
            </a:r>
            <a:r>
              <a:rPr lang="en-US" dirty="0"/>
              <a:t> </a:t>
            </a:r>
            <a:r>
              <a:rPr lang="ru-RU" dirty="0"/>
              <a:t>для борьбы с морщинками режим </a:t>
            </a:r>
            <a:r>
              <a:rPr lang="en-US" dirty="0"/>
              <a:t>WRINKLE</a:t>
            </a:r>
            <a:r>
              <a:rPr lang="ru-RU" dirty="0"/>
              <a:t> и для лифтинг-эффекта режим </a:t>
            </a:r>
            <a:r>
              <a:rPr lang="en-US" dirty="0"/>
              <a:t>LIFT</a:t>
            </a:r>
            <a:r>
              <a:rPr lang="ru-RU" dirty="0"/>
              <a:t>. </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режим </a:t>
            </a:r>
            <a:r>
              <a:rPr lang="en-US" dirty="0"/>
              <a:t>HYDRATE</a:t>
            </a:r>
            <a:r>
              <a:rPr lang="ru-RU" dirty="0"/>
              <a:t> </a:t>
            </a:r>
            <a:r>
              <a:rPr lang="ru-RU" sz="1200" dirty="0">
                <a:solidFill>
                  <a:srgbClr val="76777B"/>
                </a:solidFill>
                <a:latin typeface="Arial"/>
                <a:cs typeface="Arial"/>
              </a:rPr>
              <a:t>Усиливает проникновение в кожу полезных ингредиентов набора «Увлажнение», способствуя увеличению увлажненности кожи</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режим </a:t>
            </a:r>
            <a:r>
              <a:rPr lang="en-US" dirty="0"/>
              <a:t>RADIANT</a:t>
            </a:r>
            <a:r>
              <a:rPr lang="ru-RU" dirty="0"/>
              <a:t> </a:t>
            </a:r>
            <a:r>
              <a:rPr lang="ru-RU" sz="1200" dirty="0">
                <a:solidFill>
                  <a:srgbClr val="76777B"/>
                </a:solidFill>
                <a:latin typeface="Arial"/>
                <a:cs typeface="Arial"/>
              </a:rPr>
              <a:t>Работает на уменьшение пигментации и неровного тона кожи при использовании с наборами «Осветление» и «Против пигментных пятен».</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режим </a:t>
            </a:r>
            <a:r>
              <a:rPr lang="en-US" dirty="0"/>
              <a:t>WRINKLE</a:t>
            </a:r>
            <a:r>
              <a:rPr lang="ru-RU" dirty="0"/>
              <a:t> </a:t>
            </a:r>
            <a:r>
              <a:rPr lang="ru-RU" sz="1200" dirty="0">
                <a:solidFill>
                  <a:srgbClr val="76777B"/>
                </a:solidFill>
                <a:latin typeface="Arial"/>
                <a:cs typeface="Arial"/>
              </a:rPr>
              <a:t>Оптимизирует работу ингредиентов набора «Против морщин» в коже, способствуя уменьшению видимости мимических морщинок.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режим </a:t>
            </a:r>
            <a:r>
              <a:rPr lang="en-US" dirty="0"/>
              <a:t>LIFT</a:t>
            </a:r>
            <a:r>
              <a:rPr lang="ru-RU" dirty="0"/>
              <a:t> </a:t>
            </a:r>
            <a:r>
              <a:rPr lang="ru-RU" sz="1200" dirty="0">
                <a:solidFill>
                  <a:srgbClr val="76777B"/>
                </a:solidFill>
                <a:latin typeface="Arial"/>
                <a:cs typeface="Arial"/>
              </a:rPr>
              <a:t>Помогает достигать лифтинг-эффекта с помощью более глубокого проникновения ингредиентов набора «Лифтинг» в кожу.</a:t>
            </a:r>
            <a:endParaRPr lang="en-US" sz="1200" dirty="0">
              <a:solidFill>
                <a:srgbClr val="76777B"/>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F53B6742-C711-40D4-A02B-89879D6A73D5}" type="slidenum">
              <a:rPr lang="en-US" smtClean="0"/>
              <a:t>24</a:t>
            </a:fld>
            <a:endParaRPr lang="en-US"/>
          </a:p>
        </p:txBody>
      </p:sp>
    </p:spTree>
    <p:extLst>
      <p:ext uri="{BB962C8B-B14F-4D97-AF65-F5344CB8AC3E}">
        <p14:creationId xmlns:p14="http://schemas.microsoft.com/office/powerpoint/2010/main" val="53664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 еще можно укрепить кожу лица</a:t>
            </a:r>
            <a:r>
              <a:rPr lang="en-US" dirty="0"/>
              <a:t>?</a:t>
            </a:r>
            <a:r>
              <a:rPr lang="ru-RU" dirty="0"/>
              <a:t> Вариантов есть несколько: массаж или самомассаж лица, главное не забывайте двигаться по массажным линиям. Упражнения для лица и фейсфитнесс. </a:t>
            </a:r>
          </a:p>
          <a:p>
            <a:r>
              <a:rPr lang="ru-RU" dirty="0"/>
              <a:t>На слайде приведено несколько прстых упражнений для укреплениях мышщ лица. Расскажите о них участникам. Можете продемонстрировать несколько упражнений сами. Если вы знаете другие упражнения, или у вас есть рекомендации по массажу, вы можете рассказать о них.</a:t>
            </a:r>
          </a:p>
          <a:p>
            <a:r>
              <a:rPr lang="ru-RU" dirty="0"/>
              <a:t>Также вы можете порекомендовать участникам – посмтреть прямые эфиры от эксперта международного  уровня Елена Каркукли</a:t>
            </a:r>
          </a:p>
          <a:p>
            <a:r>
              <a:rPr lang="ru-RU" dirty="0"/>
              <a:t>Записи эфиров можно найти в инстарам аккаунте </a:t>
            </a:r>
            <a:r>
              <a:rPr lang="en-US" dirty="0"/>
              <a:t>@</a:t>
            </a:r>
            <a:r>
              <a:rPr lang="en-US" dirty="0" err="1"/>
              <a:t>artisty.Russia</a:t>
            </a:r>
            <a:r>
              <a:rPr lang="en-US" dirty="0"/>
              <a:t> </a:t>
            </a:r>
            <a:r>
              <a:rPr lang="ru-RU" dirty="0"/>
              <a:t>в </a:t>
            </a:r>
            <a:r>
              <a:rPr lang="en-US" dirty="0"/>
              <a:t>IGTV</a:t>
            </a:r>
            <a:r>
              <a:rPr lang="ru-RU" dirty="0"/>
              <a:t> – ссылки на эфиры приведены ниже</a:t>
            </a:r>
            <a:endParaRPr lang="en-US" dirty="0"/>
          </a:p>
          <a:p>
            <a:r>
              <a:rPr lang="en-US" dirty="0">
                <a:hlinkClick r:id="rId3"/>
              </a:rPr>
              <a:t>https://www.instagram.com/tv/CBgBqj5j6uQ/</a:t>
            </a:r>
            <a:endParaRPr lang="en-US" dirty="0"/>
          </a:p>
          <a:p>
            <a:r>
              <a:rPr lang="en-US" dirty="0">
                <a:hlinkClick r:id="rId4"/>
              </a:rPr>
              <a:t>https://www.instagram.com/tv/CAdEdO4q0EY/</a:t>
            </a:r>
            <a:endParaRPr lang="en-US" dirty="0"/>
          </a:p>
          <a:p>
            <a:r>
              <a:rPr lang="en-US" dirty="0">
                <a:hlinkClick r:id="rId5"/>
              </a:rPr>
              <a:t>https://www.instagram.com/tv/CBnz0NGAkl5/?igshid=1gh587ft4ndig</a:t>
            </a:r>
            <a:endParaRPr lang="en-US" dirty="0"/>
          </a:p>
          <a:p>
            <a:r>
              <a:rPr lang="en-US" dirty="0">
                <a:hlinkClick r:id="rId6"/>
              </a:rPr>
              <a:t>https://www.instagram.com/tv/CBpq4G8C-8N/?igshid=1qm3y6vji2h9w</a:t>
            </a:r>
            <a:endParaRPr lang="ru-RU" dirty="0"/>
          </a:p>
        </p:txBody>
      </p:sp>
      <p:sp>
        <p:nvSpPr>
          <p:cNvPr id="4" name="Slide Number Placeholder 3"/>
          <p:cNvSpPr>
            <a:spLocks noGrp="1"/>
          </p:cNvSpPr>
          <p:nvPr>
            <p:ph type="sldNum" sz="quarter" idx="5"/>
          </p:nvPr>
        </p:nvSpPr>
        <p:spPr/>
        <p:txBody>
          <a:bodyPr/>
          <a:lstStyle/>
          <a:p>
            <a:fld id="{E4BFE08E-0CA5-4DA4-8A44-4A7D82580968}" type="slidenum">
              <a:rPr lang="ru-RU" smtClean="0"/>
              <a:t>25</a:t>
            </a:fld>
            <a:endParaRPr lang="ru-RU"/>
          </a:p>
        </p:txBody>
      </p:sp>
    </p:spTree>
    <p:extLst>
      <p:ext uri="{BB962C8B-B14F-4D97-AF65-F5344CB8AC3E}">
        <p14:creationId xmlns:p14="http://schemas.microsoft.com/office/powerpoint/2010/main" val="1139591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Мы с вами постепенно двигаемся дальше, и настало время поговорить об уходе за самой деликатной и нежной коже на лице – за кожей вокруг глаз.</a:t>
            </a:r>
          </a:p>
          <a:p>
            <a:endParaRPr lang="ru-RU" dirty="0"/>
          </a:p>
          <a:p>
            <a:r>
              <a:rPr lang="ru-RU" dirty="0"/>
              <a:t>В чем ее особенности, и почему она требует особого ухода обсудим далее.</a:t>
            </a:r>
          </a:p>
        </p:txBody>
      </p:sp>
      <p:sp>
        <p:nvSpPr>
          <p:cNvPr id="4" name="Slide Number Placeholder 3"/>
          <p:cNvSpPr>
            <a:spLocks noGrp="1"/>
          </p:cNvSpPr>
          <p:nvPr>
            <p:ph type="sldNum" sz="quarter" idx="5"/>
          </p:nvPr>
        </p:nvSpPr>
        <p:spPr/>
        <p:txBody>
          <a:bodyPr/>
          <a:lstStyle/>
          <a:p>
            <a:fld id="{E4BFE08E-0CA5-4DA4-8A44-4A7D82580968}" type="slidenum">
              <a:rPr lang="ru-RU" smtClean="0"/>
              <a:t>26</a:t>
            </a:fld>
            <a:endParaRPr lang="ru-RU"/>
          </a:p>
        </p:txBody>
      </p:sp>
    </p:spTree>
    <p:extLst>
      <p:ext uri="{BB962C8B-B14F-4D97-AF65-F5344CB8AC3E}">
        <p14:creationId xmlns:p14="http://schemas.microsoft.com/office/powerpoint/2010/main" val="1175831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Вы, наверное, замечали, что глаза очень много говорят о человеке. Да, действительно, глаза и правда демонстрируют опыт и мудрость, но не хочется, чтобы глаза в первую очередь выдавали возраст. Именно поэтому уходу за этой зоной лица стоит уделить особое внимание. Кожа вокруг глаз на 60% тоньше остальных участков кожи лица. </a:t>
            </a:r>
            <a:r>
              <a:rPr lang="ru-RU" sz="1200" b="0" i="0" u="none" strike="noStrike" kern="1200" baseline="0" dirty="0">
                <a:solidFill>
                  <a:schemeClr val="tx1"/>
                </a:solidFill>
                <a:latin typeface="+mn-lt"/>
                <a:ea typeface="+mn-ea"/>
                <a:cs typeface="+mn-cs"/>
              </a:rPr>
              <a:t>Поскольку кожа тут намного</a:t>
            </a:r>
          </a:p>
          <a:p>
            <a:r>
              <a:rPr lang="ru-RU" sz="1200" b="0" i="0" u="none" strike="noStrike" kern="1200" baseline="0" dirty="0">
                <a:solidFill>
                  <a:schemeClr val="tx1"/>
                </a:solidFill>
                <a:latin typeface="+mn-lt"/>
                <a:ea typeface="+mn-ea"/>
                <a:cs typeface="+mn-cs"/>
              </a:rPr>
              <a:t>тоньше остальных участков кожи лица, в ней почти нет сальных желез и мало коллагена и эластина, она больше подвержена внешнему агрессивному воздействию и, соответственно, в этой зоне в первую очередь проявляются признаки возрастных изменений. (морщинки, складки, «гусиные лапки», мешки под глазами)</a:t>
            </a:r>
          </a:p>
          <a:p>
            <a:r>
              <a:rPr lang="ru-RU" sz="1200" b="0" i="0" u="none" strike="noStrike" kern="1200" baseline="0" dirty="0">
                <a:solidFill>
                  <a:schemeClr val="tx1"/>
                </a:solidFill>
                <a:latin typeface="+mn-lt"/>
                <a:ea typeface="+mn-ea"/>
                <a:cs typeface="+mn-cs"/>
              </a:rPr>
              <a:t>Высокая мимическая нагрузка (до нескольких тысяч сокращенийв день) — еще одна особенность этой области. Поэтому эта зона лица нуждается в особом уходе.</a:t>
            </a:r>
          </a:p>
          <a:p>
            <a:r>
              <a:rPr lang="ru-RU" sz="1200" b="0" i="0" u="none" strike="noStrike" kern="1200" baseline="0" dirty="0">
                <a:solidFill>
                  <a:schemeClr val="tx1"/>
                </a:solidFill>
                <a:latin typeface="+mn-lt"/>
                <a:ea typeface="+mn-ea"/>
                <a:cs typeface="+mn-cs"/>
              </a:rPr>
              <a:t>Хочу рассказать о двух продуктах, которые помогут сохранить молодость и красоту ваших глах. </a:t>
            </a:r>
          </a:p>
          <a:p>
            <a:r>
              <a:rPr lang="ru-RU" sz="1200" b="1" dirty="0">
                <a:solidFill>
                  <a:srgbClr val="56565A"/>
                </a:solidFill>
                <a:latin typeface="Candara" panose="020E0502030303020204" pitchFamily="34" charset="0"/>
              </a:rPr>
              <a:t>ARTISTRY YOUTH XTEND™ Питательный крем для век. </a:t>
            </a:r>
            <a:r>
              <a:rPr lang="ru-RU" sz="1200" b="0" dirty="0">
                <a:solidFill>
                  <a:srgbClr val="56565A"/>
                </a:solidFill>
                <a:latin typeface="Candara" panose="020E0502030303020204" pitchFamily="34" charset="0"/>
              </a:rPr>
              <a:t>Крем</a:t>
            </a:r>
            <a:r>
              <a:rPr lang="ru-RU" sz="1200" b="1" dirty="0">
                <a:solidFill>
                  <a:srgbClr val="56565A"/>
                </a:solidFill>
                <a:latin typeface="Candara" panose="020E0502030303020204" pitchFamily="34" charset="0"/>
              </a:rPr>
              <a:t> </a:t>
            </a:r>
            <a:r>
              <a:rPr lang="ru-RU" sz="1200" b="0" i="0" u="none" strike="noStrike" kern="1200" baseline="0" dirty="0">
                <a:solidFill>
                  <a:schemeClr val="tx1"/>
                </a:solidFill>
                <a:latin typeface="+mn-lt"/>
                <a:ea typeface="+mn-ea"/>
                <a:cs typeface="+mn-cs"/>
              </a:rPr>
              <a:t>бережно ухаживает за нежной кожей вокруг глаз, уменьшает видимость мимических и возрастных морщин, обеспечивает защиту и питание. </a:t>
            </a:r>
          </a:p>
          <a:p>
            <a:r>
              <a:rPr lang="ru-RU" sz="1200" b="1" i="0" u="none" strike="noStrike" kern="1200" baseline="0" dirty="0">
                <a:solidFill>
                  <a:schemeClr val="tx1"/>
                </a:solidFill>
                <a:latin typeface="+mn-lt"/>
                <a:ea typeface="+mn-ea"/>
                <a:cs typeface="+mn-cs"/>
              </a:rPr>
              <a:t>ДЕЙСТВИЕ ИНГРЕДИЕНТОВ</a:t>
            </a:r>
          </a:p>
          <a:p>
            <a:r>
              <a:rPr lang="ru-RU" sz="1200" b="0" i="0" u="none" strike="noStrike" kern="1200" baseline="0" dirty="0">
                <a:solidFill>
                  <a:schemeClr val="tx1"/>
                </a:solidFill>
                <a:latin typeface="+mn-lt"/>
                <a:ea typeface="+mn-ea"/>
                <a:cs typeface="+mn-cs"/>
              </a:rPr>
              <a:t> -Экстракт LifeSirt* стимулирует выработку естественных «протеинов молодости»: кожа выглядит заметно моложе.</a:t>
            </a:r>
          </a:p>
          <a:p>
            <a:r>
              <a:rPr lang="ru-RU" sz="1200" b="0" i="0" u="none" strike="noStrike" kern="1200" baseline="0" dirty="0">
                <a:solidFill>
                  <a:schemeClr val="tx1"/>
                </a:solidFill>
                <a:latin typeface="+mn-lt"/>
                <a:ea typeface="+mn-ea"/>
                <a:cs typeface="+mn-cs"/>
              </a:rPr>
              <a:t>- Экстракты черной смородины и вишни ацеролы помогают защитить нежную кожу вокруг глаз, освежая и тонизируя ее.</a:t>
            </a:r>
          </a:p>
          <a:p>
            <a:r>
              <a:rPr lang="ru-RU" sz="1200" b="0" i="0" u="none" strike="noStrike" kern="1200" baseline="0" dirty="0">
                <a:solidFill>
                  <a:schemeClr val="tx1"/>
                </a:solidFill>
                <a:latin typeface="+mn-lt"/>
                <a:ea typeface="+mn-ea"/>
                <a:cs typeface="+mn-cs"/>
              </a:rPr>
              <a:t>- Экстракт плодов африканского баобаба повышает увлажненность кожи.</a:t>
            </a:r>
            <a:endParaRPr lang="ru-RU" sz="1200" b="1" i="0" dirty="0">
              <a:solidFill>
                <a:srgbClr val="56565A"/>
              </a:solidFill>
              <a:effectLst/>
              <a:latin typeface="Candara" panose="020E0502030303020204" pitchFamily="34" charset="0"/>
            </a:endParaRPr>
          </a:p>
          <a:p>
            <a:r>
              <a:rPr lang="ru-RU" b="1" dirty="0"/>
              <a:t>93% женщин, которые попробовали этот крем </a:t>
            </a:r>
            <a:r>
              <a:rPr lang="ru-RU" sz="1200" b="1" i="0" u="none" strike="noStrike" kern="1200" baseline="0" dirty="0">
                <a:solidFill>
                  <a:schemeClr val="tx1"/>
                </a:solidFill>
                <a:latin typeface="+mn-lt"/>
                <a:ea typeface="+mn-ea"/>
                <a:cs typeface="+mn-cs"/>
              </a:rPr>
              <a:t>отмечают объективное сокращение видимых морщин вокруг глаз после 2 недель применения</a:t>
            </a:r>
          </a:p>
          <a:p>
            <a:endParaRPr lang="ru-RU" sz="1200" b="1" i="0" u="none" strike="noStrike" kern="1200" baseline="0" dirty="0">
              <a:solidFill>
                <a:schemeClr val="tx1"/>
              </a:solidFill>
              <a:latin typeface="+mn-lt"/>
              <a:ea typeface="+mn-ea"/>
              <a:cs typeface="+mn-cs"/>
            </a:endParaRPr>
          </a:p>
          <a:p>
            <a:r>
              <a:rPr lang="ru-RU" sz="1200" dirty="0">
                <a:solidFill>
                  <a:srgbClr val="56565A"/>
                </a:solidFill>
                <a:latin typeface="Candara" panose="020E0502030303020204" pitchFamily="34" charset="0"/>
              </a:rPr>
              <a:t> Еще одно незаменимое средство, о котором я хочу рассказать – это </a:t>
            </a:r>
            <a:r>
              <a:rPr lang="ru-RU" sz="1200" b="1" dirty="0">
                <a:solidFill>
                  <a:srgbClr val="56565A"/>
                </a:solidFill>
                <a:latin typeface="Candara" panose="020E0502030303020204" pitchFamily="34" charset="0"/>
              </a:rPr>
              <a:t>ARTISTRY YOUTH XTEND™ Ultra Сыворотка для век с эффектом лифтинга</a:t>
            </a:r>
          </a:p>
          <a:p>
            <a:r>
              <a:rPr lang="ru-RU" sz="1200" b="0" i="0" dirty="0">
                <a:solidFill>
                  <a:srgbClr val="56565A"/>
                </a:solidFill>
                <a:effectLst/>
                <a:latin typeface="Candara" panose="020E0502030303020204" pitchFamily="34" charset="0"/>
              </a:rPr>
              <a:t>Эта сыворотка имеет легкую текстуру без отдушек, </a:t>
            </a:r>
            <a:r>
              <a:rPr lang="ru-RU" sz="1200" b="0" i="0" u="none" strike="noStrike" kern="1200" baseline="0" dirty="0">
                <a:solidFill>
                  <a:schemeClr val="tx1"/>
                </a:solidFill>
                <a:effectLst/>
                <a:latin typeface="+mn-lt"/>
                <a:ea typeface="+mn-ea"/>
                <a:cs typeface="+mn-cs"/>
              </a:rPr>
              <a:t>и</a:t>
            </a:r>
            <a:r>
              <a:rPr lang="ru-RU" sz="1200" b="0" i="0" u="none" strike="noStrike" kern="1200" baseline="0" dirty="0">
                <a:solidFill>
                  <a:schemeClr val="tx1"/>
                </a:solidFill>
                <a:latin typeface="+mn-lt"/>
                <a:ea typeface="+mn-ea"/>
                <a:cs typeface="+mn-cs"/>
              </a:rPr>
              <a:t>нтенсивно увлажняет и питает нежную кожу. Благодаря ей кожа век становится более подтянутой, упругой и сияющей</a:t>
            </a:r>
          </a:p>
          <a:p>
            <a:r>
              <a:rPr lang="ru-RU" sz="1200" b="1" i="0" u="none" strike="noStrike" kern="1200" baseline="0" dirty="0">
                <a:solidFill>
                  <a:schemeClr val="tx1"/>
                </a:solidFill>
                <a:latin typeface="+mn-lt"/>
                <a:ea typeface="+mn-ea"/>
                <a:cs typeface="+mn-cs"/>
              </a:rPr>
              <a:t>ДЕЙСТВИЕ ИНГРЕДИЕНТОВ</a:t>
            </a:r>
          </a:p>
          <a:p>
            <a:r>
              <a:rPr lang="ru-RU" sz="1200" b="0" i="0" u="none" strike="noStrike" kern="1200" baseline="0" dirty="0">
                <a:solidFill>
                  <a:schemeClr val="tx1"/>
                </a:solidFill>
                <a:latin typeface="+mn-lt"/>
                <a:ea typeface="+mn-ea"/>
                <a:cs typeface="+mn-cs"/>
              </a:rPr>
              <a:t>-Комплекс красной икры помогает восстановить поверхностную микроструктуру кожи, благодаря чему она выглядит более подтянутой и упругой.</a:t>
            </a:r>
          </a:p>
          <a:p>
            <a:r>
              <a:rPr lang="ru-RU" sz="1200" b="0" i="0" u="none" strike="noStrike" kern="1200" baseline="0" dirty="0">
                <a:solidFill>
                  <a:schemeClr val="tx1"/>
                </a:solidFill>
                <a:latin typeface="+mn-lt"/>
                <a:ea typeface="+mn-ea"/>
                <a:cs typeface="+mn-cs"/>
              </a:rPr>
              <a:t>-Жмых из семян подсолнечника, экстракты ячменя и огурца возвращают упругость, помогают скорректировать овал лица.</a:t>
            </a:r>
            <a:endParaRPr lang="ru-RU" sz="1200" b="1" i="0" dirty="0">
              <a:solidFill>
                <a:srgbClr val="56565A"/>
              </a:solidFill>
              <a:effectLst/>
              <a:latin typeface="Candara" panose="020E0502030303020204" pitchFamily="34" charset="0"/>
            </a:endParaRPr>
          </a:p>
          <a:p>
            <a:r>
              <a:rPr lang="ru-RU" sz="1200" b="1" i="0" u="none" strike="noStrike" kern="1200" baseline="0" dirty="0">
                <a:solidFill>
                  <a:schemeClr val="tx1"/>
                </a:solidFill>
                <a:latin typeface="+mn-lt"/>
                <a:ea typeface="+mn-ea"/>
                <a:cs typeface="+mn-cs"/>
              </a:rPr>
              <a:t>Максимальный эффект </a:t>
            </a:r>
            <a:r>
              <a:rPr lang="ru-RU" sz="1200" b="0" i="0" u="none" strike="noStrike" kern="1200" baseline="0" dirty="0">
                <a:solidFill>
                  <a:schemeClr val="tx1"/>
                </a:solidFill>
                <a:latin typeface="+mn-lt"/>
                <a:ea typeface="+mn-ea"/>
                <a:cs typeface="+mn-cs"/>
              </a:rPr>
              <a:t>в уходе за деликатной кожей вокруг глаз обеспечивает совместное использование </a:t>
            </a:r>
            <a:r>
              <a:rPr lang="en-US" sz="1200" b="1" i="0" u="none" strike="noStrike" kern="1200" baseline="0" dirty="0">
                <a:solidFill>
                  <a:schemeClr val="tx1"/>
                </a:solidFill>
                <a:latin typeface="+mn-lt"/>
                <a:ea typeface="+mn-ea"/>
                <a:cs typeface="+mn-cs"/>
              </a:rPr>
              <a:t>ARTISTRY</a:t>
            </a:r>
            <a:r>
              <a:rPr lang="ru-RU" sz="1200" b="1"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YOUTH XTEND™ Ultra</a:t>
            </a:r>
            <a:r>
              <a:rPr lang="ru-RU" sz="1200" b="1" i="0" u="none" strike="noStrike" kern="1200" baseline="0" dirty="0">
                <a:solidFill>
                  <a:schemeClr val="tx1"/>
                </a:solidFill>
                <a:latin typeface="+mn-lt"/>
                <a:ea typeface="+mn-ea"/>
                <a:cs typeface="+mn-cs"/>
              </a:rPr>
              <a:t> Сыворотки для век с эффектом лифтинга</a:t>
            </a:r>
          </a:p>
          <a:p>
            <a:r>
              <a:rPr lang="ru-RU" sz="1200" b="0" i="0" u="none" strike="noStrike" kern="1200" baseline="0" dirty="0">
                <a:solidFill>
                  <a:schemeClr val="tx1"/>
                </a:solidFill>
                <a:latin typeface="+mn-lt"/>
                <a:ea typeface="+mn-ea"/>
                <a:cs typeface="+mn-cs"/>
              </a:rPr>
              <a:t>и </a:t>
            </a:r>
            <a:r>
              <a:rPr lang="en-US" sz="1200" b="1" i="0" u="none" strike="noStrike" kern="1200" baseline="0" dirty="0">
                <a:solidFill>
                  <a:schemeClr val="tx1"/>
                </a:solidFill>
                <a:latin typeface="+mn-lt"/>
                <a:ea typeface="+mn-ea"/>
                <a:cs typeface="+mn-cs"/>
              </a:rPr>
              <a:t>ARTISTRY YOUTH XTEND™</a:t>
            </a:r>
            <a:r>
              <a:rPr lang="ru-RU" sz="1200" b="1" i="0" u="none" strike="noStrike" kern="1200" baseline="0" dirty="0">
                <a:solidFill>
                  <a:schemeClr val="tx1"/>
                </a:solidFill>
                <a:latin typeface="+mn-lt"/>
                <a:ea typeface="+mn-ea"/>
                <a:cs typeface="+mn-cs"/>
              </a:rPr>
              <a:t> Питательного крема для век</a:t>
            </a:r>
            <a:endParaRPr lang="ru-RU" b="1" dirty="0"/>
          </a:p>
        </p:txBody>
      </p:sp>
      <p:sp>
        <p:nvSpPr>
          <p:cNvPr id="4" name="Slide Number Placeholder 3"/>
          <p:cNvSpPr>
            <a:spLocks noGrp="1"/>
          </p:cNvSpPr>
          <p:nvPr>
            <p:ph type="sldNum" sz="quarter" idx="5"/>
          </p:nvPr>
        </p:nvSpPr>
        <p:spPr/>
        <p:txBody>
          <a:bodyPr/>
          <a:lstStyle/>
          <a:p>
            <a:fld id="{E4BFE08E-0CA5-4DA4-8A44-4A7D82580968}" type="slidenum">
              <a:rPr lang="ru-RU" smtClean="0"/>
              <a:t>27</a:t>
            </a:fld>
            <a:endParaRPr lang="ru-RU"/>
          </a:p>
        </p:txBody>
      </p:sp>
    </p:spTree>
    <p:extLst>
      <p:ext uri="{BB962C8B-B14F-4D97-AF65-F5344CB8AC3E}">
        <p14:creationId xmlns:p14="http://schemas.microsoft.com/office/powerpoint/2010/main" val="391001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слайде приведены рекомендации по нанесению крема для век. Расскажите о них участниках встречи</a:t>
            </a:r>
          </a:p>
        </p:txBody>
      </p:sp>
      <p:sp>
        <p:nvSpPr>
          <p:cNvPr id="4" name="Slide Number Placeholder 3"/>
          <p:cNvSpPr>
            <a:spLocks noGrp="1"/>
          </p:cNvSpPr>
          <p:nvPr>
            <p:ph type="sldNum" sz="quarter" idx="5"/>
          </p:nvPr>
        </p:nvSpPr>
        <p:spPr/>
        <p:txBody>
          <a:bodyPr/>
          <a:lstStyle/>
          <a:p>
            <a:fld id="{E4BFE08E-0CA5-4DA4-8A44-4A7D82580968}" type="slidenum">
              <a:rPr lang="ru-RU" smtClean="0"/>
              <a:t>28</a:t>
            </a:fld>
            <a:endParaRPr lang="ru-RU"/>
          </a:p>
        </p:txBody>
      </p:sp>
    </p:spTree>
    <p:extLst>
      <p:ext uri="{BB962C8B-B14F-4D97-AF65-F5344CB8AC3E}">
        <p14:creationId xmlns:p14="http://schemas.microsoft.com/office/powerpoint/2010/main" val="137372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Теперь настало время поговорить об усилении ежедевного ухода, о волшебной палочке-выручаловке, которая буквально за несколько минут позволит преобразить ваш внешний вид, а при регулярном использовании ваша кожа будет сиять красотой каждый день. О продукте, действительно обладающим «эффектом Золушки», способный на глазах изменить состояние вашей кожи. Конечно же речь пойдет о масках для лица. И не просто о масках, а о замечательных масках </a:t>
            </a:r>
            <a:r>
              <a:rPr lang="en-US" dirty="0"/>
              <a:t>Artistry Signature Select</a:t>
            </a:r>
            <a:r>
              <a:rPr lang="ru-RU" dirty="0"/>
              <a:t>. Каждая маска коллекции содержит фитонутриенты с органических ферм </a:t>
            </a:r>
            <a:r>
              <a:rPr lang="en-US" dirty="0"/>
              <a:t>Nutrilite</a:t>
            </a:r>
            <a:r>
              <a:rPr lang="ru-RU" dirty="0"/>
              <a:t>, это антиоскидатнты, которые борятся со свободными радикалами и противостоят старению кожи. Каждая маска обладает своими у</a:t>
            </a:r>
            <a:r>
              <a:rPr lang="ru-RU" sz="1200" dirty="0">
                <a:solidFill>
                  <a:srgbClr val="7E824A"/>
                </a:solidFill>
                <a:latin typeface="Arial" panose="020B0604020202020204" pitchFamily="34" charset="0"/>
                <a:cs typeface="Arial" panose="020B0604020202020204" pitchFamily="34" charset="0"/>
              </a:rPr>
              <a:t>никальными ароматами и текстурами. Это настоящее чувственное удовольствие и СПА салон дома. А кроме того, эт не только приятно, но  очень эффективно. Для того, чтобы маска «сработала» необходимо всего 7 минут.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7E824A"/>
                </a:solidFill>
                <a:latin typeface="Arial" panose="020B0604020202020204" pitchFamily="34" charset="0"/>
                <a:cs typeface="Arial" panose="020B0604020202020204" pitchFamily="34" charset="0"/>
              </a:rPr>
              <a:t>Для поддержания упругости  и сияния кожи при прохождении программы </a:t>
            </a:r>
            <a:r>
              <a:rPr lang="en-US" sz="1200" dirty="0">
                <a:solidFill>
                  <a:srgbClr val="7E824A"/>
                </a:solidFill>
                <a:latin typeface="Arial" panose="020B0604020202020204" pitchFamily="34" charset="0"/>
                <a:cs typeface="Arial" panose="020B0604020202020204" pitchFamily="34" charset="0"/>
              </a:rPr>
              <a:t>Body Detox </a:t>
            </a:r>
            <a:r>
              <a:rPr lang="ru-RU" sz="1200" dirty="0">
                <a:solidFill>
                  <a:srgbClr val="7E824A"/>
                </a:solidFill>
                <a:latin typeface="Arial" panose="020B0604020202020204" pitchFamily="34" charset="0"/>
                <a:cs typeface="Arial" panose="020B0604020202020204" pitchFamily="34" charset="0"/>
              </a:rPr>
              <a:t>я рекомендую использовать следующищие маски</a:t>
            </a:r>
          </a:p>
          <a:p>
            <a:r>
              <a:rPr lang="ru-RU" sz="1200" dirty="0">
                <a:solidFill>
                  <a:srgbClr val="7E824A"/>
                </a:solidFill>
                <a:latin typeface="Arial" panose="020B0604020202020204" pitchFamily="34" charset="0"/>
                <a:cs typeface="Arial" panose="020B0604020202020204" pitchFamily="34" charset="0"/>
              </a:rPr>
              <a:t>1. </a:t>
            </a:r>
            <a:r>
              <a:rPr lang="ru-RU" sz="1200" b="1" dirty="0">
                <a:solidFill>
                  <a:srgbClr val="7E824A"/>
                </a:solidFill>
                <a:latin typeface="Arial" panose="020B0604020202020204" pitchFamily="34" charset="0"/>
                <a:cs typeface="Arial" panose="020B0604020202020204" pitchFamily="34" charset="0"/>
              </a:rPr>
              <a:t>Отшелушивающая маска-скраб для кожи лица</a:t>
            </a:r>
            <a:r>
              <a:rPr lang="ru-RU" sz="1200" dirty="0">
                <a:solidFill>
                  <a:srgbClr val="7E824A"/>
                </a:solidFill>
                <a:latin typeface="Arial" panose="020B0604020202020204" pitchFamily="34" charset="0"/>
                <a:cs typeface="Arial" panose="020B0604020202020204" pitchFamily="34" charset="0"/>
              </a:rPr>
              <a:t> Коже </a:t>
            </a:r>
            <a:r>
              <a:rPr lang="ru-RU" sz="1200" b="0" i="0" u="none" strike="noStrike" kern="1200" baseline="0" dirty="0">
                <a:solidFill>
                  <a:schemeClr val="tx1"/>
                </a:solidFill>
                <a:latin typeface="+mn-lt"/>
                <a:ea typeface="+mn-ea"/>
                <a:cs typeface="+mn-cs"/>
              </a:rPr>
              <a:t>необходимо регулярное отшелушивание от ороговевших, отмерших частичек с помощью специального средства. Это практически как «генеральная уборка» для нашей кожи. Маска-С</a:t>
            </a:r>
            <a:r>
              <a:rPr lang="ru-RU" sz="1200" b="0" i="0" kern="1200" dirty="0">
                <a:solidFill>
                  <a:schemeClr val="tx1"/>
                </a:solidFill>
                <a:effectLst/>
                <a:latin typeface="+mn-lt"/>
                <a:ea typeface="+mn-ea"/>
                <a:cs typeface="+mn-cs"/>
              </a:rPr>
              <a:t>краб обеспечивает буквально омоложение нашей кожи за счет отшелушивания омертвевших ороговевших клеток. При этом запускаются интенсивные процессы обновления кожи – стимулируется выработка коллагена и эластина, которые обеспечивают подтягивание кожи и разглаживание морщин.</a:t>
            </a:r>
          </a:p>
          <a:p>
            <a:r>
              <a:rPr lang="ru-RU" sz="1200" b="0" i="0" kern="1200" dirty="0">
                <a:solidFill>
                  <a:schemeClr val="tx1"/>
                </a:solidFill>
                <a:effectLst/>
                <a:latin typeface="+mn-lt"/>
                <a:ea typeface="+mn-ea"/>
                <a:cs typeface="+mn-cs"/>
              </a:rPr>
              <a:t>Эффект после использования Отшелушивающей маски моментальный. Кожа становится более гладкой, нежной, бархатистой. Усиливается микроциркуляция крови, улучшается цвет лица. При регулярном применении можно значительно уменьшить рубцы, угри, пигментацию.</a:t>
            </a:r>
          </a:p>
          <a:p>
            <a:r>
              <a:rPr lang="ru-RU" sz="1200" b="0" i="0" kern="1200" dirty="0">
                <a:solidFill>
                  <a:schemeClr val="tx1"/>
                </a:solidFill>
                <a:effectLst/>
                <a:latin typeface="+mn-lt"/>
                <a:ea typeface="+mn-ea"/>
                <a:cs typeface="+mn-cs"/>
              </a:rPr>
              <a:t>Т. к. скраб освобождает поверхность кожи от омертвевших частичек, наши увлажняющие и питательные крема и сыворотки легче проникают внутрь и действуют гораздо более эффективно. Кроме того, </a:t>
            </a:r>
            <a:r>
              <a:rPr lang="en-US" sz="1200" b="1" dirty="0">
                <a:latin typeface="Candara" panose="020E0502030303020204" pitchFamily="34" charset="0"/>
                <a:cs typeface="Arial" panose="020B0604020202020204" pitchFamily="34" charset="0"/>
              </a:rPr>
              <a:t>ARTISTRY SIGNATURE</a:t>
            </a:r>
            <a:r>
              <a:rPr lang="ru-RU" sz="1200" b="1" dirty="0">
                <a:latin typeface="Candara" panose="020E0502030303020204" pitchFamily="34" charset="0"/>
                <a:cs typeface="Arial" panose="020B0604020202020204" pitchFamily="34" charset="0"/>
              </a:rPr>
              <a:t> </a:t>
            </a:r>
            <a:r>
              <a:rPr lang="en-US" sz="1200" b="1" dirty="0">
                <a:latin typeface="Candara" panose="020E0502030303020204" pitchFamily="34" charset="0"/>
                <a:cs typeface="Arial" panose="020B0604020202020204" pitchFamily="34" charset="0"/>
              </a:rPr>
              <a:t>SELECT</a:t>
            </a:r>
            <a:r>
              <a:rPr lang="ru-RU" sz="1200" b="1" dirty="0">
                <a:latin typeface="Candara" panose="020E0502030303020204" pitchFamily="34" charset="0"/>
                <a:cs typeface="Arial" panose="020B0604020202020204" pitchFamily="34" charset="0"/>
              </a:rPr>
              <a:t> Отшелушивающая маска для кожи </a:t>
            </a:r>
            <a:r>
              <a:rPr lang="ru-RU" sz="1200" b="0" dirty="0">
                <a:latin typeface="Candara" panose="020E0502030303020204" pitchFamily="34" charset="0"/>
                <a:cs typeface="Arial" panose="020B0604020202020204" pitchFamily="34" charset="0"/>
              </a:rPr>
              <a:t>лица очень деликатна и</a:t>
            </a:r>
            <a:r>
              <a:rPr lang="ru-RU" sz="1200" b="1" dirty="0">
                <a:latin typeface="Candara" panose="020E0502030303020204" pitchFamily="34" charset="0"/>
                <a:cs typeface="Arial" panose="020B0604020202020204" pitchFamily="34" charset="0"/>
              </a:rPr>
              <a:t>  </a:t>
            </a:r>
            <a:r>
              <a:rPr lang="ru-RU" sz="1200" b="0" dirty="0">
                <a:latin typeface="Candara" panose="020E0502030303020204" pitchFamily="34" charset="0"/>
                <a:cs typeface="Arial" panose="020B0604020202020204" pitchFamily="34" charset="0"/>
              </a:rPr>
              <a:t>и содержит </a:t>
            </a:r>
            <a:r>
              <a:rPr lang="ru-RU" sz="1200" b="0" dirty="0">
                <a:solidFill>
                  <a:srgbClr val="3B6F75"/>
                </a:solidFill>
                <a:latin typeface="Arial" panose="020B0604020202020204" pitchFamily="34" charset="0"/>
                <a:cs typeface="Arial" panose="020B0604020202020204" pitchFamily="34" charset="0"/>
              </a:rPr>
              <a:t>н</a:t>
            </a:r>
            <a:r>
              <a:rPr lang="ru-RU" sz="1200" dirty="0">
                <a:solidFill>
                  <a:srgbClr val="3B6F75"/>
                </a:solidFill>
                <a:latin typeface="Arial" panose="020B0604020202020204" pitchFamily="34" charset="0"/>
                <a:cs typeface="Arial" panose="020B0604020202020204" pitchFamily="34" charset="0"/>
              </a:rPr>
              <a:t>атуральный тростниковый сахар и Экстракт черной смородины Nutrilite™</a:t>
            </a:r>
          </a:p>
          <a:p>
            <a:pPr marL="171450" indent="-171450">
              <a:lnSpc>
                <a:spcPct val="100000"/>
              </a:lnSpc>
              <a:buFont typeface="Arial" panose="020B0604020202020204" pitchFamily="34" charset="0"/>
              <a:buChar char="•"/>
            </a:pPr>
            <a:r>
              <a:rPr lang="ru-RU" sz="1200" dirty="0"/>
              <a:t>Кристаллы натурального сахарного тростника разного размера действуют деликатно, но очень эффективно: отшелушивают омертвевшие клеточки кожи, которые вызывают ее огрубение и неравномерную текстуру, очищают и разглаживают поверхность кожи. </a:t>
            </a:r>
          </a:p>
          <a:p>
            <a:pPr marL="171450" indent="-171450">
              <a:lnSpc>
                <a:spcPct val="100000"/>
              </a:lnSpc>
              <a:buFont typeface="Arial" panose="020B0604020202020204" pitchFamily="34" charset="0"/>
              <a:buChar char="•"/>
            </a:pPr>
            <a:r>
              <a:rPr lang="ru-RU" sz="1200" dirty="0"/>
              <a:t>Экстракт черной смородины Nutrilite™ дарит коже питание и мягкость после каждого применения.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solidFill>
                  <a:srgbClr val="3B6F75"/>
                </a:solidFill>
                <a:latin typeface="Arial" panose="020B0604020202020204" pitchFamily="34" charset="0"/>
                <a:cs typeface="Arial" panose="020B0604020202020204" pitchFamily="34" charset="0"/>
              </a:rPr>
              <a:t>Освежающие цитрусовые ноты сочетаются с восхитительными красными ягодами, создавая ощущение роскоши и гармонии.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1200" dirty="0">
              <a:solidFill>
                <a:srgbClr val="3B6F7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dirty="0"/>
              <a:t>Еще одна маска на защите красоты и молодости нашей кожи – это  </a:t>
            </a:r>
            <a:r>
              <a:rPr lang="en-US" sz="1200" b="1" dirty="0">
                <a:latin typeface="Candara" panose="020E0502030303020204" pitchFamily="34" charset="0"/>
                <a:cs typeface="Arial" panose="020B0604020202020204" pitchFamily="34" charset="0"/>
              </a:rPr>
              <a:t>ARTISTRY SIGNATURE</a:t>
            </a:r>
            <a:r>
              <a:rPr lang="ru-RU" sz="1200" b="1" dirty="0">
                <a:latin typeface="Candara" panose="020E0502030303020204" pitchFamily="34" charset="0"/>
                <a:cs typeface="Arial" panose="020B0604020202020204" pitchFamily="34" charset="0"/>
              </a:rPr>
              <a:t> </a:t>
            </a:r>
            <a:r>
              <a:rPr lang="en-US" sz="1200" b="1" dirty="0">
                <a:latin typeface="Candara" panose="020E0502030303020204" pitchFamily="34" charset="0"/>
                <a:cs typeface="Arial" panose="020B0604020202020204" pitchFamily="34" charset="0"/>
              </a:rPr>
              <a:t>SELECT</a:t>
            </a:r>
            <a:r>
              <a:rPr lang="ru-RU" sz="1200" b="1" dirty="0">
                <a:latin typeface="Candara" panose="020E0502030303020204" pitchFamily="34" charset="0"/>
                <a:cs typeface="Arial" panose="020B0604020202020204" pitchFamily="34" charset="0"/>
              </a:rPr>
              <a:t> Укрепляющая моделирующая маска для кожи лица</a:t>
            </a:r>
          </a:p>
          <a:p>
            <a:r>
              <a:rPr lang="ru-RU" sz="1200" kern="1200" dirty="0">
                <a:solidFill>
                  <a:schemeClr val="tx1"/>
                </a:solidFill>
                <a:effectLst/>
                <a:latin typeface="+mn-lt"/>
                <a:ea typeface="+mn-ea"/>
                <a:cs typeface="+mn-cs"/>
              </a:rPr>
              <a:t>Если вы ощущаете дряблость или чувствуете, что кожа теряет эластичность, или даже просто нуждается в подпитке, вам нужна «серьезная коррекция» Укрепляющей маски Artistry Signature Select™.</a:t>
            </a:r>
          </a:p>
          <a:p>
            <a:r>
              <a:rPr lang="ru-RU" sz="1200" kern="1200" dirty="0">
                <a:solidFill>
                  <a:schemeClr val="tx1"/>
                </a:solidFill>
                <a:effectLst/>
                <a:latin typeface="+mn-lt"/>
                <a:ea typeface="+mn-ea"/>
                <a:cs typeface="+mn-cs"/>
              </a:rPr>
              <a:t>Эта ультрапитательная маска делает кожу </a:t>
            </a:r>
            <a:r>
              <a:rPr lang="ru-RU" sz="1200" b="1" kern="1200" dirty="0">
                <a:solidFill>
                  <a:schemeClr val="tx1"/>
                </a:solidFill>
                <a:effectLst/>
                <a:latin typeface="+mn-lt"/>
                <a:ea typeface="+mn-ea"/>
                <a:cs typeface="+mn-cs"/>
              </a:rPr>
              <a:t>более упругой и подтянутой</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Эта изменчивая текстура, которая во флаконе выглядит как красный полупрозрачный гель, на коже мгновенно превращается в кремово-белую мягкую эмульсию и дарит </a:t>
            </a:r>
            <a:r>
              <a:rPr lang="ru-RU" sz="1200" b="1" kern="1200" dirty="0">
                <a:solidFill>
                  <a:schemeClr val="tx1"/>
                </a:solidFill>
                <a:effectLst/>
                <a:latin typeface="+mn-lt"/>
                <a:ea typeface="+mn-ea"/>
                <a:cs typeface="+mn-cs"/>
              </a:rPr>
              <a:t>восхитительное ощущение тепла сразу после нанесения</a:t>
            </a:r>
            <a:r>
              <a:rPr lang="ru-RU"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1200" b="1" dirty="0">
              <a:latin typeface="Candara" panose="020E0502030303020204" pitchFamily="34" charset="0"/>
              <a:cs typeface="Arial" panose="020B0604020202020204" pitchFamily="34" charset="0"/>
            </a:endParaRPr>
          </a:p>
          <a:p>
            <a:pPr marL="0" indent="0">
              <a:buFont typeface="Arial" panose="020B0604020202020204" pitchFamily="34" charset="0"/>
              <a:buNone/>
            </a:pPr>
            <a:r>
              <a:rPr lang="ru-RU" sz="1200" b="1" dirty="0">
                <a:solidFill>
                  <a:schemeClr val="tx1"/>
                </a:solidFill>
                <a:latin typeface="+mn-lt"/>
                <a:cs typeface="+mn-cs"/>
              </a:rPr>
              <a:t>Маска содержит </a:t>
            </a:r>
            <a:r>
              <a:rPr lang="ru-RU" sz="1200" dirty="0">
                <a:solidFill>
                  <a:srgbClr val="884548"/>
                </a:solidFill>
                <a:latin typeface="Arial" panose="020B0604020202020204" pitchFamily="34" charset="0"/>
                <a:cs typeface="Arial" panose="020B0604020202020204" pitchFamily="34" charset="0"/>
              </a:rPr>
              <a:t>Экстракт граната Nutrilite™ и имеет специальную технологию согревания, при нанесении на кожу создается приятное тепло, что стимулирует работу клеток.</a:t>
            </a:r>
          </a:p>
          <a:p>
            <a:pPr marL="285750" indent="-285750">
              <a:lnSpc>
                <a:spcPct val="100000"/>
              </a:lnSpc>
              <a:buFont typeface="Arial" panose="020B0604020202020204" pitchFamily="34" charset="0"/>
              <a:buChar char="•"/>
            </a:pPr>
            <a:r>
              <a:rPr lang="ru-RU" sz="1200" dirty="0"/>
              <a:t>Экстракт граната Nutrilite™</a:t>
            </a:r>
            <a:r>
              <a:rPr lang="en-US" sz="1200" dirty="0"/>
              <a:t> </a:t>
            </a:r>
            <a:r>
              <a:rPr lang="ru-RU" sz="1200" dirty="0"/>
              <a:t>обладает антиоксидантным действием, защищая клетки и препятствуя повреждению коллагеновых и эластиновых волокон, восстанавливает липидный барьер и увлажняет кожу. </a:t>
            </a:r>
          </a:p>
          <a:p>
            <a:pPr marL="285750" indent="-285750">
              <a:lnSpc>
                <a:spcPct val="100000"/>
              </a:lnSpc>
              <a:buFont typeface="Arial" panose="020B0604020202020204" pitchFamily="34" charset="0"/>
              <a:buChar char="•"/>
            </a:pPr>
            <a:r>
              <a:rPr lang="ru-RU" sz="1200" dirty="0"/>
              <a:t>Технология согревания дарит восхитительное ощущение тепла после нанесения на кожу. </a:t>
            </a:r>
            <a:endParaRPr lang="en-US" sz="1200" dirty="0"/>
          </a:p>
          <a:p>
            <a:r>
              <a:rPr lang="ru-RU" sz="1200" b="1" kern="1200" dirty="0">
                <a:solidFill>
                  <a:schemeClr val="tx1"/>
                </a:solidFill>
                <a:effectLst/>
                <a:latin typeface="+mn-lt"/>
                <a:ea typeface="+mn-ea"/>
                <a:cs typeface="+mn-cs"/>
              </a:rPr>
              <a:t>Она понравилась женщинам, которые ее попробовали.  В ходе потребительского тестирования они сообщили, что Укрепляющая моделирующая маска:</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укрепляет кожу</a:t>
            </a:r>
          </a:p>
          <a:p>
            <a:r>
              <a:rPr lang="ru-RU" sz="1200" kern="1200" dirty="0">
                <a:solidFill>
                  <a:schemeClr val="tx1"/>
                </a:solidFill>
                <a:effectLst/>
                <a:latin typeface="+mn-lt"/>
                <a:ea typeface="+mn-ea"/>
                <a:cs typeface="+mn-cs"/>
              </a:rPr>
              <a:t>- подтягивает кожу</a:t>
            </a:r>
          </a:p>
          <a:p>
            <a:r>
              <a:rPr lang="ru-RU" sz="1200" kern="1200" dirty="0">
                <a:solidFill>
                  <a:schemeClr val="tx1"/>
                </a:solidFill>
                <a:effectLst/>
                <a:latin typeface="+mn-lt"/>
                <a:ea typeface="+mn-ea"/>
                <a:cs typeface="+mn-cs"/>
              </a:rPr>
              <a:t>- дарит коже заряд энергии</a:t>
            </a:r>
          </a:p>
          <a:p>
            <a:r>
              <a:rPr lang="ru-RU" sz="1200" b="1" kern="1200" dirty="0">
                <a:solidFill>
                  <a:schemeClr val="tx1"/>
                </a:solidFill>
                <a:effectLst/>
                <a:latin typeface="+mn-lt"/>
                <a:ea typeface="+mn-ea"/>
                <a:cs typeface="+mn-cs"/>
              </a:rPr>
              <a:t>После использования этой маски кожа становится более упругой и обновленной и получает заряд энергии.</a:t>
            </a:r>
            <a:r>
              <a:rPr lang="ru-RU" sz="1200" kern="1200" dirty="0">
                <a:solidFill>
                  <a:schemeClr val="tx1"/>
                </a:solidFill>
                <a:effectLst/>
                <a:latin typeface="+mn-lt"/>
                <a:ea typeface="+mn-ea"/>
                <a:cs typeface="+mn-cs"/>
              </a:rPr>
              <a:t> Она словно получает новый импульс. А также насыщается питательными веществами.</a:t>
            </a:r>
          </a:p>
          <a:p>
            <a:r>
              <a:rPr lang="ru-RU" sz="1200" kern="1200" dirty="0">
                <a:solidFill>
                  <a:schemeClr val="tx1"/>
                </a:solidFill>
                <a:effectLst/>
                <a:latin typeface="+mn-lt"/>
                <a:ea typeface="+mn-ea"/>
                <a:cs typeface="+mn-cs"/>
              </a:rPr>
              <a:t>Укрепляющую моделирующую маску следует наносить на лицо и шею восходящими движениями. Этот простой </a:t>
            </a:r>
            <a:r>
              <a:rPr lang="ru-RU" sz="1200" b="1" kern="1200" dirty="0">
                <a:solidFill>
                  <a:schemeClr val="tx1"/>
                </a:solidFill>
                <a:effectLst/>
                <a:latin typeface="+mn-lt"/>
                <a:ea typeface="+mn-ea"/>
                <a:cs typeface="+mn-cs"/>
              </a:rPr>
              <a:t>подтягивающий массаж улучшает микроциркуляцию</a:t>
            </a:r>
            <a:r>
              <a:rPr lang="ru-RU" sz="1200" kern="1200" dirty="0">
                <a:solidFill>
                  <a:schemeClr val="tx1"/>
                </a:solidFill>
                <a:effectLst/>
                <a:latin typeface="+mn-lt"/>
                <a:ea typeface="+mn-ea"/>
                <a:cs typeface="+mn-cs"/>
              </a:rPr>
              <a:t>, дополнительно питая кожу и повышая ее упругость.</a:t>
            </a:r>
          </a:p>
          <a:p>
            <a:r>
              <a:rPr lang="ru-RU" sz="1200" kern="1200" dirty="0">
                <a:solidFill>
                  <a:schemeClr val="tx1"/>
                </a:solidFill>
                <a:effectLst/>
                <a:latin typeface="+mn-lt"/>
                <a:ea typeface="+mn-ea"/>
                <a:cs typeface="+mn-cs"/>
              </a:rPr>
              <a:t>Кроме того, эта маска имеет невероятный аромат, где ц</a:t>
            </a:r>
            <a:r>
              <a:rPr lang="ru-RU" sz="1200" dirty="0">
                <a:solidFill>
                  <a:srgbClr val="884548"/>
                </a:solidFill>
                <a:latin typeface="Arial" panose="020B0604020202020204" pitchFamily="34" charset="0"/>
                <a:cs typeface="Arial" panose="020B0604020202020204" pitchFamily="34" charset="0"/>
              </a:rPr>
              <a:t>итрусово-ягодное звучание подчеркнуто свежестью цветочных нот и завершено ярким древесным аккордом</a:t>
            </a:r>
          </a:p>
          <a:p>
            <a:endParaRPr lang="ru-RU" sz="1200" kern="1200" dirty="0">
              <a:solidFill>
                <a:srgbClr val="884548"/>
              </a:solidFill>
              <a:effectLst/>
              <a:latin typeface="Arial" panose="020B0604020202020204" pitchFamily="34" charset="0"/>
              <a:ea typeface="+mn-ea"/>
              <a:cs typeface="Arial" panose="020B0604020202020204" pitchFamily="34" charset="0"/>
            </a:endParaRPr>
          </a:p>
          <a:p>
            <a:r>
              <a:rPr lang="ru-RU" sz="1200" kern="1200" dirty="0">
                <a:solidFill>
                  <a:srgbClr val="884548"/>
                </a:solidFill>
                <a:effectLst/>
                <a:latin typeface="Arial" panose="020B0604020202020204" pitchFamily="34" charset="0"/>
                <a:ea typeface="+mn-ea"/>
                <a:cs typeface="Arial" panose="020B0604020202020204" pitchFamily="34" charset="0"/>
              </a:rPr>
              <a:t>И наконец еще одна маска о которой я хочу рассказать – это </a:t>
            </a:r>
            <a:r>
              <a:rPr lang="en-US" sz="1200" dirty="0">
                <a:latin typeface="Candara" panose="020E0502030303020204" pitchFamily="34" charset="0"/>
                <a:cs typeface="Arial" panose="020B0604020202020204" pitchFamily="34" charset="0"/>
              </a:rPr>
              <a:t>ARTISTRY SIGNATURE SELECT</a:t>
            </a:r>
            <a:r>
              <a:rPr lang="ru-RU" sz="1200" dirty="0">
                <a:latin typeface="Candara" panose="020E0502030303020204" pitchFamily="34" charset="0"/>
                <a:cs typeface="Arial" panose="020B0604020202020204" pitchFamily="34" charset="0"/>
              </a:rPr>
              <a:t> Маска, осветляющая тон кожи. Эффект от ее использования по-настоящему потрясающий!</a:t>
            </a:r>
          </a:p>
          <a:p>
            <a:r>
              <a:rPr lang="ru-RU" sz="1200" dirty="0">
                <a:latin typeface="Candara" panose="020E0502030303020204" pitchFamily="34" charset="0"/>
                <a:cs typeface="Arial" panose="020B0604020202020204" pitchFamily="34" charset="0"/>
              </a:rPr>
              <a:t>Ваша кожа выглядит </a:t>
            </a:r>
            <a:r>
              <a:rPr lang="ru-RU" sz="1200" kern="1200" dirty="0">
                <a:solidFill>
                  <a:schemeClr val="tx1"/>
                </a:solidFill>
                <a:effectLst/>
                <a:latin typeface="+mn-lt"/>
                <a:ea typeface="+mn-ea"/>
                <a:cs typeface="+mn-cs"/>
              </a:rPr>
              <a:t>Кожа выглядит усталой тусклой и безжизненной? Не проблема – верните ей сияние благодаря энергии Маски, осветляющей тон кожи Artistry Signature Select™.</a:t>
            </a:r>
          </a:p>
          <a:p>
            <a:r>
              <a:rPr lang="ru-RU" sz="1200" kern="1200" dirty="0">
                <a:solidFill>
                  <a:schemeClr val="tx1"/>
                </a:solidFill>
                <a:effectLst/>
                <a:latin typeface="+mn-lt"/>
                <a:ea typeface="+mn-ea"/>
                <a:cs typeface="+mn-cs"/>
              </a:rPr>
              <a:t> Эта маска делает кожу более </a:t>
            </a:r>
            <a:r>
              <a:rPr lang="ru-RU" sz="1200" b="1" kern="1200" dirty="0">
                <a:solidFill>
                  <a:schemeClr val="tx1"/>
                </a:solidFill>
                <a:effectLst/>
                <a:latin typeface="+mn-lt"/>
                <a:ea typeface="+mn-ea"/>
                <a:cs typeface="+mn-cs"/>
              </a:rPr>
              <a:t>яркой, сияющей и наполняет энергией.</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Гладкая белая текстура воплощает в себе эффект маски, которая начинает сиять на коже. Кожа выглядит бодрой и излучает жизненную силу. </a:t>
            </a:r>
            <a:r>
              <a:rPr lang="ru-RU" sz="1200" b="1" kern="1200" dirty="0">
                <a:solidFill>
                  <a:schemeClr val="tx1"/>
                </a:solidFill>
                <a:effectLst/>
                <a:latin typeface="+mn-lt"/>
                <a:ea typeface="+mn-ea"/>
                <a:cs typeface="+mn-cs"/>
              </a:rPr>
              <a:t>Тон кожи выглядит более ровным и прозрачным.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Даже тусклая от стресса, усталости или других внешних факторов кожа начинает выглядеть по-другому, поскольку маска </a:t>
            </a:r>
            <a:r>
              <a:rPr lang="ru-RU" sz="1200" b="1" kern="1200" dirty="0">
                <a:solidFill>
                  <a:schemeClr val="tx1"/>
                </a:solidFill>
                <a:effectLst/>
                <a:latin typeface="+mn-lt"/>
                <a:ea typeface="+mn-ea"/>
                <a:cs typeface="+mn-cs"/>
              </a:rPr>
              <a:t>Осветляющая тон кожи заставляет кожу «светиться изнутри».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Натуральные семена люффы и зерна жожоба мягко ухаживают за кожей и оказывают отшелушивающее и очищающее действие, придавая коже яркость. Формула также содержит экстракт белых семян чиа Nutrilite™, которые выращиваются и вручную собираются на фермах Nutrilite™, а затем проходят современный процесс экстракции, они помогают вернуть коже молодость и сияние.</a:t>
            </a:r>
          </a:p>
          <a:p>
            <a:r>
              <a:rPr lang="ru-RU" sz="1200" b="1" kern="1200" dirty="0">
                <a:solidFill>
                  <a:schemeClr val="tx1"/>
                </a:solidFill>
                <a:effectLst/>
                <a:latin typeface="+mn-lt"/>
                <a:ea typeface="+mn-ea"/>
                <a:cs typeface="+mn-cs"/>
              </a:rPr>
              <a:t>Она понравилась женщинам, которые ее попробовали.  В ходе потребительского тестирования они сообщили, что Маска Осветляющая тон кожи:</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придает коже яркость</a:t>
            </a:r>
          </a:p>
          <a:p>
            <a:r>
              <a:rPr lang="ru-RU" sz="1200" kern="1200" dirty="0">
                <a:solidFill>
                  <a:schemeClr val="tx1"/>
                </a:solidFill>
                <a:effectLst/>
                <a:latin typeface="+mn-lt"/>
                <a:ea typeface="+mn-ea"/>
                <a:cs typeface="+mn-cs"/>
              </a:rPr>
              <a:t>- придает коже сияющий внешний вид</a:t>
            </a:r>
          </a:p>
          <a:p>
            <a:r>
              <a:rPr lang="ru-RU" sz="1200" kern="1200" dirty="0">
                <a:solidFill>
                  <a:schemeClr val="tx1"/>
                </a:solidFill>
                <a:effectLst/>
                <a:latin typeface="+mn-lt"/>
                <a:ea typeface="+mn-ea"/>
                <a:cs typeface="+mn-cs"/>
              </a:rPr>
              <a:t>- снижает тусклость</a:t>
            </a:r>
          </a:p>
          <a:p>
            <a:r>
              <a:rPr lang="ru-RU" sz="1200" kern="1200" dirty="0">
                <a:solidFill>
                  <a:schemeClr val="tx1"/>
                </a:solidFill>
                <a:effectLst/>
                <a:latin typeface="+mn-lt"/>
                <a:ea typeface="+mn-ea"/>
                <a:cs typeface="+mn-cs"/>
              </a:rPr>
              <a:t>- уменьшает проявление темных пятен и несовершенств кожи</a:t>
            </a:r>
          </a:p>
          <a:p>
            <a:r>
              <a:rPr lang="ru-RU" sz="1200" kern="1200" dirty="0">
                <a:solidFill>
                  <a:schemeClr val="tx1"/>
                </a:solidFill>
                <a:effectLst/>
                <a:latin typeface="+mn-lt"/>
                <a:ea typeface="+mn-ea"/>
                <a:cs typeface="+mn-cs"/>
              </a:rPr>
              <a:t>Маска имеет текстуру </a:t>
            </a:r>
            <a:r>
              <a:rPr lang="ru-RU" sz="1200" dirty="0">
                <a:latin typeface="Arial" panose="020B0604020202020204" pitchFamily="34" charset="0"/>
                <a:cs typeface="Arial" panose="020B0604020202020204" pitchFamily="34" charset="0"/>
              </a:rPr>
              <a:t>ярко-белого, глянцевого густого мусса  с отшелушивающими гранулами и имеет мягкий аромат, где теплые чайные аккорды сочетаются с роскошными медовыми и нежными цветочными нотами</a:t>
            </a:r>
            <a:endParaRPr lang="ru-RU" sz="1200" kern="1200" dirty="0">
              <a:solidFill>
                <a:schemeClr val="tx1"/>
              </a:solidFill>
              <a:effectLst/>
              <a:latin typeface="+mn-lt"/>
              <a:ea typeface="+mn-ea"/>
              <a:cs typeface="+mn-cs"/>
            </a:endParaRPr>
          </a:p>
          <a:p>
            <a:r>
              <a:rPr lang="ru-RU" sz="1200" dirty="0">
                <a:latin typeface="Candara" panose="020E0502030303020204" pitchFamily="34" charset="0"/>
                <a:cs typeface="Arial" panose="020B0604020202020204" pitchFamily="34" charset="0"/>
              </a:rPr>
              <a:t>И еще один приятный бонус – эту маску можно использовать вместо патчей для глаз. Просто нанесите ее на кожу под глазами на 7 минут и прощайте темные круги)</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solidFill>
                <a:srgbClr val="7E824A"/>
              </a:solidFill>
              <a:latin typeface="Arial" panose="020B0604020202020204" pitchFamily="34" charset="0"/>
              <a:cs typeface="Arial" panose="020B0604020202020204" pitchFamily="34" charset="0"/>
            </a:endParaRPr>
          </a:p>
          <a:p>
            <a:endParaRPr lang="ru-RU" dirty="0"/>
          </a:p>
        </p:txBody>
      </p:sp>
      <p:sp>
        <p:nvSpPr>
          <p:cNvPr id="4" name="Slide Number Placeholder 3"/>
          <p:cNvSpPr>
            <a:spLocks noGrp="1"/>
          </p:cNvSpPr>
          <p:nvPr>
            <p:ph type="sldNum" sz="quarter" idx="5"/>
          </p:nvPr>
        </p:nvSpPr>
        <p:spPr/>
        <p:txBody>
          <a:bodyPr/>
          <a:lstStyle/>
          <a:p>
            <a:fld id="{E4BFE08E-0CA5-4DA4-8A44-4A7D82580968}" type="slidenum">
              <a:rPr lang="ru-RU" smtClean="0"/>
              <a:t>29</a:t>
            </a:fld>
            <a:endParaRPr lang="ru-RU"/>
          </a:p>
        </p:txBody>
      </p:sp>
    </p:spTree>
    <p:extLst>
      <p:ext uri="{BB962C8B-B14F-4D97-AF65-F5344CB8AC3E}">
        <p14:creationId xmlns:p14="http://schemas.microsoft.com/office/powerpoint/2010/main" val="354777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Многие из нас стремятся избавиться от лишнего веса и похудеть. По статистике почти 80% женщин недовольны своим весом и мало кто к 20-ти годам хотя бы раз не пробовал какую-то  диету. Мужчины обычно задумываются об этом позже, чем девушки, и худеют ради сохранения здоровья. Так или иначе, вопрос «как правильно похудеть?» интересует почти всех. И конечно, всем хочется сделать это как можно быстрее. Ведь так хочется снова надеть свое любимое платье и накупить обновок, которые будут демонстрировать новую стройную фигуру. Однако во время похудения нас ожидает довольно много подводных камней. И самый опасный</a:t>
            </a:r>
            <a:r>
              <a:rPr lang="en-US" dirty="0"/>
              <a:t> -</a:t>
            </a:r>
            <a:r>
              <a:rPr lang="ru-RU" dirty="0"/>
              <a:t> это как раз быстрое похудение. Оптимальным подходом по медицинским показателям считается  допустимым сбрасывать от 500 до 1500 кг в неделю.  Естественно, потеря веса будет связана с изначальными показателями. Тем, кому нужно избавиться всего от пары лищних кг иногда даже сложнее это сделать, чем тем, кто хочет похудеть на 10-15 кг. Чем опасно быстрое похудение для организма в целом и кожи в частности поговорим далее</a:t>
            </a:r>
          </a:p>
        </p:txBody>
      </p:sp>
      <p:sp>
        <p:nvSpPr>
          <p:cNvPr id="4" name="Slide Number Placeholder 3"/>
          <p:cNvSpPr>
            <a:spLocks noGrp="1"/>
          </p:cNvSpPr>
          <p:nvPr>
            <p:ph type="sldNum" sz="quarter" idx="5"/>
          </p:nvPr>
        </p:nvSpPr>
        <p:spPr/>
        <p:txBody>
          <a:bodyPr/>
          <a:lstStyle/>
          <a:p>
            <a:fld id="{E4BFE08E-0CA5-4DA4-8A44-4A7D82580968}" type="slidenum">
              <a:rPr lang="ru-RU" smtClean="0"/>
              <a:t>3</a:t>
            </a:fld>
            <a:endParaRPr lang="ru-RU"/>
          </a:p>
        </p:txBody>
      </p:sp>
    </p:spTree>
    <p:extLst>
      <p:ext uri="{BB962C8B-B14F-4D97-AF65-F5344CB8AC3E}">
        <p14:creationId xmlns:p14="http://schemas.microsoft.com/office/powerpoint/2010/main" val="3355534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Еще одно особое преимущество масок </a:t>
            </a:r>
            <a:r>
              <a:rPr lang="en-US" dirty="0"/>
              <a:t>Artistry Signature Select</a:t>
            </a:r>
            <a:r>
              <a:rPr lang="ru-RU" dirty="0"/>
              <a:t> – это то, что их можно использовать не только по отдельности, но и комбинировать, используя прием </a:t>
            </a:r>
            <a:r>
              <a:rPr lang="ru-RU" b="1" dirty="0"/>
              <a:t>мультимаскинга.</a:t>
            </a:r>
          </a:p>
          <a:p>
            <a:r>
              <a:rPr lang="ru-RU" dirty="0"/>
              <a:t>Хочу рассказать о своем любимом рецепте мультимаскинга «Мгновенный лифтинг». Это действительно процедура, которая работает, и моя кожа выглядит гораздо моложе и свежее.</a:t>
            </a:r>
          </a:p>
          <a:p>
            <a:r>
              <a:rPr lang="ru-RU" dirty="0"/>
              <a:t>На слайде приведена схема, как использовать все 3 маски каждый день, и зоны, куда следует наносить маски. Процедуру можно проводить регулярно, каждую неделю. Ограничений нет. Время прцедуры 7 минут.</a:t>
            </a:r>
          </a:p>
          <a:p>
            <a:r>
              <a:rPr lang="ru-RU" dirty="0"/>
              <a:t>Расскажите также, какие еще маски есть в ассортименте Артистри, поясните, что каждый может создавать свой собсвенный рецепт мультимаскинга, решая конкретные задачи именно своей кожи и персонализируя свой уход. С помощью масок Артистри можно создать до 25 различных комбинаций мультимаскинга. Можно менять рецепт в зависимости от времени года и конкретных потребностей кожи. Если сделать маски частью своего еженедельного ухода – изменения внешнего вида кожи не заставят себя ждать.</a:t>
            </a:r>
          </a:p>
        </p:txBody>
      </p:sp>
      <p:sp>
        <p:nvSpPr>
          <p:cNvPr id="4" name="Slide Number Placeholder 3"/>
          <p:cNvSpPr>
            <a:spLocks noGrp="1"/>
          </p:cNvSpPr>
          <p:nvPr>
            <p:ph type="sldNum" sz="quarter" idx="5"/>
          </p:nvPr>
        </p:nvSpPr>
        <p:spPr/>
        <p:txBody>
          <a:bodyPr/>
          <a:lstStyle/>
          <a:p>
            <a:fld id="{E4BFE08E-0CA5-4DA4-8A44-4A7D82580968}" type="slidenum">
              <a:rPr lang="ru-RU" smtClean="0"/>
              <a:t>30</a:t>
            </a:fld>
            <a:endParaRPr lang="ru-RU"/>
          </a:p>
        </p:txBody>
      </p:sp>
    </p:spTree>
    <p:extLst>
      <p:ext uri="{BB962C8B-B14F-4D97-AF65-F5344CB8AC3E}">
        <p14:creationId xmlns:p14="http://schemas.microsoft.com/office/powerpoint/2010/main" val="2884623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мы разобрали с вами основные этапы и шаги домашнего ухода. Привожу простую схему. Придержиайтесь ее каждый день, и поверьте, вас порадует ваше отражение в зеркале, и ваша кожа скажет вам спасибо. Молодая, красивая, ургугая, сияющая кожа – теперь ваш спутник. Главное все делать правильно. Согласитесь, это совсем нетрудно.</a:t>
            </a:r>
          </a:p>
        </p:txBody>
      </p:sp>
      <p:sp>
        <p:nvSpPr>
          <p:cNvPr id="4" name="Slide Number Placeholder 3"/>
          <p:cNvSpPr>
            <a:spLocks noGrp="1"/>
          </p:cNvSpPr>
          <p:nvPr>
            <p:ph type="sldNum" sz="quarter" idx="5"/>
          </p:nvPr>
        </p:nvSpPr>
        <p:spPr/>
        <p:txBody>
          <a:bodyPr/>
          <a:lstStyle/>
          <a:p>
            <a:fld id="{E4BFE08E-0CA5-4DA4-8A44-4A7D82580968}" type="slidenum">
              <a:rPr lang="ru-RU" smtClean="0"/>
              <a:t>31</a:t>
            </a:fld>
            <a:endParaRPr lang="ru-RU"/>
          </a:p>
        </p:txBody>
      </p:sp>
    </p:spTree>
    <p:extLst>
      <p:ext uri="{BB962C8B-B14F-4D97-AF65-F5344CB8AC3E}">
        <p14:creationId xmlns:p14="http://schemas.microsoft.com/office/powerpoint/2010/main" val="3394962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Поблагодарите участников за внимание, обсудите возникшие у них вопросы. Постарайтесь провести с ними в дальнейшем персональные консультации и подберите им средства, которые соответствуют их потребностям и задачам. Так вы не только усилите свою экспертность, но и повысите свой оборот.</a:t>
            </a:r>
          </a:p>
        </p:txBody>
      </p:sp>
      <p:sp>
        <p:nvSpPr>
          <p:cNvPr id="4" name="Номер слайда 3"/>
          <p:cNvSpPr>
            <a:spLocks noGrp="1"/>
          </p:cNvSpPr>
          <p:nvPr>
            <p:ph type="sldNum" sz="quarter" idx="10"/>
          </p:nvPr>
        </p:nvSpPr>
        <p:spPr/>
        <p:txBody>
          <a:bodyPr/>
          <a:lstStyle/>
          <a:p>
            <a:fld id="{AAD96C7A-CCB4-494B-B84E-9AB70F9D4B4F}" type="slidenum">
              <a:rPr lang="ru-RU" smtClean="0"/>
              <a:pPr/>
              <a:t>33</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Многим нравятся женщины «в теле». «есть за что подержаться» «только собаки бросаются на кости». Слышали такое? Но между «кровь с молоком» и излишним весом есть большая разница. Оставим эстетитическую часть вопросу и обратимся к здоровому весу и и тому чем опасен излишний. Таких подвохов очень много: гипертония, заболевания сердца и сосудов, боль в спине и коленных суставах, диабет 2-го типа и храп…и это далеко не все…. А что же кожа? При резком похудении и особенно при голодании вес может падать стремительно. </a:t>
            </a:r>
            <a:r>
              <a:rPr lang="ru-RU" sz="1200" b="0" i="0" kern="1200" dirty="0">
                <a:solidFill>
                  <a:schemeClr val="tx1"/>
                </a:solidFill>
                <a:effectLst/>
                <a:latin typeface="+mn-lt"/>
                <a:ea typeface="+mn-ea"/>
                <a:cs typeface="+mn-cs"/>
              </a:rPr>
              <a:t>Прежде всего, при неправильно построенной схеме быстрого похудения происходит снижение не только жирового слоя, но и мышечной массы.</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Мы начинаем терять белок – основной строительный инструмент для организма. Причём, при возврате к обычному образу жизни жиры быстрее вернутся на место ,а вот для восстановления мышц потребуется гораздо больше времени. Кроме того, как вы знаете, кожа имеет свойство растягиваться. Так вот, когда есть лишние объемы, кожа их покрывает, а когда они уходят особенно при неправильном быстром похудении, она не может сокращаться так же быстро, как уходит вес. В связи с этим возникает дряблость, так называемая «лишняя кожа» и даже если вы похудели, то вряд ли будете довольны собственным внешним видом. И чем больше нам лет, тем острее стоит эта проблема. </a:t>
            </a:r>
          </a:p>
          <a:p>
            <a:r>
              <a:rPr lang="ru-RU" sz="1200" b="0" i="0" kern="1200" dirty="0">
                <a:solidFill>
                  <a:schemeClr val="tx1"/>
                </a:solidFill>
                <a:effectLst/>
                <a:latin typeface="+mn-lt"/>
                <a:ea typeface="+mn-ea"/>
                <a:cs typeface="+mn-cs"/>
              </a:rPr>
              <a:t>Если в 20 лет вы, может, этого и не заметите, а вот в 40 есть большой риск эффекта «сдутого шарика». Поэтому худейте правильно и постепенно. Ни в коем случае не голодайте, питайтесь сбалансированно, не забывая про белок и будьте физически активны, насколько это возможно. Не исключайте из рациона протеины и поддерживайте водный баланс.</a:t>
            </a:r>
            <a:endParaRPr lang="ru-RU" dirty="0"/>
          </a:p>
        </p:txBody>
      </p:sp>
      <p:sp>
        <p:nvSpPr>
          <p:cNvPr id="4" name="Slide Number Placeholder 3"/>
          <p:cNvSpPr>
            <a:spLocks noGrp="1"/>
          </p:cNvSpPr>
          <p:nvPr>
            <p:ph type="sldNum" sz="quarter" idx="5"/>
          </p:nvPr>
        </p:nvSpPr>
        <p:spPr/>
        <p:txBody>
          <a:bodyPr/>
          <a:lstStyle/>
          <a:p>
            <a:fld id="{E4BFE08E-0CA5-4DA4-8A44-4A7D82580968}" type="slidenum">
              <a:rPr lang="ru-RU" smtClean="0"/>
              <a:t>4</a:t>
            </a:fld>
            <a:endParaRPr lang="ru-RU"/>
          </a:p>
        </p:txBody>
      </p:sp>
    </p:spTree>
    <p:extLst>
      <p:ext uri="{BB962C8B-B14F-4D97-AF65-F5344CB8AC3E}">
        <p14:creationId xmlns:p14="http://schemas.microsoft.com/office/powerpoint/2010/main" val="274767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Быстрое и неправильное похудение, как вы понимаете, угрожает не только коже на теле, где она может довольно сильно «провиснуть» на животе, бедрах, руках….Неправильное похудение также опасно и для кожи лица, особенно после 35 лет. Замечали такое: вы встречаете знакомую, которую давно не видели, она вроде бы сильно похудела, но при этом вид у нее какой-то уставший, кожа тусклая, имеет нездоровый вид, темные круги под глазами, а на лице появились морщины и заломы, оно осунулось? Может даже показаться, что человек болеет или загружен какими-то невероятными проблема. Да-да, к сожалению, такие неприятные последствия угрожают нам при неправильном и нездоровом похудении. Ведь такие резкие изменения организм воспринимает как стресс, и естественным образом на него реагирует, что может отразиться на коже лица. Многие зрелые женщины даже иногда боятся худеть, так как опасаются, что это не лучшем образом скажется на внешнем виде кожи не лице. И если несовершенства на теле еще как-то можно скрыть с помощью одежды, то лицо – это то, что окружающие видять в первую очередь. Именно поэтому важно о нем позаботится во время прохождения программы по снижению веса </a:t>
            </a:r>
            <a:r>
              <a:rPr lang="en-US" dirty="0"/>
              <a:t>Body Detox. </a:t>
            </a:r>
          </a:p>
          <a:p>
            <a:r>
              <a:rPr lang="ru-RU" dirty="0"/>
              <a:t>*Здесь можете рассказать несколько личных примеров, когда вы видели результаты такого эффекта у знакомых, если они есть.</a:t>
            </a:r>
          </a:p>
        </p:txBody>
      </p:sp>
      <p:sp>
        <p:nvSpPr>
          <p:cNvPr id="4" name="Slide Number Placeholder 3"/>
          <p:cNvSpPr>
            <a:spLocks noGrp="1"/>
          </p:cNvSpPr>
          <p:nvPr>
            <p:ph type="sldNum" sz="quarter" idx="5"/>
          </p:nvPr>
        </p:nvSpPr>
        <p:spPr/>
        <p:txBody>
          <a:bodyPr/>
          <a:lstStyle/>
          <a:p>
            <a:fld id="{E4BFE08E-0CA5-4DA4-8A44-4A7D82580968}" type="slidenum">
              <a:rPr lang="ru-RU" smtClean="0"/>
              <a:t>5</a:t>
            </a:fld>
            <a:endParaRPr lang="ru-RU"/>
          </a:p>
        </p:txBody>
      </p:sp>
    </p:spTree>
    <p:extLst>
      <p:ext uri="{BB962C8B-B14F-4D97-AF65-F5344CB8AC3E}">
        <p14:creationId xmlns:p14="http://schemas.microsoft.com/office/powerpoint/2010/main" val="285016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Однако не все так страшно, ведь у нас есть грамотная, разработанная со специалистами программа </a:t>
            </a:r>
            <a:r>
              <a:rPr lang="en-US" dirty="0"/>
              <a:t>Body Detox </a:t>
            </a:r>
            <a:r>
              <a:rPr lang="ru-RU" dirty="0"/>
              <a:t>и в дополнение я подготовил/а для вас простые и понятные правила и рекомендации, как ухаживать за собой во время программы и не только, чтобы конечный результат был по-настоящему вдохновляющим: постройневшая фигура и сияющее красотой и бодростью лицо!</a:t>
            </a:r>
          </a:p>
        </p:txBody>
      </p:sp>
      <p:sp>
        <p:nvSpPr>
          <p:cNvPr id="4" name="Slide Number Placeholder 3"/>
          <p:cNvSpPr>
            <a:spLocks noGrp="1"/>
          </p:cNvSpPr>
          <p:nvPr>
            <p:ph type="sldNum" sz="quarter" idx="5"/>
          </p:nvPr>
        </p:nvSpPr>
        <p:spPr/>
        <p:txBody>
          <a:bodyPr/>
          <a:lstStyle/>
          <a:p>
            <a:fld id="{E4BFE08E-0CA5-4DA4-8A44-4A7D82580968}" type="slidenum">
              <a:rPr lang="ru-RU" smtClean="0"/>
              <a:t>6</a:t>
            </a:fld>
            <a:endParaRPr lang="ru-RU"/>
          </a:p>
        </p:txBody>
      </p:sp>
    </p:spTree>
    <p:extLst>
      <p:ext uri="{BB962C8B-B14F-4D97-AF65-F5344CB8AC3E}">
        <p14:creationId xmlns:p14="http://schemas.microsoft.com/office/powerpoint/2010/main" val="7055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слайде собраны простые и понятные рекомендации по правильному похудению. Перечислите и прокомментируйте их. Если у вас есть дополнительные полезные советы и лайфхаки, можете включить их в свой рассказ</a:t>
            </a:r>
          </a:p>
        </p:txBody>
      </p:sp>
      <p:sp>
        <p:nvSpPr>
          <p:cNvPr id="4" name="Slide Number Placeholder 3"/>
          <p:cNvSpPr>
            <a:spLocks noGrp="1"/>
          </p:cNvSpPr>
          <p:nvPr>
            <p:ph type="sldNum" sz="quarter" idx="5"/>
          </p:nvPr>
        </p:nvSpPr>
        <p:spPr/>
        <p:txBody>
          <a:bodyPr/>
          <a:lstStyle/>
          <a:p>
            <a:fld id="{E4BFE08E-0CA5-4DA4-8A44-4A7D82580968}" type="slidenum">
              <a:rPr lang="ru-RU" smtClean="0"/>
              <a:t>7</a:t>
            </a:fld>
            <a:endParaRPr lang="ru-RU"/>
          </a:p>
        </p:txBody>
      </p:sp>
    </p:spTree>
    <p:extLst>
      <p:ext uri="{BB962C8B-B14F-4D97-AF65-F5344CB8AC3E}">
        <p14:creationId xmlns:p14="http://schemas.microsoft.com/office/powerpoint/2010/main" val="53823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Давайте теперь поговорим, как же правильно ухаживать за кожей. Какие этапы основного ухода существуют. Вы удивитесь, насколько все просто, и насколько потрясающий результат можно получить, если следовать этим простым и доступным процедурам</a:t>
            </a:r>
          </a:p>
        </p:txBody>
      </p:sp>
      <p:sp>
        <p:nvSpPr>
          <p:cNvPr id="4" name="Slide Number Placeholder 3"/>
          <p:cNvSpPr>
            <a:spLocks noGrp="1"/>
          </p:cNvSpPr>
          <p:nvPr>
            <p:ph type="sldNum" sz="quarter" idx="5"/>
          </p:nvPr>
        </p:nvSpPr>
        <p:spPr/>
        <p:txBody>
          <a:bodyPr/>
          <a:lstStyle/>
          <a:p>
            <a:fld id="{E4BFE08E-0CA5-4DA4-8A44-4A7D82580968}" type="slidenum">
              <a:rPr lang="ru-RU" smtClean="0"/>
              <a:t>8</a:t>
            </a:fld>
            <a:endParaRPr lang="ru-RU"/>
          </a:p>
        </p:txBody>
      </p:sp>
    </p:spTree>
    <p:extLst>
      <p:ext uri="{BB962C8B-B14F-4D97-AF65-F5344CB8AC3E}">
        <p14:creationId xmlns:p14="http://schemas.microsoft.com/office/powerpoint/2010/main" val="311283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dirty="0"/>
              <a:t>Первый этап, с которого мы начинаем любой уход за кожей – это очищение. На самом деле, это один из основных этапов ухода, и насколько грамотно вы к нему подходите, во многом будет зависеть результат. Казалось бы, что тут сложного? В общем, ничего, но есть свои небеольшие секреты. О которых я расскажу далее</a:t>
            </a:r>
          </a:p>
        </p:txBody>
      </p:sp>
      <p:sp>
        <p:nvSpPr>
          <p:cNvPr id="4" name="Slide Number Placeholder 3"/>
          <p:cNvSpPr>
            <a:spLocks noGrp="1"/>
          </p:cNvSpPr>
          <p:nvPr>
            <p:ph type="sldNum" sz="quarter" idx="5"/>
          </p:nvPr>
        </p:nvSpPr>
        <p:spPr/>
        <p:txBody>
          <a:bodyPr/>
          <a:lstStyle/>
          <a:p>
            <a:fld id="{E4BFE08E-0CA5-4DA4-8A44-4A7D82580968}" type="slidenum">
              <a:rPr lang="ru-RU" smtClean="0"/>
              <a:t>9</a:t>
            </a:fld>
            <a:endParaRPr lang="ru-RU"/>
          </a:p>
        </p:txBody>
      </p:sp>
    </p:spTree>
    <p:extLst>
      <p:ext uri="{BB962C8B-B14F-4D97-AF65-F5344CB8AC3E}">
        <p14:creationId xmlns:p14="http://schemas.microsoft.com/office/powerpoint/2010/main" val="134427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7313-00C0-4276-B397-23C31089E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0ADE16D2-47FE-4409-A5C8-E8B60E87B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BB5EF0F6-C6D3-4CEA-A42C-92B6AF45B015}"/>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7280FBDE-ADC9-4DB4-924E-B4E694F6F40C}"/>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D3EB5F27-9558-41EB-997B-4BB4B6767724}"/>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3983347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E301-D1D2-42C7-8926-36F165AA6AE4}"/>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FDFC57FD-CB56-4409-A913-638E43040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E38076E-22D0-4DAB-AA47-E2AD7A812414}"/>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CDB823E3-820C-47A8-9D17-458086A69833}"/>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1D54E607-0679-4009-B4C3-E7199D97DA31}"/>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333602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5B0D2C-4FDB-442D-A541-B601D80DDB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232BD902-CB7F-413C-A740-0F616C6D5B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52EFEAA-1A94-4749-89CC-91565A6B66FA}"/>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D7DFF44D-31C7-4847-8BF8-6A90214EDADF}"/>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16554D86-3D33-41A0-9587-A161618A469D}"/>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12918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AABF68-4807-2848-A3B2-98CE03218157}"/>
              </a:ext>
            </a:extLst>
          </p:cNvPr>
          <p:cNvSpPr/>
          <p:nvPr userDrawn="1"/>
        </p:nvSpPr>
        <p:spPr>
          <a:xfrm>
            <a:off x="0" y="0"/>
            <a:ext cx="12192000" cy="6858000"/>
          </a:xfrm>
          <a:prstGeom prst="rect">
            <a:avLst/>
          </a:prstGeom>
          <a:solidFill>
            <a:srgbClr val="FD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6" name="Slide Number Placeholder 3">
            <a:extLst>
              <a:ext uri="{FF2B5EF4-FFF2-40B4-BE49-F238E27FC236}">
                <a16:creationId xmlns:a16="http://schemas.microsoft.com/office/drawing/2014/main" id="{3CE714A7-C557-154B-9695-33D3AEDF1DCC}"/>
              </a:ext>
            </a:extLst>
          </p:cNvPr>
          <p:cNvSpPr>
            <a:spLocks noGrp="1"/>
          </p:cNvSpPr>
          <p:nvPr>
            <p:ph type="sldNum" sz="quarter" idx="12"/>
          </p:nvPr>
        </p:nvSpPr>
        <p:spPr>
          <a:xfrm>
            <a:off x="11458384" y="6356351"/>
            <a:ext cx="444616" cy="365125"/>
          </a:xfrm>
        </p:spPr>
        <p:txBody>
          <a:bodyPr/>
          <a:lstStyle>
            <a:lvl1pPr>
              <a:defRPr lang="en-US" sz="800" kern="1200" smtClean="0">
                <a:solidFill>
                  <a:srgbClr val="2C2C2C"/>
                </a:solidFill>
                <a:latin typeface="Arial" panose="020B0604020202020204" pitchFamily="34" charset="0"/>
                <a:ea typeface="+mn-ea"/>
                <a:cs typeface="Arial" panose="020B0604020202020204" pitchFamily="34" charset="0"/>
              </a:defRPr>
            </a:lvl1pPr>
          </a:lstStyle>
          <a:p>
            <a:fld id="{BD5B6BAD-5F5D-3E4C-BAD0-B011452885A9}" type="slidenum">
              <a:rPr lang="en-US" smtClean="0"/>
              <a:pPr/>
              <a:t>‹#›</a:t>
            </a:fld>
            <a:endParaRPr lang="en-US"/>
          </a:p>
        </p:txBody>
      </p:sp>
      <p:sp>
        <p:nvSpPr>
          <p:cNvPr id="10" name="Text Placeholder 9">
            <a:extLst>
              <a:ext uri="{FF2B5EF4-FFF2-40B4-BE49-F238E27FC236}">
                <a16:creationId xmlns:a16="http://schemas.microsoft.com/office/drawing/2014/main" id="{AB398BB6-C986-BD4C-9D2D-521B8A8F93C8}"/>
              </a:ext>
            </a:extLst>
          </p:cNvPr>
          <p:cNvSpPr>
            <a:spLocks noGrp="1"/>
          </p:cNvSpPr>
          <p:nvPr>
            <p:ph type="body" sz="quarter" idx="13" hasCustomPrompt="1"/>
          </p:nvPr>
        </p:nvSpPr>
        <p:spPr>
          <a:xfrm>
            <a:off x="811423" y="3121570"/>
            <a:ext cx="4597558" cy="662152"/>
          </a:xfrm>
        </p:spPr>
        <p:txBody>
          <a:bodyPr anchor="ctr">
            <a:noAutofit/>
          </a:bodyPr>
          <a:lstStyle>
            <a:lvl1pPr marL="0" indent="0">
              <a:buNone/>
              <a:defRPr sz="4800" b="1">
                <a:solidFill>
                  <a:srgbClr val="884548"/>
                </a:solidFill>
                <a:latin typeface="Arial" panose="020B0604020202020204" pitchFamily="34" charset="0"/>
                <a:cs typeface="Arial" panose="020B0604020202020204" pitchFamily="34" charset="0"/>
              </a:defRPr>
            </a:lvl1pPr>
            <a:lvl2pPr marL="457086" indent="0">
              <a:buNone/>
              <a:defRPr/>
            </a:lvl2pPr>
            <a:lvl3pPr marL="914172" indent="0">
              <a:buNone/>
              <a:defRPr/>
            </a:lvl3pPr>
            <a:lvl4pPr marL="1371257" indent="0">
              <a:buNone/>
              <a:defRPr/>
            </a:lvl4pPr>
            <a:lvl5pPr marL="1828343" indent="0">
              <a:buNone/>
              <a:defRPr/>
            </a:lvl5pPr>
          </a:lstStyle>
          <a:p>
            <a:pPr lvl="0"/>
            <a:r>
              <a:rPr lang="en-US"/>
              <a:t>This is a title.</a:t>
            </a:r>
          </a:p>
        </p:txBody>
      </p:sp>
      <p:sp>
        <p:nvSpPr>
          <p:cNvPr id="11" name="Text Placeholder 3">
            <a:extLst>
              <a:ext uri="{FF2B5EF4-FFF2-40B4-BE49-F238E27FC236}">
                <a16:creationId xmlns:a16="http://schemas.microsoft.com/office/drawing/2014/main" id="{1D7EC847-61E6-094F-B9F7-5F434BD0E1A3}"/>
              </a:ext>
            </a:extLst>
          </p:cNvPr>
          <p:cNvSpPr>
            <a:spLocks noGrp="1"/>
          </p:cNvSpPr>
          <p:nvPr>
            <p:ph type="body" sz="quarter" idx="14" hasCustomPrompt="1"/>
          </p:nvPr>
        </p:nvSpPr>
        <p:spPr>
          <a:xfrm>
            <a:off x="7075935" y="2285727"/>
            <a:ext cx="4604757" cy="2325688"/>
          </a:xfrm>
        </p:spPr>
        <p:txBody>
          <a:bodyPr/>
          <a:lstStyle>
            <a:lvl1pPr marL="0" indent="0">
              <a:lnSpc>
                <a:spcPct val="150000"/>
              </a:lnSpc>
              <a:spcBef>
                <a:spcPts val="0"/>
              </a:spcBef>
              <a:buNone/>
              <a:defRPr lang="en-US" sz="1600" b="0" i="0" smtClean="0">
                <a:solidFill>
                  <a:srgbClr val="884548"/>
                </a:solidFill>
                <a:effectLst/>
                <a:latin typeface="Arial" panose="020B0604020202020204" pitchFamily="34" charset="0"/>
                <a:cs typeface="Arial" panose="020B0604020202020204" pitchFamily="34" charset="0"/>
              </a:defRPr>
            </a:lvl1pPr>
            <a:lvl2pPr marL="457086" indent="0">
              <a:buNone/>
              <a:defRPr/>
            </a:lvl2pPr>
            <a:lvl3pPr marL="914172" indent="0">
              <a:buNone/>
              <a:defRPr/>
            </a:lvl3pPr>
            <a:lvl4pPr marL="1371257" indent="0">
              <a:buNone/>
              <a:defRPr/>
            </a:lvl4pPr>
            <a:lvl5pPr marL="1828343" indent="0">
              <a:buNone/>
              <a:defRPr/>
            </a:lvl5pPr>
          </a:lstStyle>
          <a:p>
            <a:r>
              <a:rPr lang="en-US">
                <a:solidFill>
                  <a:srgbClr val="884548"/>
                </a:solidFill>
                <a:effectLst/>
                <a:latin typeface="Arial" panose="020B0604020202020204" pitchFamily="34" charset="0"/>
              </a:rPr>
              <a:t>Lorem ipsum dolor sit </a:t>
            </a:r>
            <a:r>
              <a:rPr lang="en-US" err="1">
                <a:solidFill>
                  <a:srgbClr val="884548"/>
                </a:solidFill>
                <a:effectLst/>
                <a:latin typeface="Arial" panose="020B0604020202020204" pitchFamily="34" charset="0"/>
              </a:rPr>
              <a:t>amet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consectetur</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adipiscing</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elit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Praesent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eu</a:t>
            </a:r>
            <a:r>
              <a:rPr lang="en-US">
                <a:solidFill>
                  <a:srgbClr val="884548"/>
                </a:solidFill>
                <a:effectLst/>
                <a:latin typeface="Arial" panose="020B0604020202020204" pitchFamily="34" charset="0"/>
              </a:rPr>
              <a:t> ante et </a:t>
            </a:r>
            <a:r>
              <a:rPr lang="en-US" err="1">
                <a:solidFill>
                  <a:srgbClr val="884548"/>
                </a:solidFill>
                <a:effectLst/>
                <a:latin typeface="Arial" panose="020B0604020202020204" pitchFamily="34" charset="0"/>
              </a:rPr>
              <a:t>lacus</a:t>
            </a:r>
            <a:r>
              <a:rPr lang="en-US">
                <a:solidFill>
                  <a:srgbClr val="884548"/>
                </a:solidFill>
                <a:effectLst/>
                <a:latin typeface="Arial" panose="020B0604020202020204" pitchFamily="34" charset="0"/>
              </a:rPr>
              <a:t> fermentum </a:t>
            </a:r>
            <a:r>
              <a:rPr lang="en-US" err="1">
                <a:solidFill>
                  <a:srgbClr val="884548"/>
                </a:solidFill>
                <a:effectLst/>
                <a:latin typeface="Arial" panose="020B0604020202020204" pitchFamily="34" charset="0"/>
              </a:rPr>
              <a:t>pretium</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ut</a:t>
            </a:r>
            <a:r>
              <a:rPr lang="en-US">
                <a:solidFill>
                  <a:srgbClr val="884548"/>
                </a:solidFill>
                <a:effectLst/>
                <a:latin typeface="Arial" panose="020B0604020202020204" pitchFamily="34" charset="0"/>
              </a:rPr>
              <a:t> ac </a:t>
            </a:r>
            <a:r>
              <a:rPr lang="en-US" err="1">
                <a:solidFill>
                  <a:srgbClr val="884548"/>
                </a:solidFill>
                <a:effectLst/>
                <a:latin typeface="Arial" panose="020B0604020202020204" pitchFamily="34" charset="0"/>
              </a:rPr>
              <a:t>leo</a:t>
            </a:r>
            <a:r>
              <a:rPr lang="en-US">
                <a:solidFill>
                  <a:srgbClr val="884548"/>
                </a:solidFill>
                <a:effectLst/>
                <a:latin typeface="Arial" panose="020B0604020202020204" pitchFamily="34" charset="0"/>
              </a:rPr>
              <a:t>. Vestibulum </a:t>
            </a:r>
            <a:r>
              <a:rPr lang="en-US" err="1">
                <a:solidFill>
                  <a:srgbClr val="884548"/>
                </a:solidFill>
                <a:effectLst/>
                <a:latin typeface="Arial" panose="020B0604020202020204" pitchFamily="34" charset="0"/>
              </a:rPr>
              <a:t>ut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laoreet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quam</a:t>
            </a:r>
            <a:r>
              <a:rPr lang="en-US">
                <a:solidFill>
                  <a:srgbClr val="884548"/>
                </a:solidFill>
                <a:effectLst/>
                <a:latin typeface="Arial" panose="020B0604020202020204" pitchFamily="34" charset="0"/>
              </a:rPr>
              <a:t>, et </a:t>
            </a:r>
            <a:r>
              <a:rPr lang="en-US" err="1">
                <a:solidFill>
                  <a:srgbClr val="884548"/>
                </a:solidFill>
                <a:effectLst/>
                <a:latin typeface="Arial" panose="020B0604020202020204" pitchFamily="34" charset="0"/>
              </a:rPr>
              <a:t>porttitor</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odio</a:t>
            </a:r>
            <a:r>
              <a:rPr lang="en-US">
                <a:solidFill>
                  <a:srgbClr val="884548"/>
                </a:solidFill>
                <a:effectLst/>
                <a:latin typeface="Arial" panose="020B0604020202020204" pitchFamily="34" charset="0"/>
              </a:rPr>
              <a:t>. Nam </a:t>
            </a:r>
            <a:r>
              <a:rPr lang="en-US" err="1">
                <a:solidFill>
                  <a:srgbClr val="884548"/>
                </a:solidFill>
                <a:effectLst/>
                <a:latin typeface="Arial" panose="020B0604020202020204" pitchFamily="34" charset="0"/>
              </a:rPr>
              <a:t>tristique</a:t>
            </a:r>
            <a:r>
              <a:rPr lang="en-US">
                <a:solidFill>
                  <a:srgbClr val="884548"/>
                </a:solidFill>
                <a:effectLst/>
                <a:latin typeface="Arial" panose="020B0604020202020204" pitchFamily="34" charset="0"/>
              </a:rPr>
              <a:t> et </a:t>
            </a:r>
            <a:r>
              <a:rPr lang="en-US" err="1">
                <a:solidFill>
                  <a:srgbClr val="884548"/>
                </a:solidFill>
                <a:effectLst/>
                <a:latin typeface="Arial" panose="020B0604020202020204" pitchFamily="34" charset="0"/>
              </a:rPr>
              <a:t>mauris</a:t>
            </a:r>
            <a:r>
              <a:rPr lang="en-US">
                <a:solidFill>
                  <a:srgbClr val="884548"/>
                </a:solidFill>
                <a:effectLst/>
                <a:latin typeface="Arial" panose="020B0604020202020204" pitchFamily="34" charset="0"/>
              </a:rPr>
              <a:t> a </a:t>
            </a:r>
            <a:r>
              <a:rPr lang="en-US" err="1">
                <a:solidFill>
                  <a:srgbClr val="884548"/>
                </a:solidFill>
                <a:effectLst/>
                <a:latin typeface="Arial" panose="020B0604020202020204" pitchFamily="34" charset="0"/>
              </a:rPr>
              <a:t>blandit</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Etiam</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sagittis</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eleifend</a:t>
            </a:r>
            <a:r>
              <a:rPr lang="en-US">
                <a:solidFill>
                  <a:srgbClr val="884548"/>
                </a:solidFill>
                <a:effectLst/>
                <a:latin typeface="Arial" panose="020B0604020202020204" pitchFamily="34" charset="0"/>
              </a:rPr>
              <a:t> </a:t>
            </a:r>
            <a:r>
              <a:rPr lang="en-US" err="1">
                <a:solidFill>
                  <a:srgbClr val="884548"/>
                </a:solidFill>
                <a:effectLst/>
                <a:latin typeface="Arial" panose="020B0604020202020204" pitchFamily="34" charset="0"/>
              </a:rPr>
              <a:t>sapien</a:t>
            </a:r>
            <a:r>
              <a:rPr lang="en-US">
                <a:solidFill>
                  <a:srgbClr val="884548"/>
                </a:solidFill>
                <a:effectLst/>
                <a:latin typeface="Arial" panose="020B0604020202020204" pitchFamily="34" charset="0"/>
              </a:rPr>
              <a:t>, et </a:t>
            </a:r>
            <a:r>
              <a:rPr lang="en-US" err="1">
                <a:solidFill>
                  <a:srgbClr val="884548"/>
                </a:solidFill>
                <a:effectLst/>
                <a:latin typeface="Arial" panose="020B0604020202020204" pitchFamily="34" charset="0"/>
              </a:rPr>
              <a:t>efficitur</a:t>
            </a:r>
            <a:r>
              <a:rPr lang="en-US">
                <a:solidFill>
                  <a:srgbClr val="884548"/>
                </a:solidFill>
                <a:effectLst/>
                <a:latin typeface="Arial" panose="020B0604020202020204" pitchFamily="34" charset="0"/>
              </a:rPr>
              <a:t> ipsum.</a:t>
            </a:r>
            <a:endParaRPr lang="en-US">
              <a:solidFill>
                <a:srgbClr val="884548"/>
              </a:solidFill>
            </a:endParaRPr>
          </a:p>
        </p:txBody>
      </p:sp>
      <p:sp>
        <p:nvSpPr>
          <p:cNvPr id="8" name="Text Placeholder 7">
            <a:extLst>
              <a:ext uri="{FF2B5EF4-FFF2-40B4-BE49-F238E27FC236}">
                <a16:creationId xmlns:a16="http://schemas.microsoft.com/office/drawing/2014/main" id="{1D1B7B27-C744-A043-AEA2-CB57508F60A2}"/>
              </a:ext>
            </a:extLst>
          </p:cNvPr>
          <p:cNvSpPr>
            <a:spLocks noGrp="1"/>
          </p:cNvSpPr>
          <p:nvPr>
            <p:ph type="body" sz="quarter" idx="15" hasCustomPrompt="1"/>
          </p:nvPr>
        </p:nvSpPr>
        <p:spPr>
          <a:xfrm>
            <a:off x="10111833" y="6405563"/>
            <a:ext cx="1321144" cy="315913"/>
          </a:xfrm>
        </p:spPr>
        <p:txBody>
          <a:bodyPr anchor="ctr">
            <a:normAutofit/>
          </a:bodyPr>
          <a:lstStyle>
            <a:lvl1pPr marL="0" indent="0">
              <a:buNone/>
              <a:defRPr sz="800">
                <a:solidFill>
                  <a:srgbClr val="2C2C2C"/>
                </a:solidFill>
                <a:latin typeface="Arial" panose="020B0604020202020204" pitchFamily="34" charset="0"/>
                <a:cs typeface="Arial" panose="020B0604020202020204" pitchFamily="34" charset="0"/>
              </a:defRPr>
            </a:lvl1pPr>
            <a:lvl2pPr marL="457086" indent="0">
              <a:buNone/>
              <a:defRPr/>
            </a:lvl2pPr>
            <a:lvl3pPr marL="914172" indent="0">
              <a:buNone/>
              <a:defRPr/>
            </a:lvl3pPr>
            <a:lvl4pPr marL="1371257" indent="0">
              <a:buNone/>
              <a:defRPr/>
            </a:lvl4pPr>
            <a:lvl5pPr marL="1828343" indent="0">
              <a:buNone/>
              <a:defRPr/>
            </a:lvl5pPr>
          </a:lstStyle>
          <a:p>
            <a:pPr lvl="0"/>
            <a:r>
              <a:rPr lang="en-US"/>
              <a:t>Section Title</a:t>
            </a:r>
          </a:p>
        </p:txBody>
      </p:sp>
      <p:pic>
        <p:nvPicPr>
          <p:cNvPr id="12" name="Picture 11">
            <a:extLst>
              <a:ext uri="{FF2B5EF4-FFF2-40B4-BE49-F238E27FC236}">
                <a16:creationId xmlns:a16="http://schemas.microsoft.com/office/drawing/2014/main" id="{8A938D43-1203-4A7F-85FC-FA08935948CD}"/>
              </a:ext>
            </a:extLst>
          </p:cNvPr>
          <p:cNvPicPr>
            <a:picLocks noChangeAspect="1"/>
          </p:cNvPicPr>
          <p:nvPr userDrawn="1"/>
        </p:nvPicPr>
        <p:blipFill>
          <a:blip r:embed="rId2"/>
          <a:stretch>
            <a:fillRect/>
          </a:stretch>
        </p:blipFill>
        <p:spPr>
          <a:xfrm>
            <a:off x="391677" y="6473502"/>
            <a:ext cx="839493" cy="180034"/>
          </a:xfrm>
          <a:prstGeom prst="rect">
            <a:avLst/>
          </a:prstGeom>
        </p:spPr>
      </p:pic>
    </p:spTree>
    <p:extLst>
      <p:ext uri="{BB962C8B-B14F-4D97-AF65-F5344CB8AC3E}">
        <p14:creationId xmlns:p14="http://schemas.microsoft.com/office/powerpoint/2010/main" val="377220904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1229-5F26-457C-8D16-95EECA737852}"/>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A98A71DB-587B-4DAF-941C-42CC24C4D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704A740-A050-4EC0-B09C-6EECCCCD05DD}"/>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7D6CC27B-9992-4C08-B3E9-900C6A1D8B7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EFFCAEF-421F-45AD-BBA6-28E6051B7E01}"/>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49761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F374-39E5-4F60-AAEE-0742DB6A13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DE73EDAA-B390-4BED-86A7-82DDC34882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C5E127-06F7-4C72-8C1E-D59288A83F7F}"/>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BCF490BF-9ADF-4AE0-B4F4-F3823899E0F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C3D9DC3-A9D3-40AD-A558-002B24E73258}"/>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232213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1DB-C3AB-4D8D-81BE-FB5C944A5DF2}"/>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947CFD3-43B3-4EC9-A82B-84BACD03F8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93303A3B-BC4F-413B-BDF6-DCE9E6018C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BDC0AA47-BE9D-46DF-B6DE-CC4377B33161}"/>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6" name="Footer Placeholder 5">
            <a:extLst>
              <a:ext uri="{FF2B5EF4-FFF2-40B4-BE49-F238E27FC236}">
                <a16:creationId xmlns:a16="http://schemas.microsoft.com/office/drawing/2014/main" id="{AD696A2C-06AB-41E9-90F4-8CF4616239DD}"/>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A98E5CFB-1383-483C-B06F-EC041E57753A}"/>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238616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E617-D3DF-4DC1-9989-04A31A31ABAD}"/>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3198AE83-D741-42BC-BF09-2E58435BC0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34EAE-2FDB-4A0D-803C-5C26B4890E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A4C2DF5E-0B44-419C-B4C6-E6FE8734E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51DA6F-BB34-4FD6-9A74-9FB6912E8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1232736A-C584-4FD9-ABB5-46292D9D28D3}"/>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8" name="Footer Placeholder 7">
            <a:extLst>
              <a:ext uri="{FF2B5EF4-FFF2-40B4-BE49-F238E27FC236}">
                <a16:creationId xmlns:a16="http://schemas.microsoft.com/office/drawing/2014/main" id="{61E42AB9-1B42-4EBC-A932-AC22A7A80093}"/>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1233765B-6C94-49AA-9374-B41731F9C209}"/>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109504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90A2-B33B-4EC7-94A8-FADEB545196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5B770ECD-E386-48FC-B189-20666B4957CA}"/>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4" name="Footer Placeholder 3">
            <a:extLst>
              <a:ext uri="{FF2B5EF4-FFF2-40B4-BE49-F238E27FC236}">
                <a16:creationId xmlns:a16="http://schemas.microsoft.com/office/drawing/2014/main" id="{E6D23777-8414-45EF-A842-6AB5AAA1730D}"/>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8849111-B335-47A3-BCC4-F16A48B2C250}"/>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255820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EEA7E3-2BFA-4CBE-B56B-F2A33B74027C}"/>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3" name="Footer Placeholder 2">
            <a:extLst>
              <a:ext uri="{FF2B5EF4-FFF2-40B4-BE49-F238E27FC236}">
                <a16:creationId xmlns:a16="http://schemas.microsoft.com/office/drawing/2014/main" id="{1817E0FE-4FB4-41FE-838E-B1C0FEF848D1}"/>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9BB98E45-6D72-4A34-8BD6-E0DF5FDB35DC}"/>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8118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7D42-3670-4998-B5B9-CDCE3AEC5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AF5CA352-6164-4261-8565-5331DC412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DCC16670-28C8-41C2-B13C-8719F3211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68894-D8DF-463E-8FF4-1BD6DE9E973D}"/>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6" name="Footer Placeholder 5">
            <a:extLst>
              <a:ext uri="{FF2B5EF4-FFF2-40B4-BE49-F238E27FC236}">
                <a16:creationId xmlns:a16="http://schemas.microsoft.com/office/drawing/2014/main" id="{C2F1429F-3F2A-4C93-BDC5-58226EEFE60D}"/>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5F70E78A-1B93-4F9C-858A-4FFC7E285314}"/>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87404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0F73-8D27-4638-9FA0-779008577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BDF0661A-CA34-489E-83A4-04F26BE55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11711470-4695-4A77-826D-F6B19669B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7D165-C837-470B-99AF-B20342AA8436}"/>
              </a:ext>
            </a:extLst>
          </p:cNvPr>
          <p:cNvSpPr>
            <a:spLocks noGrp="1"/>
          </p:cNvSpPr>
          <p:nvPr>
            <p:ph type="dt" sz="half" idx="10"/>
          </p:nvPr>
        </p:nvSpPr>
        <p:spPr/>
        <p:txBody>
          <a:bodyPr/>
          <a:lstStyle/>
          <a:p>
            <a:fld id="{87954325-4104-40EC-8194-337C4646F913}" type="datetimeFigureOut">
              <a:rPr lang="ru-RU" smtClean="0"/>
              <a:t>08.07.2020</a:t>
            </a:fld>
            <a:endParaRPr lang="ru-RU"/>
          </a:p>
        </p:txBody>
      </p:sp>
      <p:sp>
        <p:nvSpPr>
          <p:cNvPr id="6" name="Footer Placeholder 5">
            <a:extLst>
              <a:ext uri="{FF2B5EF4-FFF2-40B4-BE49-F238E27FC236}">
                <a16:creationId xmlns:a16="http://schemas.microsoft.com/office/drawing/2014/main" id="{A38E2A21-9DC2-45D4-A055-4B717CCAE0CA}"/>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DDC76FD2-013A-488D-9C5D-10ECA84476C9}"/>
              </a:ext>
            </a:extLst>
          </p:cNvPr>
          <p:cNvSpPr>
            <a:spLocks noGrp="1"/>
          </p:cNvSpPr>
          <p:nvPr>
            <p:ph type="sldNum" sz="quarter" idx="12"/>
          </p:nvPr>
        </p:nvSpPr>
        <p:spPr/>
        <p:txBody>
          <a:bodyPr/>
          <a:lstStyle/>
          <a:p>
            <a:fld id="{67EE6BD2-37F7-4EF4-9DAB-64E6F9697B60}" type="slidenum">
              <a:rPr lang="ru-RU" smtClean="0"/>
              <a:t>‹#›</a:t>
            </a:fld>
            <a:endParaRPr lang="ru-RU"/>
          </a:p>
        </p:txBody>
      </p:sp>
    </p:spTree>
    <p:extLst>
      <p:ext uri="{BB962C8B-B14F-4D97-AF65-F5344CB8AC3E}">
        <p14:creationId xmlns:p14="http://schemas.microsoft.com/office/powerpoint/2010/main" val="248714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2461A-C06B-4E4D-B4F6-076C53207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90E8EE61-2643-4C2F-BE0D-08B44F29E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876061E-ACF3-4EB2-BA50-C4A6E35F7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54325-4104-40EC-8194-337C4646F913}" type="datetimeFigureOut">
              <a:rPr lang="ru-RU" smtClean="0"/>
              <a:t>08.07.2020</a:t>
            </a:fld>
            <a:endParaRPr lang="ru-RU"/>
          </a:p>
        </p:txBody>
      </p:sp>
      <p:sp>
        <p:nvSpPr>
          <p:cNvPr id="5" name="Footer Placeholder 4">
            <a:extLst>
              <a:ext uri="{FF2B5EF4-FFF2-40B4-BE49-F238E27FC236}">
                <a16:creationId xmlns:a16="http://schemas.microsoft.com/office/drawing/2014/main" id="{A9D31A5C-5A4F-4400-A527-78FA0ACB4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2743E3D6-1517-4ABA-9497-9B2AB277A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E6BD2-37F7-4EF4-9DAB-64E6F9697B60}" type="slidenum">
              <a:rPr lang="ru-RU" smtClean="0"/>
              <a:t>‹#›</a:t>
            </a:fld>
            <a:endParaRPr lang="ru-RU"/>
          </a:p>
        </p:txBody>
      </p:sp>
    </p:spTree>
    <p:extLst>
      <p:ext uri="{BB962C8B-B14F-4D97-AF65-F5344CB8AC3E}">
        <p14:creationId xmlns:p14="http://schemas.microsoft.com/office/powerpoint/2010/main" val="300094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79.jpg"/><Relationship Id="rId3" Type="http://schemas.openxmlformats.org/officeDocument/2006/relationships/image" Target="../media/image71.jpg"/><Relationship Id="rId7" Type="http://schemas.openxmlformats.org/officeDocument/2006/relationships/image" Target="../media/image16.jpeg"/><Relationship Id="rId12" Type="http://schemas.openxmlformats.org/officeDocument/2006/relationships/image" Target="../media/image78.jpg"/><Relationship Id="rId17" Type="http://schemas.openxmlformats.org/officeDocument/2006/relationships/image" Target="../media/image83.jpeg"/><Relationship Id="rId2" Type="http://schemas.openxmlformats.org/officeDocument/2006/relationships/image" Target="../media/image70.jpg"/><Relationship Id="rId16"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7.jpg"/><Relationship Id="rId5" Type="http://schemas.openxmlformats.org/officeDocument/2006/relationships/image" Target="../media/image73.jpg"/><Relationship Id="rId15" Type="http://schemas.openxmlformats.org/officeDocument/2006/relationships/image" Target="../media/image81.jpg"/><Relationship Id="rId10" Type="http://schemas.openxmlformats.org/officeDocument/2006/relationships/image" Target="../media/image76.jpg"/><Relationship Id="rId4" Type="http://schemas.openxmlformats.org/officeDocument/2006/relationships/image" Target="../media/image72.jpg"/><Relationship Id="rId9" Type="http://schemas.openxmlformats.org/officeDocument/2006/relationships/image" Target="../media/image21.jpeg"/><Relationship Id="rId14"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06AF4D-F408-47D6-97FD-B4A268B6C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33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B1401C1-BB99-44F3-AD84-E90807C3A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22" r="3101" b="22403"/>
          <a:stretch/>
        </p:blipFill>
        <p:spPr bwMode="auto">
          <a:xfrm>
            <a:off x="20" y="2521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498079-FA8E-4F80-9F3F-6D7FCB606C55}"/>
              </a:ext>
            </a:extLst>
          </p:cNvPr>
          <p:cNvSpPr txBox="1"/>
          <p:nvPr/>
        </p:nvSpPr>
        <p:spPr>
          <a:xfrm>
            <a:off x="594804" y="640263"/>
            <a:ext cx="3870869" cy="1344975"/>
          </a:xfrm>
          <a:prstGeom prst="rect">
            <a:avLst/>
          </a:prstGeom>
        </p:spPr>
        <p:txBody>
          <a:bodyPr vert="horz" lIns="91440" tIns="45720" rIns="91440" bIns="45720" rtlCol="0" anchor="ctr">
            <a:normAutofit fontScale="70000" lnSpcReduction="20000"/>
          </a:bodyPr>
          <a:lstStyle/>
          <a:p>
            <a:pPr>
              <a:lnSpc>
                <a:spcPct val="90000"/>
              </a:lnSpc>
              <a:spcBef>
                <a:spcPct val="0"/>
              </a:spcBef>
              <a:spcAft>
                <a:spcPts val="600"/>
              </a:spcAft>
            </a:pPr>
            <a:r>
              <a:rPr lang="en-US" sz="2400" b="1" dirty="0" err="1">
                <a:latin typeface="Candara" panose="020E0502030303020204" pitchFamily="34" charset="0"/>
                <a:ea typeface="+mj-ea"/>
                <a:cs typeface="+mj-cs"/>
              </a:rPr>
              <a:t>Шаг</a:t>
            </a:r>
            <a:r>
              <a:rPr lang="en-US" sz="2400" b="1" dirty="0">
                <a:latin typeface="Candara" panose="020E0502030303020204" pitchFamily="34" charset="0"/>
                <a:ea typeface="+mj-ea"/>
                <a:cs typeface="+mj-cs"/>
              </a:rPr>
              <a:t> №1 – ПРАВИЛЬНОЕ ОЩИЩЕНИЕ</a:t>
            </a:r>
          </a:p>
          <a:p>
            <a:pPr>
              <a:lnSpc>
                <a:spcPct val="90000"/>
              </a:lnSpc>
              <a:spcBef>
                <a:spcPct val="0"/>
              </a:spcBef>
              <a:spcAft>
                <a:spcPts val="600"/>
              </a:spcAft>
            </a:pPr>
            <a:endParaRPr lang="en-US" sz="2200" dirty="0">
              <a:latin typeface="Candara" panose="020E0502030303020204" pitchFamily="34" charset="0"/>
              <a:ea typeface="+mj-ea"/>
              <a:cs typeface="+mj-cs"/>
            </a:endParaRPr>
          </a:p>
          <a:p>
            <a:pPr>
              <a:lnSpc>
                <a:spcPct val="90000"/>
              </a:lnSpc>
              <a:spcBef>
                <a:spcPct val="0"/>
              </a:spcBef>
              <a:spcAft>
                <a:spcPts val="600"/>
              </a:spcAft>
            </a:pPr>
            <a:r>
              <a:rPr lang="en-US" sz="2100" dirty="0" err="1">
                <a:latin typeface="Candara" panose="020E0502030303020204" pitchFamily="34" charset="0"/>
                <a:ea typeface="+mj-ea"/>
                <a:cs typeface="+mj-cs"/>
              </a:rPr>
              <a:t>Очищение</a:t>
            </a:r>
            <a:r>
              <a:rPr lang="en-US" sz="2100" dirty="0">
                <a:latin typeface="Candara" panose="020E0502030303020204" pitchFamily="34" charset="0"/>
                <a:ea typeface="+mj-ea"/>
                <a:cs typeface="+mj-cs"/>
              </a:rPr>
              <a:t> – </a:t>
            </a:r>
            <a:r>
              <a:rPr lang="en-US" sz="2100" dirty="0" err="1">
                <a:latin typeface="Candara" panose="020E0502030303020204" pitchFamily="34" charset="0"/>
                <a:ea typeface="+mj-ea"/>
                <a:cs typeface="+mj-cs"/>
              </a:rPr>
              <a:t>это</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этап</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ухода</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за</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кожей</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который</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недооценивают</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уделяя</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ему</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не</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так</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много</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внимания</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Зря</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именно</a:t>
            </a:r>
            <a:r>
              <a:rPr lang="en-US" sz="2100" dirty="0">
                <a:latin typeface="Candara" panose="020E0502030303020204" pitchFamily="34" charset="0"/>
                <a:ea typeface="+mj-ea"/>
                <a:cs typeface="+mj-cs"/>
              </a:rPr>
              <a:t> с </a:t>
            </a:r>
            <a:r>
              <a:rPr lang="en-US" sz="2100" dirty="0" err="1">
                <a:latin typeface="Candara" panose="020E0502030303020204" pitchFamily="34" charset="0"/>
                <a:ea typeface="+mj-ea"/>
                <a:cs typeface="+mj-cs"/>
              </a:rPr>
              <a:t>него</a:t>
            </a:r>
            <a:r>
              <a:rPr lang="en-US" sz="2100" dirty="0">
                <a:latin typeface="Candara" panose="020E0502030303020204" pitchFamily="34" charset="0"/>
                <a:ea typeface="+mj-ea"/>
                <a:cs typeface="+mj-cs"/>
              </a:rPr>
              <a:t> и </a:t>
            </a:r>
            <a:r>
              <a:rPr lang="en-US" sz="2100" dirty="0" err="1">
                <a:latin typeface="Candara" panose="020E0502030303020204" pitchFamily="34" charset="0"/>
                <a:ea typeface="+mj-ea"/>
                <a:cs typeface="+mj-cs"/>
              </a:rPr>
              <a:t>начинается</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красота</a:t>
            </a:r>
            <a:r>
              <a:rPr lang="en-US" sz="2100" dirty="0">
                <a:latin typeface="Candara" panose="020E0502030303020204" pitchFamily="34" charset="0"/>
                <a:ea typeface="+mj-ea"/>
                <a:cs typeface="+mj-cs"/>
              </a:rPr>
              <a:t> и </a:t>
            </a:r>
            <a:r>
              <a:rPr lang="en-US" sz="2100" dirty="0" err="1">
                <a:latin typeface="Candara" panose="020E0502030303020204" pitchFamily="34" charset="0"/>
                <a:ea typeface="+mj-ea"/>
                <a:cs typeface="+mj-cs"/>
              </a:rPr>
              <a:t>здоровье</a:t>
            </a:r>
            <a:r>
              <a:rPr lang="en-US" sz="2100" dirty="0">
                <a:latin typeface="Candara" panose="020E0502030303020204" pitchFamily="34" charset="0"/>
                <a:ea typeface="+mj-ea"/>
                <a:cs typeface="+mj-cs"/>
              </a:rPr>
              <a:t> </a:t>
            </a:r>
            <a:r>
              <a:rPr lang="en-US" sz="2100" dirty="0" err="1">
                <a:latin typeface="Candara" panose="020E0502030303020204" pitchFamily="34" charset="0"/>
                <a:ea typeface="+mj-ea"/>
                <a:cs typeface="+mj-cs"/>
              </a:rPr>
              <a:t>кожи</a:t>
            </a:r>
            <a:r>
              <a:rPr lang="en-US" sz="2100" dirty="0">
                <a:latin typeface="Candara" panose="020E0502030303020204" pitchFamily="34" charset="0"/>
                <a:ea typeface="+mj-ea"/>
                <a:cs typeface="+mj-cs"/>
              </a:rPr>
              <a:t>.</a:t>
            </a:r>
          </a:p>
          <a:p>
            <a:pPr>
              <a:lnSpc>
                <a:spcPct val="90000"/>
              </a:lnSpc>
              <a:spcBef>
                <a:spcPct val="0"/>
              </a:spcBef>
              <a:spcAft>
                <a:spcPts val="600"/>
              </a:spcAft>
            </a:pPr>
            <a:endParaRPr lang="en-US" sz="1600" dirty="0">
              <a:latin typeface="Candara" panose="020E0502030303020204" pitchFamily="34" charset="0"/>
              <a:ea typeface="+mj-ea"/>
              <a:cs typeface="+mj-cs"/>
            </a:endParaRPr>
          </a:p>
        </p:txBody>
      </p:sp>
      <p:sp>
        <p:nvSpPr>
          <p:cNvPr id="6" name="TextBox 5">
            <a:extLst>
              <a:ext uri="{FF2B5EF4-FFF2-40B4-BE49-F238E27FC236}">
                <a16:creationId xmlns:a16="http://schemas.microsoft.com/office/drawing/2014/main" id="{DFABB4C7-229A-4D54-8EBE-42243A592E02}"/>
              </a:ext>
            </a:extLst>
          </p:cNvPr>
          <p:cNvSpPr txBox="1"/>
          <p:nvPr/>
        </p:nvSpPr>
        <p:spPr>
          <a:xfrm>
            <a:off x="594110" y="2121763"/>
            <a:ext cx="3764826" cy="3773010"/>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400" dirty="0" err="1">
                <a:latin typeface="Candara" panose="020E0502030303020204" pitchFamily="34" charset="0"/>
              </a:rPr>
              <a:t>Используйте</a:t>
            </a:r>
            <a:r>
              <a:rPr lang="en-US" sz="1400" dirty="0">
                <a:latin typeface="Candara" panose="020E0502030303020204" pitchFamily="34" charset="0"/>
              </a:rPr>
              <a:t> </a:t>
            </a:r>
            <a:r>
              <a:rPr lang="en-US" sz="1400" dirty="0" err="1">
                <a:latin typeface="Candara" panose="020E0502030303020204" pitchFamily="34" charset="0"/>
              </a:rPr>
              <a:t>только</a:t>
            </a:r>
            <a:r>
              <a:rPr lang="en-US" sz="1400" dirty="0">
                <a:latin typeface="Candara" panose="020E0502030303020204" pitchFamily="34" charset="0"/>
              </a:rPr>
              <a:t> </a:t>
            </a:r>
            <a:r>
              <a:rPr lang="en-US" sz="1400" dirty="0" err="1">
                <a:latin typeface="Candara" panose="020E0502030303020204" pitchFamily="34" charset="0"/>
              </a:rPr>
              <a:t>качественные</a:t>
            </a:r>
            <a:r>
              <a:rPr lang="en-US" sz="1400" dirty="0">
                <a:latin typeface="Candara" panose="020E0502030303020204" pitchFamily="34" charset="0"/>
              </a:rPr>
              <a:t> </a:t>
            </a:r>
            <a:r>
              <a:rPr lang="en-US" sz="1400" dirty="0" err="1">
                <a:latin typeface="Candara" panose="020E0502030303020204" pitchFamily="34" charset="0"/>
              </a:rPr>
              <a:t>средства</a:t>
            </a:r>
            <a:r>
              <a:rPr lang="en-US" sz="1400" dirty="0">
                <a:latin typeface="Candara" panose="020E0502030303020204" pitchFamily="34" charset="0"/>
              </a:rPr>
              <a:t> </a:t>
            </a:r>
            <a:r>
              <a:rPr lang="en-US" sz="1400" dirty="0" err="1">
                <a:latin typeface="Candara" panose="020E0502030303020204" pitchFamily="34" charset="0"/>
              </a:rPr>
              <a:t>для</a:t>
            </a:r>
            <a:r>
              <a:rPr lang="en-US" sz="1400" dirty="0">
                <a:latin typeface="Candara" panose="020E0502030303020204" pitchFamily="34" charset="0"/>
              </a:rPr>
              <a:t> </a:t>
            </a:r>
            <a:r>
              <a:rPr lang="en-US" sz="1400" dirty="0" err="1">
                <a:latin typeface="Candara" panose="020E0502030303020204" pitchFamily="34" charset="0"/>
              </a:rPr>
              <a:t>умывания</a:t>
            </a:r>
            <a:endParaRPr lang="en-US" sz="1400" dirty="0">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400" dirty="0">
                <a:latin typeface="Candara" panose="020E0502030303020204" pitchFamily="34" charset="0"/>
              </a:rPr>
              <a:t>Не </a:t>
            </a:r>
            <a:r>
              <a:rPr lang="en-US" sz="1400" dirty="0" err="1">
                <a:latin typeface="Candara" panose="020E0502030303020204" pitchFamily="34" charset="0"/>
              </a:rPr>
              <a:t>умывайтесь</a:t>
            </a:r>
            <a:r>
              <a:rPr lang="en-US" sz="1400" dirty="0">
                <a:latin typeface="Candara" panose="020E0502030303020204" pitchFamily="34" charset="0"/>
              </a:rPr>
              <a:t> </a:t>
            </a:r>
            <a:r>
              <a:rPr lang="en-US" sz="1400" dirty="0" err="1">
                <a:latin typeface="Candara" panose="020E0502030303020204" pitchFamily="34" charset="0"/>
              </a:rPr>
              <a:t>мылом</a:t>
            </a:r>
            <a:r>
              <a:rPr lang="en-US" sz="1400" dirty="0">
                <a:latin typeface="Candara" panose="020E0502030303020204" pitchFamily="34" charset="0"/>
              </a:rPr>
              <a:t>, </a:t>
            </a:r>
            <a:r>
              <a:rPr lang="en-US" sz="1400" dirty="0" err="1">
                <a:latin typeface="Candara" panose="020E0502030303020204" pitchFamily="34" charset="0"/>
              </a:rPr>
              <a:t>он</a:t>
            </a:r>
            <a:r>
              <a:rPr lang="ru-RU" sz="1400" dirty="0">
                <a:latin typeface="Candara" panose="020E0502030303020204" pitchFamily="34" charset="0"/>
              </a:rPr>
              <a:t>о</a:t>
            </a:r>
            <a:r>
              <a:rPr lang="en-US" sz="1400" dirty="0">
                <a:latin typeface="Candara" panose="020E0502030303020204" pitchFamily="34" charset="0"/>
              </a:rPr>
              <a:t> </a:t>
            </a:r>
            <a:r>
              <a:rPr lang="en-US" sz="1400" dirty="0" err="1">
                <a:latin typeface="Candara" panose="020E0502030303020204" pitchFamily="34" charset="0"/>
              </a:rPr>
              <a:t>сушит</a:t>
            </a:r>
            <a:r>
              <a:rPr lang="en-US" sz="1400" dirty="0">
                <a:latin typeface="Candara" panose="020E0502030303020204" pitchFamily="34" charset="0"/>
              </a:rPr>
              <a:t> </a:t>
            </a:r>
            <a:r>
              <a:rPr lang="en-US" sz="1400" dirty="0" err="1">
                <a:latin typeface="Candara" panose="020E0502030303020204" pitchFamily="34" charset="0"/>
              </a:rPr>
              <a:t>кожу</a:t>
            </a:r>
            <a:r>
              <a:rPr lang="en-US" sz="1400" dirty="0">
                <a:latin typeface="Candara" panose="020E0502030303020204" pitchFamily="34" charset="0"/>
              </a:rPr>
              <a:t> и </a:t>
            </a:r>
            <a:r>
              <a:rPr lang="en-US" sz="1400" dirty="0" err="1">
                <a:latin typeface="Candara" panose="020E0502030303020204" pitchFamily="34" charset="0"/>
              </a:rPr>
              <a:t>не</a:t>
            </a:r>
            <a:r>
              <a:rPr lang="en-US" sz="1400" dirty="0">
                <a:latin typeface="Candara" panose="020E0502030303020204" pitchFamily="34" charset="0"/>
              </a:rPr>
              <a:t> </a:t>
            </a:r>
            <a:r>
              <a:rPr lang="en-US" sz="1400" dirty="0" err="1">
                <a:latin typeface="Candara" panose="020E0502030303020204" pitchFamily="34" charset="0"/>
              </a:rPr>
              <a:t>ухаживает</a:t>
            </a:r>
            <a:r>
              <a:rPr lang="en-US" sz="1400" dirty="0">
                <a:latin typeface="Candara" panose="020E0502030303020204" pitchFamily="34" charset="0"/>
              </a:rPr>
              <a:t> </a:t>
            </a:r>
            <a:r>
              <a:rPr lang="en-US" sz="1400" dirty="0" err="1">
                <a:latin typeface="Candara" panose="020E0502030303020204" pitchFamily="34" charset="0"/>
              </a:rPr>
              <a:t>за</a:t>
            </a:r>
            <a:r>
              <a:rPr lang="en-US" sz="1400" dirty="0">
                <a:latin typeface="Candara" panose="020E0502030303020204" pitchFamily="34" charset="0"/>
              </a:rPr>
              <a:t> </a:t>
            </a:r>
            <a:r>
              <a:rPr lang="en-US" sz="1400" dirty="0" err="1">
                <a:latin typeface="Candara" panose="020E0502030303020204" pitchFamily="34" charset="0"/>
              </a:rPr>
              <a:t>ней</a:t>
            </a:r>
            <a:endParaRPr lang="en-US" sz="1400" dirty="0">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400" dirty="0" err="1">
                <a:latin typeface="Candara" panose="020E0502030303020204" pitchFamily="34" charset="0"/>
              </a:rPr>
              <a:t>Умывайтесь</a:t>
            </a:r>
            <a:r>
              <a:rPr lang="en-US" sz="1400" dirty="0">
                <a:latin typeface="Candara" panose="020E0502030303020204" pitchFamily="34" charset="0"/>
              </a:rPr>
              <a:t> </a:t>
            </a:r>
            <a:r>
              <a:rPr lang="en-US" sz="1400" dirty="0" err="1">
                <a:latin typeface="Candara" panose="020E0502030303020204" pitchFamily="34" charset="0"/>
              </a:rPr>
              <a:t>со</a:t>
            </a:r>
            <a:r>
              <a:rPr lang="en-US" sz="1400" dirty="0">
                <a:latin typeface="Candara" panose="020E0502030303020204" pitchFamily="34" charset="0"/>
              </a:rPr>
              <a:t> средством </a:t>
            </a:r>
            <a:r>
              <a:rPr lang="en-US" sz="1400" dirty="0" err="1">
                <a:latin typeface="Candara" panose="020E0502030303020204" pitchFamily="34" charset="0"/>
              </a:rPr>
              <a:t>для</a:t>
            </a:r>
            <a:r>
              <a:rPr lang="en-US" sz="1400" dirty="0">
                <a:latin typeface="Candara" panose="020E0502030303020204" pitchFamily="34" charset="0"/>
              </a:rPr>
              <a:t> </a:t>
            </a:r>
            <a:r>
              <a:rPr lang="en-US" sz="1400" dirty="0" err="1">
                <a:latin typeface="Candara" panose="020E0502030303020204" pitchFamily="34" charset="0"/>
              </a:rPr>
              <a:t>умывания</a:t>
            </a:r>
            <a:r>
              <a:rPr lang="en-US" sz="1400" dirty="0">
                <a:latin typeface="Candara" panose="020E0502030303020204" pitchFamily="34" charset="0"/>
              </a:rPr>
              <a:t> </a:t>
            </a:r>
            <a:r>
              <a:rPr lang="en-US" sz="1400" dirty="0" err="1">
                <a:latin typeface="Candara" panose="020E0502030303020204" pitchFamily="34" charset="0"/>
              </a:rPr>
              <a:t>утром</a:t>
            </a:r>
            <a:r>
              <a:rPr lang="en-US" sz="1400" dirty="0">
                <a:latin typeface="Candara" panose="020E0502030303020204" pitchFamily="34" charset="0"/>
              </a:rPr>
              <a:t> и </a:t>
            </a:r>
            <a:r>
              <a:rPr lang="en-US" sz="1400" dirty="0" err="1">
                <a:latin typeface="Candara" panose="020E0502030303020204" pitchFamily="34" charset="0"/>
              </a:rPr>
              <a:t>вечером</a:t>
            </a:r>
            <a:endParaRPr lang="en-US" sz="1400" dirty="0">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400" dirty="0" err="1">
                <a:latin typeface="Candara" panose="020E0502030303020204" pitchFamily="34" charset="0"/>
              </a:rPr>
              <a:t>Вечернее</a:t>
            </a:r>
            <a:r>
              <a:rPr lang="en-US" sz="1400" dirty="0">
                <a:latin typeface="Candara" panose="020E0502030303020204" pitchFamily="34" charset="0"/>
              </a:rPr>
              <a:t> </a:t>
            </a:r>
            <a:r>
              <a:rPr lang="en-US" sz="1400" dirty="0" err="1">
                <a:latin typeface="Candara" panose="020E0502030303020204" pitchFamily="34" charset="0"/>
              </a:rPr>
              <a:t>очищение</a:t>
            </a:r>
            <a:r>
              <a:rPr lang="en-US" sz="1400" dirty="0">
                <a:latin typeface="Candara" panose="020E0502030303020204" pitchFamily="34" charset="0"/>
              </a:rPr>
              <a:t> </a:t>
            </a:r>
            <a:r>
              <a:rPr lang="en-US" sz="1400" dirty="0" err="1">
                <a:latin typeface="Candara" panose="020E0502030303020204" pitchFamily="34" charset="0"/>
              </a:rPr>
              <a:t>необходимо</a:t>
            </a:r>
            <a:r>
              <a:rPr lang="en-US" sz="1400" dirty="0">
                <a:latin typeface="Candara" panose="020E0502030303020204" pitchFamily="34" charset="0"/>
              </a:rPr>
              <a:t> , </a:t>
            </a:r>
            <a:r>
              <a:rPr lang="en-US" sz="1400" dirty="0" err="1">
                <a:latin typeface="Candara" panose="020E0502030303020204" pitchFamily="34" charset="0"/>
              </a:rPr>
              <a:t>так</a:t>
            </a:r>
            <a:r>
              <a:rPr lang="en-US" sz="1400" dirty="0">
                <a:latin typeface="Candara" panose="020E0502030303020204" pitchFamily="34" charset="0"/>
              </a:rPr>
              <a:t> </a:t>
            </a:r>
            <a:r>
              <a:rPr lang="en-US" sz="1400" dirty="0" err="1">
                <a:latin typeface="Candara" panose="020E0502030303020204" pitchFamily="34" charset="0"/>
              </a:rPr>
              <a:t>как</a:t>
            </a:r>
            <a:r>
              <a:rPr lang="en-US" sz="1400" dirty="0">
                <a:latin typeface="Candara" panose="020E0502030303020204" pitchFamily="34" charset="0"/>
              </a:rPr>
              <a:t> к </a:t>
            </a:r>
            <a:r>
              <a:rPr lang="en-US" sz="1400" dirty="0" err="1">
                <a:latin typeface="Candara" panose="020E0502030303020204" pitchFamily="34" charset="0"/>
              </a:rPr>
              <a:t>концу</a:t>
            </a:r>
            <a:r>
              <a:rPr lang="en-US" sz="1400" dirty="0">
                <a:latin typeface="Candara" panose="020E0502030303020204" pitchFamily="34" charset="0"/>
              </a:rPr>
              <a:t> </a:t>
            </a:r>
            <a:r>
              <a:rPr lang="en-US" sz="1400" dirty="0" err="1">
                <a:latin typeface="Candara" panose="020E0502030303020204" pitchFamily="34" charset="0"/>
              </a:rPr>
              <a:t>дня</a:t>
            </a:r>
            <a:r>
              <a:rPr lang="en-US" sz="1400" dirty="0">
                <a:latin typeface="Candara" panose="020E0502030303020204" pitchFamily="34" charset="0"/>
              </a:rPr>
              <a:t> макияж </a:t>
            </a:r>
            <a:r>
              <a:rPr lang="en-US" sz="1400" dirty="0" err="1">
                <a:latin typeface="Candara" panose="020E0502030303020204" pitchFamily="34" charset="0"/>
              </a:rPr>
              <a:t>теряет</a:t>
            </a:r>
            <a:r>
              <a:rPr lang="en-US" sz="1400" dirty="0">
                <a:latin typeface="Candara" panose="020E0502030303020204" pitchFamily="34" charset="0"/>
              </a:rPr>
              <a:t> </a:t>
            </a:r>
            <a:r>
              <a:rPr lang="en-US" sz="1400" dirty="0" err="1">
                <a:latin typeface="Candara" panose="020E0502030303020204" pitchFamily="34" charset="0"/>
              </a:rPr>
              <a:t>свою</a:t>
            </a:r>
            <a:r>
              <a:rPr lang="en-US" sz="1400" dirty="0">
                <a:latin typeface="Candara" panose="020E0502030303020204" pitchFamily="34" charset="0"/>
              </a:rPr>
              <a:t> </a:t>
            </a:r>
            <a:r>
              <a:rPr lang="en-US" sz="1400" dirty="0" err="1">
                <a:latin typeface="Candara" panose="020E0502030303020204" pitchFamily="34" charset="0"/>
              </a:rPr>
              <a:t>свежесть</a:t>
            </a:r>
            <a:r>
              <a:rPr lang="en-US" sz="1400" dirty="0">
                <a:latin typeface="Candara" panose="020E0502030303020204" pitchFamily="34" charset="0"/>
              </a:rPr>
              <a:t>, </a:t>
            </a:r>
            <a:r>
              <a:rPr lang="en-US" sz="1400" dirty="0" err="1">
                <a:latin typeface="Candara" panose="020E0502030303020204" pitchFamily="34" charset="0"/>
              </a:rPr>
              <a:t>забиваются</a:t>
            </a:r>
            <a:r>
              <a:rPr lang="en-US" sz="1400" dirty="0">
                <a:latin typeface="Candara" panose="020E0502030303020204" pitchFamily="34" charset="0"/>
              </a:rPr>
              <a:t> </a:t>
            </a:r>
            <a:r>
              <a:rPr lang="en-US" sz="1400" dirty="0" err="1">
                <a:latin typeface="Candara" panose="020E0502030303020204" pitchFamily="34" charset="0"/>
              </a:rPr>
              <a:t>поры</a:t>
            </a:r>
            <a:r>
              <a:rPr lang="en-US" sz="1400" dirty="0">
                <a:latin typeface="Candara" panose="020E0502030303020204" pitchFamily="34" charset="0"/>
              </a:rPr>
              <a:t>, а </a:t>
            </a:r>
            <a:r>
              <a:rPr lang="en-US" sz="1400" dirty="0" err="1">
                <a:latin typeface="Candara" panose="020E0502030303020204" pitchFamily="34" charset="0"/>
              </a:rPr>
              <a:t>частицы</a:t>
            </a:r>
            <a:r>
              <a:rPr lang="en-US" sz="1400" dirty="0">
                <a:latin typeface="Candara" panose="020E0502030303020204" pitchFamily="34" charset="0"/>
              </a:rPr>
              <a:t> </a:t>
            </a:r>
            <a:r>
              <a:rPr lang="en-US" sz="1400" dirty="0" err="1">
                <a:latin typeface="Candara" panose="020E0502030303020204" pitchFamily="34" charset="0"/>
              </a:rPr>
              <a:t>пыли</a:t>
            </a:r>
            <a:r>
              <a:rPr lang="en-US" sz="1400" dirty="0">
                <a:latin typeface="Candara" panose="020E0502030303020204" pitchFamily="34" charset="0"/>
              </a:rPr>
              <a:t> и </a:t>
            </a:r>
            <a:r>
              <a:rPr lang="en-US" sz="1400" dirty="0" err="1">
                <a:latin typeface="Candara" panose="020E0502030303020204" pitchFamily="34" charset="0"/>
              </a:rPr>
              <a:t>другие</a:t>
            </a:r>
            <a:r>
              <a:rPr lang="en-US" sz="1400" dirty="0">
                <a:latin typeface="Candara" panose="020E0502030303020204" pitchFamily="34" charset="0"/>
              </a:rPr>
              <a:t> </a:t>
            </a:r>
            <a:r>
              <a:rPr lang="en-US" sz="1400" dirty="0" err="1">
                <a:latin typeface="Candara" panose="020E0502030303020204" pitchFamily="34" charset="0"/>
              </a:rPr>
              <a:t>загрязнения</a:t>
            </a:r>
            <a:r>
              <a:rPr lang="en-US" sz="1400" dirty="0">
                <a:latin typeface="Candara" panose="020E0502030303020204" pitchFamily="34" charset="0"/>
              </a:rPr>
              <a:t> «</a:t>
            </a:r>
            <a:r>
              <a:rPr lang="en-US" sz="1400" dirty="0" err="1">
                <a:latin typeface="Candara" panose="020E0502030303020204" pitchFamily="34" charset="0"/>
              </a:rPr>
              <a:t>оседают</a:t>
            </a:r>
            <a:r>
              <a:rPr lang="en-US" sz="1400" dirty="0">
                <a:latin typeface="Candara" panose="020E0502030303020204" pitchFamily="34" charset="0"/>
              </a:rPr>
              <a:t>» </a:t>
            </a:r>
            <a:r>
              <a:rPr lang="en-US" sz="1400" dirty="0" err="1">
                <a:latin typeface="Candara" panose="020E0502030303020204" pitchFamily="34" charset="0"/>
              </a:rPr>
              <a:t>на</a:t>
            </a:r>
            <a:r>
              <a:rPr lang="en-US" sz="1400" dirty="0">
                <a:latin typeface="Candara" panose="020E0502030303020204" pitchFamily="34" charset="0"/>
              </a:rPr>
              <a:t> </a:t>
            </a:r>
            <a:r>
              <a:rPr lang="en-US" sz="1400" dirty="0" err="1">
                <a:latin typeface="Candara" panose="020E0502030303020204" pitchFamily="34" charset="0"/>
              </a:rPr>
              <a:t>коже</a:t>
            </a:r>
            <a:r>
              <a:rPr lang="en-US" sz="1400" dirty="0">
                <a:latin typeface="Candara" panose="020E0502030303020204" pitchFamily="34" charset="0"/>
              </a:rPr>
              <a:t>.</a:t>
            </a:r>
          </a:p>
          <a:p>
            <a:pPr marL="285750" indent="-228600">
              <a:lnSpc>
                <a:spcPct val="90000"/>
              </a:lnSpc>
              <a:spcAft>
                <a:spcPts val="600"/>
              </a:spcAft>
              <a:buFont typeface="Arial" panose="020B0604020202020204" pitchFamily="34" charset="0"/>
              <a:buChar char="•"/>
            </a:pPr>
            <a:r>
              <a:rPr lang="en-US" sz="1400" dirty="0" err="1">
                <a:latin typeface="Candara" panose="020E0502030303020204" pitchFamily="34" charset="0"/>
              </a:rPr>
              <a:t>Утром</a:t>
            </a:r>
            <a:r>
              <a:rPr lang="en-US" sz="1400" dirty="0">
                <a:latin typeface="Candara" panose="020E0502030303020204" pitchFamily="34" charset="0"/>
              </a:rPr>
              <a:t> </a:t>
            </a:r>
            <a:r>
              <a:rPr lang="en-US" sz="1400" dirty="0" err="1">
                <a:latin typeface="Candara" panose="020E0502030303020204" pitchFamily="34" charset="0"/>
              </a:rPr>
              <a:t>очищение</a:t>
            </a:r>
            <a:r>
              <a:rPr lang="en-US" sz="1400" dirty="0">
                <a:latin typeface="Candara" panose="020E0502030303020204" pitchFamily="34" charset="0"/>
              </a:rPr>
              <a:t> </a:t>
            </a:r>
            <a:r>
              <a:rPr lang="en-US" sz="1400" dirty="0" err="1">
                <a:latin typeface="Candara" panose="020E0502030303020204" pitchFamily="34" charset="0"/>
              </a:rPr>
              <a:t>не</a:t>
            </a:r>
            <a:r>
              <a:rPr lang="en-US" sz="1400" dirty="0">
                <a:latin typeface="Candara" panose="020E0502030303020204" pitchFamily="34" charset="0"/>
              </a:rPr>
              <a:t> </a:t>
            </a:r>
            <a:r>
              <a:rPr lang="en-US" sz="1400" dirty="0" err="1">
                <a:latin typeface="Candara" panose="020E0502030303020204" pitchFamily="34" charset="0"/>
              </a:rPr>
              <a:t>менее</a:t>
            </a:r>
            <a:r>
              <a:rPr lang="en-US" sz="1400" dirty="0">
                <a:latin typeface="Candara" panose="020E0502030303020204" pitchFamily="34" charset="0"/>
              </a:rPr>
              <a:t> </a:t>
            </a:r>
            <a:r>
              <a:rPr lang="en-US" sz="1400" dirty="0" err="1">
                <a:latin typeface="Candara" panose="020E0502030303020204" pitchFamily="34" charset="0"/>
              </a:rPr>
              <a:t>важно</a:t>
            </a:r>
            <a:r>
              <a:rPr lang="en-US" sz="1400" dirty="0">
                <a:latin typeface="Candara" panose="020E0502030303020204" pitchFamily="34" charset="0"/>
              </a:rPr>
              <a:t>, </a:t>
            </a:r>
            <a:r>
              <a:rPr lang="en-US" sz="1400" dirty="0" err="1">
                <a:latin typeface="Candara" panose="020E0502030303020204" pitchFamily="34" charset="0"/>
              </a:rPr>
              <a:t>ведь</a:t>
            </a:r>
            <a:r>
              <a:rPr lang="en-US" sz="1400" dirty="0">
                <a:latin typeface="Candara" panose="020E0502030303020204" pitchFamily="34" charset="0"/>
              </a:rPr>
              <a:t> в </a:t>
            </a:r>
            <a:r>
              <a:rPr lang="en-US" sz="1400" dirty="0" err="1">
                <a:latin typeface="Candara" panose="020E0502030303020204" pitchFamily="34" charset="0"/>
              </a:rPr>
              <a:t>течение</a:t>
            </a:r>
            <a:r>
              <a:rPr lang="en-US" sz="1400" dirty="0">
                <a:latin typeface="Candara" panose="020E0502030303020204" pitchFamily="34" charset="0"/>
              </a:rPr>
              <a:t> </a:t>
            </a:r>
            <a:r>
              <a:rPr lang="en-US" sz="1400" dirty="0" err="1">
                <a:latin typeface="Candara" panose="020E0502030303020204" pitchFamily="34" charset="0"/>
              </a:rPr>
              <a:t>сна</a:t>
            </a:r>
            <a:r>
              <a:rPr lang="en-US" sz="1400" dirty="0">
                <a:latin typeface="Candara" panose="020E0502030303020204" pitchFamily="34" charset="0"/>
              </a:rPr>
              <a:t> </a:t>
            </a:r>
            <a:r>
              <a:rPr lang="en-US" sz="1400" dirty="0" err="1">
                <a:latin typeface="Candara" panose="020E0502030303020204" pitchFamily="34" charset="0"/>
              </a:rPr>
              <a:t>кожа</a:t>
            </a:r>
            <a:r>
              <a:rPr lang="en-US" sz="1400" dirty="0">
                <a:latin typeface="Candara" panose="020E0502030303020204" pitchFamily="34" charset="0"/>
              </a:rPr>
              <a:t> </a:t>
            </a:r>
            <a:r>
              <a:rPr lang="en-US" sz="1400" dirty="0" err="1">
                <a:latin typeface="Candara" panose="020E0502030303020204" pitchFamily="34" charset="0"/>
              </a:rPr>
              <a:t>не</a:t>
            </a:r>
            <a:r>
              <a:rPr lang="en-US" sz="1400" dirty="0">
                <a:latin typeface="Candara" panose="020E0502030303020204" pitchFamily="34" charset="0"/>
              </a:rPr>
              <a:t> </a:t>
            </a:r>
            <a:r>
              <a:rPr lang="en-US" sz="1400" dirty="0" err="1">
                <a:latin typeface="Candara" panose="020E0502030303020204" pitchFamily="34" charset="0"/>
              </a:rPr>
              <a:t>перестает</a:t>
            </a:r>
            <a:r>
              <a:rPr lang="en-US" sz="1400" dirty="0">
                <a:latin typeface="Candara" panose="020E0502030303020204" pitchFamily="34" charset="0"/>
              </a:rPr>
              <a:t> «</a:t>
            </a:r>
            <a:r>
              <a:rPr lang="en-US" sz="1400" dirty="0" err="1">
                <a:latin typeface="Candara" panose="020E0502030303020204" pitchFamily="34" charset="0"/>
              </a:rPr>
              <a:t>работать</a:t>
            </a:r>
            <a:r>
              <a:rPr lang="en-US" sz="1400" dirty="0">
                <a:latin typeface="Candara" panose="020E0502030303020204" pitchFamily="34" charset="0"/>
              </a:rPr>
              <a:t>», </a:t>
            </a:r>
            <a:r>
              <a:rPr lang="en-US" sz="1400" dirty="0" err="1">
                <a:latin typeface="Candara" panose="020E0502030303020204" pitchFamily="34" charset="0"/>
              </a:rPr>
              <a:t>выделяя</a:t>
            </a:r>
            <a:r>
              <a:rPr lang="en-US" sz="1400" dirty="0">
                <a:latin typeface="Candara" panose="020E0502030303020204" pitchFamily="34" charset="0"/>
              </a:rPr>
              <a:t> </a:t>
            </a:r>
            <a:r>
              <a:rPr lang="en-US" sz="1400" dirty="0" err="1">
                <a:latin typeface="Candara" panose="020E0502030303020204" pitchFamily="34" charset="0"/>
              </a:rPr>
              <a:t>секрет</a:t>
            </a:r>
            <a:r>
              <a:rPr lang="en-US" sz="1400" dirty="0">
                <a:latin typeface="Candara" panose="020E0502030303020204" pitchFamily="34" charset="0"/>
              </a:rPr>
              <a:t> </a:t>
            </a:r>
            <a:r>
              <a:rPr lang="en-US" sz="1400" dirty="0" err="1">
                <a:latin typeface="Candara" panose="020E0502030303020204" pitchFamily="34" charset="0"/>
              </a:rPr>
              <a:t>сальных</a:t>
            </a:r>
            <a:r>
              <a:rPr lang="en-US" sz="1400" dirty="0">
                <a:latin typeface="Candara" panose="020E0502030303020204" pitchFamily="34" charset="0"/>
              </a:rPr>
              <a:t> </a:t>
            </a:r>
            <a:r>
              <a:rPr lang="en-US" sz="1400" dirty="0" err="1">
                <a:latin typeface="Candara" panose="020E0502030303020204" pitchFamily="34" charset="0"/>
              </a:rPr>
              <a:t>желез</a:t>
            </a:r>
            <a:r>
              <a:rPr lang="en-US" sz="1400" dirty="0">
                <a:latin typeface="Candara" panose="020E0502030303020204" pitchFamily="34" charset="0"/>
              </a:rPr>
              <a:t> — </a:t>
            </a:r>
            <a:r>
              <a:rPr lang="en-US" sz="1400" dirty="0" err="1">
                <a:latin typeface="Candara" panose="020E0502030303020204" pitchFamily="34" charset="0"/>
              </a:rPr>
              <a:t>себум</a:t>
            </a:r>
            <a:r>
              <a:rPr lang="en-US" sz="1400" dirty="0">
                <a:latin typeface="Candara" panose="020E0502030303020204" pitchFamily="34" charset="0"/>
              </a:rPr>
              <a:t>.</a:t>
            </a:r>
          </a:p>
          <a:p>
            <a:pPr marL="285750" indent="-228600">
              <a:lnSpc>
                <a:spcPct val="90000"/>
              </a:lnSpc>
              <a:spcAft>
                <a:spcPts val="600"/>
              </a:spcAft>
              <a:buFont typeface="Arial" panose="020B0604020202020204" pitchFamily="34" charset="0"/>
              <a:buChar char="•"/>
            </a:pPr>
            <a:r>
              <a:rPr lang="en-US" sz="1400" dirty="0">
                <a:latin typeface="Candara" panose="020E0502030303020204" pitchFamily="34" charset="0"/>
              </a:rPr>
              <a:t>2-3 </a:t>
            </a:r>
            <a:r>
              <a:rPr lang="en-US" sz="1400" dirty="0" err="1">
                <a:latin typeface="Candara" panose="020E0502030303020204" pitchFamily="34" charset="0"/>
              </a:rPr>
              <a:t>раза</a:t>
            </a:r>
            <a:r>
              <a:rPr lang="en-US" sz="1400" dirty="0">
                <a:latin typeface="Candara" panose="020E0502030303020204" pitchFamily="34" charset="0"/>
              </a:rPr>
              <a:t> в </a:t>
            </a:r>
            <a:r>
              <a:rPr lang="en-US" sz="1400" dirty="0" err="1">
                <a:latin typeface="Candara" panose="020E0502030303020204" pitchFamily="34" charset="0"/>
              </a:rPr>
              <a:t>неделю</a:t>
            </a:r>
            <a:r>
              <a:rPr lang="en-US" sz="1400" dirty="0">
                <a:latin typeface="Candara" panose="020E0502030303020204" pitchFamily="34" charset="0"/>
              </a:rPr>
              <a:t> </a:t>
            </a:r>
            <a:r>
              <a:rPr lang="en-US" sz="1400" dirty="0" err="1">
                <a:latin typeface="Candara" panose="020E0502030303020204" pitchFamily="34" charset="0"/>
              </a:rPr>
              <a:t>используйте</a:t>
            </a:r>
            <a:r>
              <a:rPr lang="en-US" sz="1400" dirty="0">
                <a:latin typeface="Candara" panose="020E0502030303020204" pitchFamily="34" charset="0"/>
              </a:rPr>
              <a:t> </a:t>
            </a:r>
            <a:r>
              <a:rPr lang="en-US" sz="1400" dirty="0" err="1">
                <a:latin typeface="Candara" panose="020E0502030303020204" pitchFamily="34" charset="0"/>
              </a:rPr>
              <a:t>скраб</a:t>
            </a:r>
            <a:r>
              <a:rPr lang="en-US" sz="1400" dirty="0">
                <a:latin typeface="Candara" panose="020E0502030303020204" pitchFamily="34" charset="0"/>
              </a:rPr>
              <a:t> </a:t>
            </a:r>
            <a:r>
              <a:rPr lang="en-US" sz="1400" dirty="0" err="1">
                <a:latin typeface="Candara" panose="020E0502030303020204" pitchFamily="34" charset="0"/>
              </a:rPr>
              <a:t>для</a:t>
            </a:r>
            <a:r>
              <a:rPr lang="en-US" sz="1400" dirty="0">
                <a:latin typeface="Candara" panose="020E0502030303020204" pitchFamily="34" charset="0"/>
              </a:rPr>
              <a:t> </a:t>
            </a:r>
            <a:r>
              <a:rPr lang="en-US" sz="1400" dirty="0" err="1">
                <a:latin typeface="Candara" panose="020E0502030303020204" pitchFamily="34" charset="0"/>
              </a:rPr>
              <a:t>лица</a:t>
            </a:r>
            <a:r>
              <a:rPr lang="en-US" sz="1400" dirty="0">
                <a:latin typeface="Candara" panose="020E0502030303020204" pitchFamily="34" charset="0"/>
              </a:rPr>
              <a:t>, </a:t>
            </a:r>
            <a:r>
              <a:rPr lang="en-US" sz="1400" dirty="0" err="1">
                <a:latin typeface="Candara" panose="020E0502030303020204" pitchFamily="34" charset="0"/>
              </a:rPr>
              <a:t>он</a:t>
            </a:r>
            <a:r>
              <a:rPr lang="en-US" sz="1400" dirty="0">
                <a:latin typeface="Candara" panose="020E0502030303020204" pitchFamily="34" charset="0"/>
              </a:rPr>
              <a:t> </a:t>
            </a:r>
            <a:r>
              <a:rPr lang="en-US" sz="1400" dirty="0" err="1">
                <a:latin typeface="Candara" panose="020E0502030303020204" pitchFamily="34" charset="0"/>
              </a:rPr>
              <a:t>удаляет</a:t>
            </a:r>
            <a:r>
              <a:rPr lang="en-US" sz="1400" dirty="0">
                <a:latin typeface="Candara" panose="020E0502030303020204" pitchFamily="34" charset="0"/>
              </a:rPr>
              <a:t> </a:t>
            </a:r>
            <a:r>
              <a:rPr lang="en-US" sz="1400" dirty="0" err="1">
                <a:latin typeface="Candara" panose="020E0502030303020204" pitchFamily="34" charset="0"/>
              </a:rPr>
              <a:t>омертвевшие</a:t>
            </a:r>
            <a:r>
              <a:rPr lang="en-US" sz="1400" dirty="0">
                <a:latin typeface="Candara" panose="020E0502030303020204" pitchFamily="34" charset="0"/>
              </a:rPr>
              <a:t> </a:t>
            </a:r>
            <a:r>
              <a:rPr lang="en-US" sz="1400" dirty="0" err="1">
                <a:latin typeface="Candara" panose="020E0502030303020204" pitchFamily="34" charset="0"/>
              </a:rPr>
              <a:t>клетки</a:t>
            </a:r>
            <a:r>
              <a:rPr lang="en-US" sz="1400" dirty="0">
                <a:latin typeface="Candara" panose="020E0502030303020204" pitchFamily="34" charset="0"/>
              </a:rPr>
              <a:t>, </a:t>
            </a:r>
            <a:r>
              <a:rPr lang="en-US" sz="1400" dirty="0" err="1">
                <a:latin typeface="Candara" panose="020E0502030303020204" pitchFamily="34" charset="0"/>
              </a:rPr>
              <a:t>обновляет</a:t>
            </a:r>
            <a:r>
              <a:rPr lang="en-US" sz="1400" dirty="0">
                <a:latin typeface="Candara" panose="020E0502030303020204" pitchFamily="34" charset="0"/>
              </a:rPr>
              <a:t> </a:t>
            </a:r>
            <a:r>
              <a:rPr lang="en-US" sz="1400" dirty="0" err="1">
                <a:latin typeface="Candara" panose="020E0502030303020204" pitchFamily="34" charset="0"/>
              </a:rPr>
              <a:t>эпидермис</a:t>
            </a:r>
            <a:r>
              <a:rPr lang="en-US" sz="1400" dirty="0">
                <a:latin typeface="Candara" panose="020E0502030303020204" pitchFamily="34" charset="0"/>
              </a:rPr>
              <a:t>, </a:t>
            </a:r>
            <a:r>
              <a:rPr lang="en-US" sz="1400" dirty="0" err="1">
                <a:latin typeface="Candara" panose="020E0502030303020204" pitchFamily="34" charset="0"/>
              </a:rPr>
              <a:t>тонизирует</a:t>
            </a:r>
            <a:r>
              <a:rPr lang="en-US" sz="1400" dirty="0">
                <a:latin typeface="Candara" panose="020E0502030303020204" pitchFamily="34" charset="0"/>
              </a:rPr>
              <a:t> и </a:t>
            </a:r>
            <a:r>
              <a:rPr lang="en-US" sz="1400" dirty="0" err="1">
                <a:latin typeface="Candara" panose="020E0502030303020204" pitchFamily="34" charset="0"/>
              </a:rPr>
              <a:t>выравнивает</a:t>
            </a:r>
            <a:r>
              <a:rPr lang="en-US" sz="1400" dirty="0">
                <a:latin typeface="Candara" panose="020E0502030303020204" pitchFamily="34" charset="0"/>
              </a:rPr>
              <a:t> </a:t>
            </a:r>
            <a:r>
              <a:rPr lang="en-US" sz="1400" dirty="0" err="1">
                <a:latin typeface="Candara" panose="020E0502030303020204" pitchFamily="34" charset="0"/>
              </a:rPr>
              <a:t>кожу</a:t>
            </a:r>
            <a:endParaRPr lang="en-US" sz="1400" dirty="0">
              <a:latin typeface="Candara" panose="020E0502030303020204" pitchFamily="34" charset="0"/>
            </a:endParaRPr>
          </a:p>
        </p:txBody>
      </p:sp>
      <p:sp>
        <p:nvSpPr>
          <p:cNvPr id="12" name="Rectangle 11">
            <a:extLst>
              <a:ext uri="{FF2B5EF4-FFF2-40B4-BE49-F238E27FC236}">
                <a16:creationId xmlns:a16="http://schemas.microsoft.com/office/drawing/2014/main" id="{FA51767C-FEFE-48E0-A24D-0A10D22F4899}"/>
              </a:ext>
            </a:extLst>
          </p:cNvPr>
          <p:cNvSpPr/>
          <p:nvPr/>
        </p:nvSpPr>
        <p:spPr>
          <a:xfrm>
            <a:off x="4926417" y="2970653"/>
            <a:ext cx="6815470" cy="32472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F76D6440-D176-4251-88DF-ECE283848FB8}"/>
              </a:ext>
            </a:extLst>
          </p:cNvPr>
          <p:cNvSpPr txBox="1"/>
          <p:nvPr/>
        </p:nvSpPr>
        <p:spPr>
          <a:xfrm>
            <a:off x="5006055" y="3084881"/>
            <a:ext cx="2308645" cy="369332"/>
          </a:xfrm>
          <a:prstGeom prst="rect">
            <a:avLst/>
          </a:prstGeom>
          <a:noFill/>
          <a:ln>
            <a:noFill/>
          </a:ln>
        </p:spPr>
        <p:txBody>
          <a:bodyPr wrap="none" rtlCol="0">
            <a:spAutoFit/>
          </a:bodyPr>
          <a:lstStyle/>
          <a:p>
            <a:r>
              <a:rPr lang="ru-RU" dirty="0">
                <a:latin typeface="Candara" panose="020E0502030303020204" pitchFamily="34" charset="0"/>
              </a:rPr>
              <a:t>РЕКОМЕНДУЕМ ВАМ</a:t>
            </a:r>
          </a:p>
        </p:txBody>
      </p:sp>
      <p:pic>
        <p:nvPicPr>
          <p:cNvPr id="16" name="Picture 15">
            <a:extLst>
              <a:ext uri="{FF2B5EF4-FFF2-40B4-BE49-F238E27FC236}">
                <a16:creationId xmlns:a16="http://schemas.microsoft.com/office/drawing/2014/main" id="{43895F50-D168-49EA-B37F-C536204A91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51" t="4633" r="28123"/>
          <a:stretch/>
        </p:blipFill>
        <p:spPr bwMode="auto">
          <a:xfrm>
            <a:off x="5864801" y="3455335"/>
            <a:ext cx="1052623" cy="2327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iletry&#10;&#10;Description automatically generated">
            <a:extLst>
              <a:ext uri="{FF2B5EF4-FFF2-40B4-BE49-F238E27FC236}">
                <a16:creationId xmlns:a16="http://schemas.microsoft.com/office/drawing/2014/main" id="{21239D55-C737-489A-B2AD-4E8C965761EE}"/>
              </a:ext>
            </a:extLst>
          </p:cNvPr>
          <p:cNvPicPr>
            <a:picLocks noChangeAspect="1"/>
          </p:cNvPicPr>
          <p:nvPr/>
        </p:nvPicPr>
        <p:blipFill rotWithShape="1">
          <a:blip r:embed="rId5">
            <a:extLst>
              <a:ext uri="{28A0092B-C50C-407E-A947-70E740481C1C}">
                <a14:useLocalDpi xmlns:a14="http://schemas.microsoft.com/office/drawing/2010/main" val="0"/>
              </a:ext>
            </a:extLst>
          </a:blip>
          <a:srcRect l="20372" t="13312" r="19750" b="24429"/>
          <a:stretch/>
        </p:blipFill>
        <p:spPr>
          <a:xfrm>
            <a:off x="8840365" y="4406188"/>
            <a:ext cx="1611439" cy="1229067"/>
          </a:xfrm>
          <a:prstGeom prst="rect">
            <a:avLst/>
          </a:prstGeom>
        </p:spPr>
      </p:pic>
      <p:sp>
        <p:nvSpPr>
          <p:cNvPr id="19" name="TextBox 18">
            <a:extLst>
              <a:ext uri="{FF2B5EF4-FFF2-40B4-BE49-F238E27FC236}">
                <a16:creationId xmlns:a16="http://schemas.microsoft.com/office/drawing/2014/main" id="{C297892A-40A7-4D06-AEF6-5E2695A6DDB7}"/>
              </a:ext>
            </a:extLst>
          </p:cNvPr>
          <p:cNvSpPr txBox="1"/>
          <p:nvPr/>
        </p:nvSpPr>
        <p:spPr>
          <a:xfrm>
            <a:off x="6841226" y="4312846"/>
            <a:ext cx="1527982" cy="523220"/>
          </a:xfrm>
          <a:prstGeom prst="rect">
            <a:avLst/>
          </a:prstGeom>
          <a:noFill/>
          <a:ln>
            <a:noFill/>
          </a:ln>
        </p:spPr>
        <p:txBody>
          <a:bodyPr wrap="none" rtlCol="0">
            <a:spAutoFit/>
          </a:bodyPr>
          <a:lstStyle/>
          <a:p>
            <a:r>
              <a:rPr lang="ru-RU" sz="1400" dirty="0">
                <a:latin typeface="Candara" panose="020E0502030303020204" pitchFamily="34" charset="0"/>
              </a:rPr>
              <a:t>Каждый день</a:t>
            </a:r>
          </a:p>
          <a:p>
            <a:r>
              <a:rPr lang="ru-RU" sz="1400" dirty="0">
                <a:latin typeface="Candara" panose="020E0502030303020204" pitchFamily="34" charset="0"/>
              </a:rPr>
              <a:t>Утром и вечером</a:t>
            </a:r>
          </a:p>
        </p:txBody>
      </p:sp>
      <p:sp>
        <p:nvSpPr>
          <p:cNvPr id="20" name="TextBox 19">
            <a:extLst>
              <a:ext uri="{FF2B5EF4-FFF2-40B4-BE49-F238E27FC236}">
                <a16:creationId xmlns:a16="http://schemas.microsoft.com/office/drawing/2014/main" id="{9A8825C9-A116-4D99-8479-6D5ABA059F56}"/>
              </a:ext>
            </a:extLst>
          </p:cNvPr>
          <p:cNvSpPr txBox="1"/>
          <p:nvPr/>
        </p:nvSpPr>
        <p:spPr>
          <a:xfrm>
            <a:off x="10571849" y="4469313"/>
            <a:ext cx="930063" cy="523220"/>
          </a:xfrm>
          <a:prstGeom prst="rect">
            <a:avLst/>
          </a:prstGeom>
          <a:noFill/>
          <a:ln>
            <a:noFill/>
          </a:ln>
        </p:spPr>
        <p:txBody>
          <a:bodyPr wrap="none" rtlCol="0">
            <a:spAutoFit/>
          </a:bodyPr>
          <a:lstStyle/>
          <a:p>
            <a:r>
              <a:rPr lang="ru-RU" sz="1400" dirty="0">
                <a:latin typeface="Candara" panose="020E0502030303020204" pitchFamily="34" charset="0"/>
              </a:rPr>
              <a:t>2-3 раза</a:t>
            </a:r>
          </a:p>
          <a:p>
            <a:r>
              <a:rPr lang="ru-RU" sz="1400" dirty="0">
                <a:latin typeface="Candara" panose="020E0502030303020204" pitchFamily="34" charset="0"/>
              </a:rPr>
              <a:t>В неделю</a:t>
            </a:r>
          </a:p>
        </p:txBody>
      </p:sp>
      <p:sp>
        <p:nvSpPr>
          <p:cNvPr id="21" name="Rectangle 20">
            <a:extLst>
              <a:ext uri="{FF2B5EF4-FFF2-40B4-BE49-F238E27FC236}">
                <a16:creationId xmlns:a16="http://schemas.microsoft.com/office/drawing/2014/main" id="{1B4AADF2-6AB5-4A2A-8B0A-C00F29F70EBD}"/>
              </a:ext>
            </a:extLst>
          </p:cNvPr>
          <p:cNvSpPr/>
          <p:nvPr/>
        </p:nvSpPr>
        <p:spPr>
          <a:xfrm>
            <a:off x="4926417" y="5680625"/>
            <a:ext cx="3457575" cy="584775"/>
          </a:xfrm>
          <a:prstGeom prst="rect">
            <a:avLst/>
          </a:prstGeom>
        </p:spPr>
        <p:txBody>
          <a:bodyPr vert="horz" lIns="91440" tIns="45720" rIns="91440" bIns="45720" rtlCol="0">
            <a:noAutofit/>
          </a:bodyPr>
          <a:lstStyle/>
          <a:p>
            <a:pPr algn="ctr" defTabSz="914172"/>
            <a:r>
              <a:rPr lang="ru-RU" sz="1100" dirty="0">
                <a:latin typeface="Candara" panose="020E0502030303020204" pitchFamily="34" charset="0"/>
                <a:cs typeface="Arial" panose="020B0604020202020204" pitchFamily="34" charset="0"/>
              </a:rPr>
              <a:t>ARTISTRY YOUTH XTEND™ Насыщенная очищающая пенка для умывания</a:t>
            </a:r>
          </a:p>
        </p:txBody>
      </p:sp>
      <p:sp>
        <p:nvSpPr>
          <p:cNvPr id="22" name="Rectangle 21">
            <a:extLst>
              <a:ext uri="{FF2B5EF4-FFF2-40B4-BE49-F238E27FC236}">
                <a16:creationId xmlns:a16="http://schemas.microsoft.com/office/drawing/2014/main" id="{FB687840-F48F-45F8-8319-9A36580F83FC}"/>
              </a:ext>
            </a:extLst>
          </p:cNvPr>
          <p:cNvSpPr/>
          <p:nvPr/>
        </p:nvSpPr>
        <p:spPr>
          <a:xfrm>
            <a:off x="8383992" y="5575482"/>
            <a:ext cx="2920383" cy="523220"/>
          </a:xfrm>
          <a:prstGeom prst="rect">
            <a:avLst/>
          </a:prstGeom>
        </p:spPr>
        <p:txBody>
          <a:bodyPr vert="horz" lIns="91440" tIns="45720" rIns="91440" bIns="45720" rtlCol="0">
            <a:noAutofit/>
          </a:bodyPr>
          <a:lstStyle/>
          <a:p>
            <a:pPr algn="ctr" defTabSz="914172"/>
            <a:r>
              <a:rPr lang="en-US" sz="1100" dirty="0">
                <a:latin typeface="Candara" panose="020E0502030303020204" pitchFamily="34" charset="0"/>
                <a:cs typeface="Arial" panose="020B0604020202020204" pitchFamily="34" charset="0"/>
              </a:rPr>
              <a:t>ARTISTRY SIGNATURE SELECT </a:t>
            </a:r>
            <a:r>
              <a:rPr lang="ru-RU" sz="1100" dirty="0">
                <a:latin typeface="Candara" panose="020E0502030303020204" pitchFamily="34" charset="0"/>
                <a:cs typeface="Arial" panose="020B0604020202020204" pitchFamily="34" charset="0"/>
              </a:rPr>
              <a:t>Отшелушивающая маска для кожи лица</a:t>
            </a:r>
          </a:p>
        </p:txBody>
      </p:sp>
    </p:spTree>
    <p:extLst>
      <p:ext uri="{BB962C8B-B14F-4D97-AF65-F5344CB8AC3E}">
        <p14:creationId xmlns:p14="http://schemas.microsoft.com/office/powerpoint/2010/main" val="2679194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DB46D-D4E0-4437-A85E-5CF3B5F7D6D6}"/>
              </a:ext>
            </a:extLst>
          </p:cNvPr>
          <p:cNvSpPr txBox="1"/>
          <p:nvPr/>
        </p:nvSpPr>
        <p:spPr>
          <a:xfrm>
            <a:off x="348679" y="409433"/>
            <a:ext cx="6586491" cy="68178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Candara" panose="020E0502030303020204" pitchFamily="34" charset="0"/>
                <a:ea typeface="+mj-ea"/>
                <a:cs typeface="+mj-cs"/>
              </a:rPr>
              <a:t>ЛАЙФХАК</a:t>
            </a:r>
          </a:p>
        </p:txBody>
      </p:sp>
      <p:sp>
        <p:nvSpPr>
          <p:cNvPr id="5" name="Rectangle 4">
            <a:extLst>
              <a:ext uri="{FF2B5EF4-FFF2-40B4-BE49-F238E27FC236}">
                <a16:creationId xmlns:a16="http://schemas.microsoft.com/office/drawing/2014/main" id="{D0287176-56F3-4C00-9F42-4500F5648DFE}"/>
              </a:ext>
            </a:extLst>
          </p:cNvPr>
          <p:cNvSpPr/>
          <p:nvPr/>
        </p:nvSpPr>
        <p:spPr>
          <a:xfrm>
            <a:off x="325953" y="1644198"/>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b="0" i="0" dirty="0" err="1">
                <a:effectLst/>
                <a:latin typeface="Candara" panose="020E0502030303020204" pitchFamily="34" charset="0"/>
              </a:rPr>
              <a:t>Улучшается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цвет</a:t>
            </a:r>
            <a:r>
              <a:rPr lang="en-US" sz="1200" b="0" i="0" dirty="0">
                <a:effectLst/>
                <a:latin typeface="Candara" panose="020E0502030303020204" pitchFamily="34" charset="0"/>
              </a:rPr>
              <a:t> </a:t>
            </a:r>
            <a:r>
              <a:rPr lang="en-US" sz="1200" b="0" i="0" dirty="0" err="1">
                <a:effectLst/>
                <a:latin typeface="Candara" panose="020E0502030303020204" pitchFamily="34" charset="0"/>
              </a:rPr>
              <a:t>лица</a:t>
            </a:r>
            <a:r>
              <a:rPr lang="en-US" sz="1200" b="0" i="0" dirty="0">
                <a:effectLst/>
                <a:latin typeface="Candara" panose="020E0502030303020204" pitchFamily="34" charset="0"/>
              </a:rPr>
              <a:t>. </a:t>
            </a:r>
            <a:r>
              <a:rPr lang="en-US" sz="1200" b="0" i="0" dirty="0" err="1">
                <a:effectLst/>
                <a:latin typeface="Candara" panose="020E0502030303020204" pitchFamily="34" charset="0"/>
              </a:rPr>
              <a:t>Холод</a:t>
            </a:r>
            <a:r>
              <a:rPr lang="en-US" sz="1200" b="0" i="0" dirty="0">
                <a:effectLst/>
                <a:latin typeface="Candara" panose="020E0502030303020204" pitchFamily="34" charset="0"/>
              </a:rPr>
              <a:t> </a:t>
            </a:r>
            <a:r>
              <a:rPr lang="en-US" sz="1200" b="0" i="0" dirty="0" err="1">
                <a:effectLst/>
                <a:latin typeface="Candara" panose="020E0502030303020204" pitchFamily="34" charset="0"/>
              </a:rPr>
              <a:t>нормализует</a:t>
            </a:r>
            <a:r>
              <a:rPr lang="en-US" sz="1200" b="0" i="0" dirty="0">
                <a:effectLst/>
                <a:latin typeface="Candara" panose="020E0502030303020204" pitchFamily="34" charset="0"/>
              </a:rPr>
              <a:t> </a:t>
            </a:r>
            <a:r>
              <a:rPr lang="en-US" sz="1200" b="0" i="0" dirty="0" err="1">
                <a:effectLst/>
                <a:latin typeface="Candara" panose="020E0502030303020204" pitchFamily="34" charset="0"/>
              </a:rPr>
              <a:t>кровоток</a:t>
            </a:r>
            <a:r>
              <a:rPr lang="en-US" sz="1200" b="0" i="0" dirty="0">
                <a:effectLst/>
                <a:latin typeface="Candara" panose="020E0502030303020204" pitchFamily="34" charset="0"/>
              </a:rPr>
              <a:t>, </a:t>
            </a:r>
            <a:r>
              <a:rPr lang="en-US" sz="1200" b="0" i="0" dirty="0" err="1">
                <a:effectLst/>
                <a:latin typeface="Candara" panose="020E0502030303020204" pitchFamily="34" charset="0"/>
              </a:rPr>
              <a:t>за</a:t>
            </a:r>
            <a:r>
              <a:rPr lang="en-US" sz="1200" b="0" i="0" dirty="0">
                <a:effectLst/>
                <a:latin typeface="Candara" panose="020E0502030303020204" pitchFamily="34" charset="0"/>
              </a:rPr>
              <a:t> </a:t>
            </a:r>
            <a:r>
              <a:rPr lang="en-US" sz="1200" b="0" i="0" dirty="0" err="1">
                <a:effectLst/>
                <a:latin typeface="Candara" panose="020E0502030303020204" pitchFamily="34" charset="0"/>
              </a:rPr>
              <a:t>счет</a:t>
            </a:r>
            <a:r>
              <a:rPr lang="en-US" sz="1200" b="0" i="0" dirty="0">
                <a:effectLst/>
                <a:latin typeface="Candara" panose="020E0502030303020204" pitchFamily="34" charset="0"/>
              </a:rPr>
              <a:t> </a:t>
            </a:r>
            <a:r>
              <a:rPr lang="en-US" sz="1200" b="0" i="0" dirty="0" err="1">
                <a:effectLst/>
                <a:latin typeface="Candara" panose="020E0502030303020204" pitchFamily="34" charset="0"/>
              </a:rPr>
              <a:t>чего</a:t>
            </a:r>
            <a:r>
              <a:rPr lang="en-US" sz="1200" b="0" i="0" dirty="0">
                <a:effectLst/>
                <a:latin typeface="Candara" panose="020E0502030303020204" pitchFamily="34" charset="0"/>
              </a:rPr>
              <a:t> </a:t>
            </a:r>
            <a:r>
              <a:rPr lang="en-US" sz="1200" b="0" i="0" dirty="0" err="1">
                <a:effectLst/>
                <a:latin typeface="Candara" panose="020E0502030303020204" pitchFamily="34" charset="0"/>
              </a:rPr>
              <a:t>расширяются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капилляры</a:t>
            </a:r>
            <a:endParaRPr lang="en-US" sz="1200" b="0" i="0" dirty="0">
              <a:effectLst/>
              <a:latin typeface="Candara" panose="020E0502030303020204" pitchFamily="34" charset="0"/>
            </a:endParaRPr>
          </a:p>
          <a:p>
            <a:pPr indent="-228600">
              <a:lnSpc>
                <a:spcPct val="90000"/>
              </a:lnSpc>
              <a:spcAft>
                <a:spcPts val="600"/>
              </a:spcAft>
              <a:buFont typeface="Arial" panose="020B0604020202020204" pitchFamily="34" charset="0"/>
              <a:buChar char="•"/>
            </a:pPr>
            <a:r>
              <a:rPr lang="en-US" sz="1200" b="0" i="0" dirty="0" err="1">
                <a:effectLst/>
                <a:latin typeface="Candara" panose="020E0502030303020204" pitchFamily="34" charset="0"/>
              </a:rPr>
              <a:t>Сужение</a:t>
            </a:r>
            <a:r>
              <a:rPr lang="en-US" sz="1200" b="0" i="0" dirty="0">
                <a:effectLst/>
                <a:latin typeface="Candara" panose="020E0502030303020204" pitchFamily="34" charset="0"/>
              </a:rPr>
              <a:t> </a:t>
            </a:r>
            <a:r>
              <a:rPr lang="en-US" sz="1200" b="0" i="0" dirty="0" err="1">
                <a:effectLst/>
                <a:latin typeface="Candara" panose="020E0502030303020204" pitchFamily="34" charset="0"/>
              </a:rPr>
              <a:t>пор</a:t>
            </a:r>
            <a:r>
              <a:rPr lang="en-US" sz="1200" b="0" i="0" dirty="0">
                <a:effectLst/>
                <a:latin typeface="Candara" panose="020E0502030303020204" pitchFamily="34" charset="0"/>
              </a:rPr>
              <a:t>. В </a:t>
            </a:r>
            <a:r>
              <a:rPr lang="en-US" sz="1200" b="0" i="0" dirty="0" err="1">
                <a:effectLst/>
                <a:latin typeface="Candara" panose="020E0502030303020204" pitchFamily="34" charset="0"/>
              </a:rPr>
              <a:t>них</a:t>
            </a:r>
            <a:r>
              <a:rPr lang="en-US" sz="1200" b="0" i="0" dirty="0">
                <a:effectLst/>
                <a:latin typeface="Candara" panose="020E0502030303020204" pitchFamily="34" charset="0"/>
              </a:rPr>
              <a:t> </a:t>
            </a:r>
            <a:r>
              <a:rPr lang="en-US" sz="1200" b="0" i="0" dirty="0" err="1">
                <a:effectLst/>
                <a:latin typeface="Candara" panose="020E0502030303020204" pitchFamily="34" charset="0"/>
              </a:rPr>
              <a:t>не</a:t>
            </a:r>
            <a:r>
              <a:rPr lang="en-US" sz="1200" b="0" i="0" dirty="0">
                <a:effectLst/>
                <a:latin typeface="Candara" panose="020E0502030303020204" pitchFamily="34" charset="0"/>
              </a:rPr>
              <a:t> </a:t>
            </a:r>
            <a:r>
              <a:rPr lang="en-US" sz="1200" b="0" i="0" dirty="0" err="1">
                <a:effectLst/>
                <a:latin typeface="Candara" panose="020E0502030303020204" pitchFamily="34" charset="0"/>
              </a:rPr>
              <a:t>забивается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пыль</a:t>
            </a:r>
            <a:r>
              <a:rPr lang="en-US" sz="1200" b="0" i="0" dirty="0">
                <a:effectLst/>
                <a:latin typeface="Candara" panose="020E0502030303020204" pitchFamily="34" charset="0"/>
              </a:rPr>
              <a:t> и </a:t>
            </a:r>
            <a:r>
              <a:rPr lang="en-US" sz="1200" b="0" i="0" dirty="0" err="1">
                <a:effectLst/>
                <a:latin typeface="Candara" panose="020E0502030303020204" pitchFamily="34" charset="0"/>
              </a:rPr>
              <a:t>грязь</a:t>
            </a:r>
            <a:r>
              <a:rPr lang="en-US" sz="1200" b="0" i="0" dirty="0">
                <a:effectLst/>
                <a:latin typeface="Candara" panose="020E0502030303020204" pitchFamily="34" charset="0"/>
              </a:rPr>
              <a:t>, а </a:t>
            </a:r>
            <a:r>
              <a:rPr lang="en-US" sz="1200" b="0" i="0" dirty="0" err="1">
                <a:effectLst/>
                <a:latin typeface="Candara" panose="020E0502030303020204" pitchFamily="34" charset="0"/>
              </a:rPr>
              <a:t>значит</a:t>
            </a:r>
            <a:r>
              <a:rPr lang="en-US" sz="1200" b="0" i="0" dirty="0">
                <a:effectLst/>
                <a:latin typeface="Candara" panose="020E0502030303020204" pitchFamily="34" charset="0"/>
              </a:rPr>
              <a:t> </a:t>
            </a:r>
            <a:r>
              <a:rPr lang="en-US" sz="1200" b="0" i="0" dirty="0" err="1">
                <a:effectLst/>
                <a:latin typeface="Candara" panose="020E0502030303020204" pitchFamily="34" charset="0"/>
              </a:rPr>
              <a:t>уменьшается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возможность</a:t>
            </a:r>
            <a:r>
              <a:rPr lang="en-US" sz="1200" b="0" i="0" dirty="0">
                <a:effectLst/>
                <a:latin typeface="Candara" panose="020E0502030303020204" pitchFamily="34" charset="0"/>
              </a:rPr>
              <a:t> </a:t>
            </a:r>
            <a:r>
              <a:rPr lang="en-US" sz="1200" b="0" i="0" dirty="0" err="1">
                <a:effectLst/>
                <a:latin typeface="Candara" panose="020E0502030303020204" pitchFamily="34" charset="0"/>
              </a:rPr>
              <a:t>появления</a:t>
            </a:r>
            <a:r>
              <a:rPr lang="en-US" sz="1200" b="0" i="0" dirty="0">
                <a:effectLst/>
                <a:latin typeface="Candara" panose="020E0502030303020204" pitchFamily="34" charset="0"/>
              </a:rPr>
              <a:t> </a:t>
            </a:r>
            <a:r>
              <a:rPr lang="en-US" sz="1200" b="0" i="0" dirty="0" err="1">
                <a:effectLst/>
                <a:latin typeface="Candara" panose="020E0502030303020204" pitchFamily="34" charset="0"/>
              </a:rPr>
              <a:t>прыщей</a:t>
            </a:r>
            <a:r>
              <a:rPr lang="en-US" sz="1200" b="0" i="0" dirty="0">
                <a:effectLst/>
                <a:latin typeface="Candara" panose="020E0502030303020204" pitchFamily="34" charset="0"/>
              </a:rPr>
              <a:t>, </a:t>
            </a:r>
            <a:r>
              <a:rPr lang="en-US" sz="1200" b="0" i="0" dirty="0" err="1">
                <a:effectLst/>
                <a:latin typeface="Candara" panose="020E0502030303020204" pitchFamily="34" charset="0"/>
              </a:rPr>
              <a:t>прочих</a:t>
            </a:r>
            <a:r>
              <a:rPr lang="en-US" sz="1200" b="0" i="0" dirty="0">
                <a:effectLst/>
                <a:latin typeface="Candara" panose="020E0502030303020204" pitchFamily="34" charset="0"/>
              </a:rPr>
              <a:t> </a:t>
            </a:r>
            <a:r>
              <a:rPr lang="en-US" sz="1200" b="0" i="0" dirty="0" err="1">
                <a:effectLst/>
                <a:latin typeface="Candara" panose="020E0502030303020204" pitchFamily="34" charset="0"/>
              </a:rPr>
              <a:t>воспалений</a:t>
            </a:r>
            <a:endParaRPr lang="en-US" sz="1200" b="0" i="0" dirty="0">
              <a:effectLst/>
              <a:latin typeface="Candara" panose="020E0502030303020204" pitchFamily="34" charset="0"/>
            </a:endParaRPr>
          </a:p>
          <a:p>
            <a:pPr indent="-228600">
              <a:lnSpc>
                <a:spcPct val="90000"/>
              </a:lnSpc>
              <a:spcAft>
                <a:spcPts val="600"/>
              </a:spcAft>
              <a:buFont typeface="Arial" panose="020B0604020202020204" pitchFamily="34" charset="0"/>
              <a:buChar char="•"/>
            </a:pPr>
            <a:r>
              <a:rPr lang="en-US" sz="1200" b="0" i="0" dirty="0" err="1">
                <a:effectLst/>
                <a:latin typeface="Candara" panose="020E0502030303020204" pitchFamily="34" charset="0"/>
              </a:rPr>
              <a:t>Снятие</a:t>
            </a:r>
            <a:r>
              <a:rPr lang="en-US" sz="1200" b="0" i="0" dirty="0">
                <a:effectLst/>
                <a:latin typeface="Candara" panose="020E0502030303020204" pitchFamily="34" charset="0"/>
              </a:rPr>
              <a:t> </a:t>
            </a:r>
            <a:r>
              <a:rPr lang="en-US" sz="1200" b="0" i="0" dirty="0" err="1">
                <a:effectLst/>
                <a:latin typeface="Candara" panose="020E0502030303020204" pitchFamily="34" charset="0"/>
              </a:rPr>
              <a:t>отека</a:t>
            </a:r>
            <a:r>
              <a:rPr lang="en-US" sz="1200" b="0" i="0" dirty="0">
                <a:effectLst/>
                <a:latin typeface="Candara" panose="020E0502030303020204" pitchFamily="34" charset="0"/>
              </a:rPr>
              <a:t>. </a:t>
            </a:r>
            <a:r>
              <a:rPr lang="en-US" sz="1200" b="0" i="0" dirty="0" err="1">
                <a:effectLst/>
                <a:latin typeface="Candara" panose="020E0502030303020204" pitchFamily="34" charset="0"/>
              </a:rPr>
              <a:t>Мешки</a:t>
            </a:r>
            <a:r>
              <a:rPr lang="en-US" sz="1200" b="0" i="0" dirty="0">
                <a:effectLst/>
                <a:latin typeface="Candara" panose="020E0502030303020204" pitchFamily="34" charset="0"/>
              </a:rPr>
              <a:t> </a:t>
            </a:r>
            <a:r>
              <a:rPr lang="en-US" sz="1200" b="0" i="0" dirty="0" err="1">
                <a:effectLst/>
                <a:latin typeface="Candara" panose="020E0502030303020204" pitchFamily="34" charset="0"/>
              </a:rPr>
              <a:t>под</a:t>
            </a:r>
            <a:r>
              <a:rPr lang="en-US" sz="1200" b="0" i="0" dirty="0">
                <a:effectLst/>
                <a:latin typeface="Candara" panose="020E0502030303020204" pitchFamily="34" charset="0"/>
              </a:rPr>
              <a:t> </a:t>
            </a:r>
            <a:r>
              <a:rPr lang="en-US" sz="1200" b="0" i="0" dirty="0" err="1">
                <a:effectLst/>
                <a:latin typeface="Candara" panose="020E0502030303020204" pitchFamily="34" charset="0"/>
              </a:rPr>
              <a:t>глазами</a:t>
            </a:r>
            <a:r>
              <a:rPr lang="en-US" sz="1200" b="0" i="0" dirty="0">
                <a:effectLst/>
                <a:latin typeface="Candara" panose="020E0502030303020204" pitchFamily="34" charset="0"/>
              </a:rPr>
              <a:t> </a:t>
            </a:r>
            <a:r>
              <a:rPr lang="en-US" sz="1200" b="0" i="0" dirty="0" err="1">
                <a:effectLst/>
                <a:latin typeface="Candara" panose="020E0502030303020204" pitchFamily="34" charset="0"/>
              </a:rPr>
              <a:t>легко</a:t>
            </a:r>
            <a:r>
              <a:rPr lang="en-US" sz="1200" b="0" i="0" dirty="0">
                <a:effectLst/>
                <a:latin typeface="Candara" panose="020E0502030303020204" pitchFamily="34" charset="0"/>
              </a:rPr>
              <a:t> </a:t>
            </a:r>
            <a:r>
              <a:rPr lang="en-US" sz="1200" b="0" i="0" dirty="0" err="1">
                <a:effectLst/>
                <a:latin typeface="Candara" panose="020E0502030303020204" pitchFamily="34" charset="0"/>
              </a:rPr>
              <a:t>устранить</a:t>
            </a:r>
            <a:r>
              <a:rPr lang="en-US" sz="1200" b="0" i="0" dirty="0">
                <a:effectLst/>
                <a:latin typeface="Candara" panose="020E0502030303020204" pitchFamily="34" charset="0"/>
              </a:rPr>
              <a:t> </a:t>
            </a:r>
            <a:r>
              <a:rPr lang="en-US" sz="1200" b="0" i="0" dirty="0" err="1">
                <a:effectLst/>
                <a:latin typeface="Candara" panose="020E0502030303020204" pitchFamily="34" charset="0"/>
              </a:rPr>
              <a:t>при</a:t>
            </a:r>
            <a:r>
              <a:rPr lang="en-US" sz="1200" b="0" i="0" dirty="0">
                <a:effectLst/>
                <a:latin typeface="Candara" panose="020E0502030303020204" pitchFamily="34" charset="0"/>
              </a:rPr>
              <a:t> </a:t>
            </a:r>
            <a:r>
              <a:rPr lang="en-US" sz="1200" b="0" i="0" dirty="0" err="1">
                <a:effectLst/>
                <a:latin typeface="Candara" panose="020E0502030303020204" pitchFamily="34" charset="0"/>
              </a:rPr>
              <a:t>помощи</a:t>
            </a:r>
            <a:r>
              <a:rPr lang="en-US" sz="1200" b="0" i="0" dirty="0">
                <a:effectLst/>
                <a:latin typeface="Candara" panose="020E0502030303020204" pitchFamily="34" charset="0"/>
              </a:rPr>
              <a:t> </a:t>
            </a:r>
            <a:r>
              <a:rPr lang="en-US" sz="1200" b="0" i="0" dirty="0" err="1">
                <a:effectLst/>
                <a:latin typeface="Candara" panose="020E0502030303020204" pitchFamily="34" charset="0"/>
              </a:rPr>
              <a:t>протирания</a:t>
            </a:r>
            <a:r>
              <a:rPr lang="en-US" sz="1200" b="0" i="0" dirty="0">
                <a:effectLst/>
                <a:latin typeface="Candara" panose="020E0502030303020204" pitchFamily="34" charset="0"/>
              </a:rPr>
              <a:t> </a:t>
            </a:r>
            <a:r>
              <a:rPr lang="en-US" sz="1200" b="0" i="0" dirty="0" err="1">
                <a:effectLst/>
                <a:latin typeface="Candara" panose="020E0502030303020204" pitchFamily="34" charset="0"/>
              </a:rPr>
              <a:t>холодными</a:t>
            </a:r>
            <a:r>
              <a:rPr lang="en-US" sz="1200" b="0" i="0" dirty="0">
                <a:effectLst/>
                <a:latin typeface="Candara" panose="020E0502030303020204" pitchFamily="34" charset="0"/>
              </a:rPr>
              <a:t> </a:t>
            </a:r>
            <a:r>
              <a:rPr lang="en-US" sz="1200" b="0" i="0" dirty="0" err="1">
                <a:effectLst/>
                <a:latin typeface="Candara" panose="020E0502030303020204" pitchFamily="34" charset="0"/>
              </a:rPr>
              <a:t>кубиками</a:t>
            </a:r>
            <a:r>
              <a:rPr lang="en-US" sz="1200" b="0" i="0" dirty="0">
                <a:effectLst/>
                <a:latin typeface="Candara" panose="020E0502030303020204" pitchFamily="34" charset="0"/>
              </a:rPr>
              <a:t> </a:t>
            </a:r>
            <a:r>
              <a:rPr lang="en-US" sz="1200" b="0" i="0" dirty="0" err="1">
                <a:effectLst/>
                <a:latin typeface="Candara" panose="020E0502030303020204" pitchFamily="34" charset="0"/>
              </a:rPr>
              <a:t>вокруг</a:t>
            </a:r>
            <a:r>
              <a:rPr lang="en-US" sz="1200" b="0" i="0" dirty="0">
                <a:effectLst/>
                <a:latin typeface="Candara" panose="020E0502030303020204" pitchFamily="34" charset="0"/>
              </a:rPr>
              <a:t> глаз</a:t>
            </a:r>
          </a:p>
          <a:p>
            <a:pPr indent="-228600">
              <a:lnSpc>
                <a:spcPct val="90000"/>
              </a:lnSpc>
              <a:spcAft>
                <a:spcPts val="600"/>
              </a:spcAft>
              <a:buFont typeface="Arial" panose="020B0604020202020204" pitchFamily="34" charset="0"/>
              <a:buChar char="•"/>
            </a:pPr>
            <a:r>
              <a:rPr lang="en-US" sz="1200" b="0" i="0" dirty="0" err="1">
                <a:effectLst/>
                <a:latin typeface="Candara" panose="020E0502030303020204" pitchFamily="34" charset="0"/>
              </a:rPr>
              <a:t>Пигментные</a:t>
            </a:r>
            <a:r>
              <a:rPr lang="en-US" sz="1200" b="0" i="0" dirty="0">
                <a:effectLst/>
                <a:latin typeface="Candara" panose="020E0502030303020204" pitchFamily="34" charset="0"/>
              </a:rPr>
              <a:t> </a:t>
            </a:r>
            <a:r>
              <a:rPr lang="en-US" sz="1200" b="0" i="0" dirty="0" err="1">
                <a:effectLst/>
                <a:latin typeface="Candara" panose="020E0502030303020204" pitchFamily="34" charset="0"/>
              </a:rPr>
              <a:t>пятна</a:t>
            </a:r>
            <a:r>
              <a:rPr lang="en-US" sz="1200" b="0" i="0" dirty="0">
                <a:effectLst/>
                <a:latin typeface="Candara" panose="020E0502030303020204" pitchFamily="34" charset="0"/>
              </a:rPr>
              <a:t> </a:t>
            </a:r>
            <a:r>
              <a:rPr lang="en-US" sz="1200" b="0" i="0" dirty="0" err="1">
                <a:effectLst/>
                <a:latin typeface="Candara" panose="020E0502030303020204" pitchFamily="34" charset="0"/>
              </a:rPr>
              <a:t>становятся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не</a:t>
            </a:r>
            <a:r>
              <a:rPr lang="en-US" sz="1200" b="0" i="0" dirty="0">
                <a:effectLst/>
                <a:latin typeface="Candara" panose="020E0502030303020204" pitchFamily="34" charset="0"/>
              </a:rPr>
              <a:t> </a:t>
            </a:r>
            <a:r>
              <a:rPr lang="en-US" sz="1200" b="0" i="0" dirty="0" err="1">
                <a:effectLst/>
                <a:latin typeface="Candara" panose="020E0502030303020204" pitchFamily="34" charset="0"/>
              </a:rPr>
              <a:t>так</a:t>
            </a:r>
            <a:r>
              <a:rPr lang="en-US" sz="1200" b="0" i="0" dirty="0">
                <a:effectLst/>
                <a:latin typeface="Candara" panose="020E0502030303020204" pitchFamily="34" charset="0"/>
              </a:rPr>
              <a:t> </a:t>
            </a:r>
            <a:r>
              <a:rPr lang="en-US" sz="1200" b="0" i="0" dirty="0" err="1">
                <a:effectLst/>
                <a:latin typeface="Candara" panose="020E0502030303020204" pitchFamily="34" charset="0"/>
              </a:rPr>
              <a:t>явно</a:t>
            </a:r>
            <a:r>
              <a:rPr lang="en-US" sz="1200" b="0" i="0" dirty="0">
                <a:effectLst/>
                <a:latin typeface="Candara" panose="020E0502030303020204" pitchFamily="34" charset="0"/>
              </a:rPr>
              <a:t> </a:t>
            </a:r>
            <a:r>
              <a:rPr lang="en-US" sz="1200" b="0" i="0" dirty="0" err="1">
                <a:effectLst/>
                <a:latin typeface="Candara" panose="020E0502030303020204" pitchFamily="34" charset="0"/>
              </a:rPr>
              <a:t>выражены</a:t>
            </a:r>
            <a:r>
              <a:rPr lang="en-US" sz="1200" b="0" i="0" dirty="0">
                <a:effectLst/>
                <a:latin typeface="Candara" panose="020E0502030303020204" pitchFamily="34" charset="0"/>
              </a:rPr>
              <a:t>. </a:t>
            </a:r>
            <a:r>
              <a:rPr lang="en-US" sz="1200" b="0" i="0" dirty="0" err="1">
                <a:effectLst/>
                <a:latin typeface="Candara" panose="020E0502030303020204" pitchFamily="34" charset="0"/>
              </a:rPr>
              <a:t>Из-за</a:t>
            </a:r>
            <a:r>
              <a:rPr lang="en-US" sz="1200" b="0" i="0" dirty="0">
                <a:effectLst/>
                <a:latin typeface="Candara" panose="020E0502030303020204" pitchFamily="34" charset="0"/>
              </a:rPr>
              <a:t> </a:t>
            </a:r>
            <a:r>
              <a:rPr lang="en-US" sz="1200" b="0" i="0" dirty="0" err="1">
                <a:effectLst/>
                <a:latin typeface="Candara" panose="020E0502030303020204" pitchFamily="34" charset="0"/>
              </a:rPr>
              <a:t>активного</a:t>
            </a:r>
            <a:r>
              <a:rPr lang="en-US" sz="1200" b="0" i="0" dirty="0">
                <a:effectLst/>
                <a:latin typeface="Candara" panose="020E0502030303020204" pitchFamily="34" charset="0"/>
              </a:rPr>
              <a:t> </a:t>
            </a:r>
            <a:r>
              <a:rPr lang="en-US" sz="1200" b="0" i="0" dirty="0" err="1">
                <a:effectLst/>
                <a:latin typeface="Candara" panose="020E0502030303020204" pitchFamily="34" charset="0"/>
              </a:rPr>
              <a:t>кровотока</a:t>
            </a:r>
            <a:r>
              <a:rPr lang="en-US" sz="1200" b="0" i="0" dirty="0">
                <a:effectLst/>
                <a:latin typeface="Candara" panose="020E0502030303020204" pitchFamily="34" charset="0"/>
              </a:rPr>
              <a:t> </a:t>
            </a:r>
            <a:r>
              <a:rPr lang="en-US" sz="1200" b="0" i="0" dirty="0" err="1">
                <a:effectLst/>
                <a:latin typeface="Candara" panose="020E0502030303020204" pitchFamily="34" charset="0"/>
              </a:rPr>
              <a:t>клетки</a:t>
            </a:r>
            <a:r>
              <a:rPr lang="en-US" sz="1200" b="0" i="0" dirty="0">
                <a:effectLst/>
                <a:latin typeface="Candara" panose="020E0502030303020204" pitchFamily="34" charset="0"/>
              </a:rPr>
              <a:t> </a:t>
            </a:r>
            <a:r>
              <a:rPr lang="en-US" sz="1200" b="0" i="0" dirty="0" err="1">
                <a:effectLst/>
                <a:latin typeface="Candara" panose="020E0502030303020204" pitchFamily="34" charset="0"/>
              </a:rPr>
              <a:t>кожи</a:t>
            </a:r>
            <a:r>
              <a:rPr lang="en-US" sz="1200" b="0" i="0" dirty="0">
                <a:effectLst/>
                <a:latin typeface="Candara" panose="020E0502030303020204" pitchFamily="34" charset="0"/>
              </a:rPr>
              <a:t> </a:t>
            </a:r>
            <a:r>
              <a:rPr lang="en-US" sz="1200" b="0" i="0" dirty="0" err="1">
                <a:effectLst/>
                <a:latin typeface="Candara" panose="020E0502030303020204" pitchFamily="34" charset="0"/>
              </a:rPr>
              <a:t>обновляются</a:t>
            </a:r>
            <a:endParaRPr lang="en-US" sz="1200" b="0" i="0" dirty="0">
              <a:effectLst/>
              <a:latin typeface="Candara" panose="020E0502030303020204" pitchFamily="34" charset="0"/>
            </a:endParaRPr>
          </a:p>
          <a:p>
            <a:pPr indent="-228600">
              <a:lnSpc>
                <a:spcPct val="90000"/>
              </a:lnSpc>
              <a:spcAft>
                <a:spcPts val="600"/>
              </a:spcAft>
              <a:buFont typeface="Arial" panose="020B0604020202020204" pitchFamily="34" charset="0"/>
              <a:buChar char="•"/>
            </a:pPr>
            <a:r>
              <a:rPr lang="en-US" sz="1200" b="0" i="0" dirty="0" err="1">
                <a:effectLst/>
                <a:latin typeface="Candara" panose="020E0502030303020204" pitchFamily="34" charset="0"/>
              </a:rPr>
              <a:t>Устранение</a:t>
            </a:r>
            <a:r>
              <a:rPr lang="en-US" sz="1200" b="0" i="0" dirty="0">
                <a:effectLst/>
                <a:latin typeface="Candara" panose="020E0502030303020204" pitchFamily="34" charset="0"/>
              </a:rPr>
              <a:t> </a:t>
            </a:r>
            <a:r>
              <a:rPr lang="en-US" sz="1200" b="0" i="0" dirty="0" err="1">
                <a:effectLst/>
                <a:latin typeface="Candara" panose="020E0502030303020204" pitchFamily="34" charset="0"/>
              </a:rPr>
              <a:t>неглубоких</a:t>
            </a:r>
            <a:r>
              <a:rPr lang="en-US" sz="1200" b="0" i="0" dirty="0">
                <a:effectLst/>
                <a:latin typeface="Candara" panose="020E0502030303020204" pitchFamily="34" charset="0"/>
              </a:rPr>
              <a:t> </a:t>
            </a:r>
            <a:r>
              <a:rPr lang="en-US" sz="1200" b="0" i="0" dirty="0" err="1">
                <a:effectLst/>
                <a:latin typeface="Candara" panose="020E0502030303020204" pitchFamily="34" charset="0"/>
              </a:rPr>
              <a:t>морщин</a:t>
            </a:r>
            <a:r>
              <a:rPr lang="en-US" sz="1200" b="0" i="0" dirty="0">
                <a:effectLst/>
                <a:latin typeface="Candara" panose="020E0502030303020204" pitchFamily="34" charset="0"/>
              </a:rPr>
              <a:t>. </a:t>
            </a:r>
            <a:r>
              <a:rPr lang="en-US" sz="1200" b="0" i="0" dirty="0" err="1">
                <a:effectLst/>
                <a:latin typeface="Candara" panose="020E0502030303020204" pitchFamily="34" charset="0"/>
              </a:rPr>
              <a:t>Кожа</a:t>
            </a:r>
            <a:r>
              <a:rPr lang="en-US" sz="1200" b="0" i="0" dirty="0">
                <a:effectLst/>
                <a:latin typeface="Candara" panose="020E0502030303020204" pitchFamily="34" charset="0"/>
              </a:rPr>
              <a:t> </a:t>
            </a:r>
            <a:r>
              <a:rPr lang="en-US" sz="1200" b="0" i="0" dirty="0" err="1">
                <a:effectLst/>
                <a:latin typeface="Candara" panose="020E0502030303020204" pitchFamily="34" charset="0"/>
              </a:rPr>
              <a:t>становится</a:t>
            </a:r>
            <a:r>
              <a:rPr lang="en-US" sz="1200" b="0" i="0" dirty="0">
                <a:effectLst/>
                <a:latin typeface="Candara" panose="020E0502030303020204" pitchFamily="34" charset="0"/>
              </a:rPr>
              <a:t> </a:t>
            </a:r>
            <a:r>
              <a:rPr lang="en-US" sz="1200" b="0" i="0" dirty="0" err="1">
                <a:effectLst/>
                <a:latin typeface="Candara" panose="020E0502030303020204" pitchFamily="34" charset="0"/>
              </a:rPr>
              <a:t>упругой</a:t>
            </a:r>
            <a:r>
              <a:rPr lang="en-US" sz="1200" b="0" i="0" dirty="0">
                <a:effectLst/>
                <a:latin typeface="Candara" panose="020E0502030303020204" pitchFamily="34" charset="0"/>
              </a:rPr>
              <a:t> и </a:t>
            </a:r>
            <a:r>
              <a:rPr lang="en-US" sz="1200" b="0" i="0" dirty="0" err="1">
                <a:effectLst/>
                <a:latin typeface="Candara" panose="020E0502030303020204" pitchFamily="34" charset="0"/>
              </a:rPr>
              <a:t>эластичной</a:t>
            </a:r>
            <a:endParaRPr lang="en-US" sz="1200" b="0" i="0" dirty="0">
              <a:effectLst/>
              <a:latin typeface="Candara" panose="020E0502030303020204" pitchFamily="34" charset="0"/>
            </a:endParaRPr>
          </a:p>
        </p:txBody>
      </p:sp>
      <p:pic>
        <p:nvPicPr>
          <p:cNvPr id="14338" name="Picture 2">
            <a:extLst>
              <a:ext uri="{FF2B5EF4-FFF2-40B4-BE49-F238E27FC236}">
                <a16:creationId xmlns:a16="http://schemas.microsoft.com/office/drawing/2014/main" id="{03851445-A28C-4A27-A8CF-B6CF0E590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2" r="3" b="3"/>
          <a:stretch/>
        </p:blipFill>
        <p:spPr bwMode="auto">
          <a:xfrm>
            <a:off x="7556409" y="640082"/>
            <a:ext cx="3995928"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0563FE-DC0E-4B55-9059-1B3AC6B0BC4C}"/>
              </a:ext>
            </a:extLst>
          </p:cNvPr>
          <p:cNvSpPr txBox="1"/>
          <p:nvPr/>
        </p:nvSpPr>
        <p:spPr>
          <a:xfrm>
            <a:off x="325953" y="962413"/>
            <a:ext cx="5980676" cy="584775"/>
          </a:xfrm>
          <a:prstGeom prst="rect">
            <a:avLst/>
          </a:prstGeom>
          <a:noFill/>
        </p:spPr>
        <p:txBody>
          <a:bodyPr wrap="none" rtlCol="0">
            <a:spAutoFit/>
          </a:bodyPr>
          <a:lstStyle/>
          <a:p>
            <a:r>
              <a:rPr lang="ru-RU" sz="1600" b="1" dirty="0">
                <a:latin typeface="Candara" panose="020E0502030303020204" pitchFamily="34" charset="0"/>
              </a:rPr>
              <a:t>ЧТОБЫ ПОВЫСИТЬ ЭФФЕКТИВНОСТЬ ПРОЦЕДУРЫ ОЧИЩЕНИЯ,</a:t>
            </a:r>
          </a:p>
          <a:p>
            <a:r>
              <a:rPr lang="ru-RU" sz="1600" b="1" dirty="0">
                <a:latin typeface="Candara" panose="020E0502030303020204" pitchFamily="34" charset="0"/>
              </a:rPr>
              <a:t>ПОСЛЕ УМЫВАНИЯ ПРОТИРАЙТЕ ЛИЦО КУБИКАМИ ЛЬДА</a:t>
            </a:r>
          </a:p>
        </p:txBody>
      </p:sp>
      <p:sp>
        <p:nvSpPr>
          <p:cNvPr id="8" name="Rectangle 7">
            <a:extLst>
              <a:ext uri="{FF2B5EF4-FFF2-40B4-BE49-F238E27FC236}">
                <a16:creationId xmlns:a16="http://schemas.microsoft.com/office/drawing/2014/main" id="{BE4A2C36-EC8E-431D-85FF-F9DEB28312A8}"/>
              </a:ext>
            </a:extLst>
          </p:cNvPr>
          <p:cNvSpPr/>
          <p:nvPr/>
        </p:nvSpPr>
        <p:spPr>
          <a:xfrm>
            <a:off x="325953" y="3728293"/>
            <a:ext cx="6096000" cy="1384995"/>
          </a:xfrm>
          <a:prstGeom prst="rect">
            <a:avLst/>
          </a:prstGeom>
        </p:spPr>
        <p:txBody>
          <a:bodyPr>
            <a:spAutoFit/>
          </a:bodyPr>
          <a:lstStyle/>
          <a:p>
            <a:r>
              <a:rPr lang="ru-RU" sz="1200" b="1" i="0" dirty="0">
                <a:solidFill>
                  <a:srgbClr val="000000"/>
                </a:solidFill>
                <a:effectLst/>
                <a:latin typeface="Candara" panose="020E0502030303020204" pitchFamily="34" charset="0"/>
              </a:rPr>
              <a:t>КАК ПРОВОДИТЬ ПРОЦЕДУРУ*</a:t>
            </a:r>
          </a:p>
          <a:p>
            <a:pPr>
              <a:buFont typeface="Arial" panose="020B0604020202020204" pitchFamily="34" charset="0"/>
              <a:buChar char="•"/>
            </a:pPr>
            <a:r>
              <a:rPr lang="ru-RU" sz="1200" b="0" i="0" dirty="0">
                <a:solidFill>
                  <a:srgbClr val="000000"/>
                </a:solidFill>
                <a:effectLst/>
                <a:latin typeface="Candara" panose="020E0502030303020204" pitchFamily="34" charset="0"/>
              </a:rPr>
              <a:t>Проводить процедуру нужно дважды в день – в утренние часы и в вечернее время</a:t>
            </a:r>
          </a:p>
          <a:p>
            <a:pPr>
              <a:buFont typeface="Arial" panose="020B0604020202020204" pitchFamily="34" charset="0"/>
              <a:buChar char="•"/>
            </a:pPr>
            <a:r>
              <a:rPr lang="ru-RU" sz="1200" b="0" i="0" dirty="0">
                <a:solidFill>
                  <a:srgbClr val="000000"/>
                </a:solidFill>
                <a:effectLst/>
                <a:latin typeface="Candara" panose="020E0502030303020204" pitchFamily="34" charset="0"/>
              </a:rPr>
              <a:t>Очистить кожу от макияжа. Умыться со средством для умывания</a:t>
            </a:r>
          </a:p>
          <a:p>
            <a:pPr>
              <a:buFont typeface="Arial" panose="020B0604020202020204" pitchFamily="34" charset="0"/>
              <a:buChar char="•"/>
            </a:pPr>
            <a:r>
              <a:rPr lang="ru-RU" sz="1200" b="0" i="0" dirty="0">
                <a:solidFill>
                  <a:srgbClr val="000000"/>
                </a:solidFill>
                <a:effectLst/>
                <a:latin typeface="Candara" panose="020E0502030303020204" pitchFamily="34" charset="0"/>
              </a:rPr>
              <a:t>Замороженным составом от носа круговыми движениями двигаться к вискам. Не задерживайтесь долго на одном участке и не переохлаждайте кожу</a:t>
            </a:r>
          </a:p>
          <a:p>
            <a:pPr>
              <a:buFont typeface="Arial" panose="020B0604020202020204" pitchFamily="34" charset="0"/>
              <a:buChar char="•"/>
            </a:pPr>
            <a:r>
              <a:rPr lang="ru-RU" sz="1200" b="0" i="0" dirty="0">
                <a:solidFill>
                  <a:srgbClr val="000000"/>
                </a:solidFill>
                <a:effectLst/>
                <a:latin typeface="Candara" panose="020E0502030303020204" pitchFamily="34" charset="0"/>
              </a:rPr>
              <a:t>Вытираться полотенцем не рекомендуется. Капельки должны высохнуть самостоятельно</a:t>
            </a:r>
          </a:p>
        </p:txBody>
      </p:sp>
      <p:sp>
        <p:nvSpPr>
          <p:cNvPr id="2" name="TextBox 1">
            <a:extLst>
              <a:ext uri="{FF2B5EF4-FFF2-40B4-BE49-F238E27FC236}">
                <a16:creationId xmlns:a16="http://schemas.microsoft.com/office/drawing/2014/main" id="{4711AD96-4B86-49DC-AC33-8BC6F5CE69AE}"/>
              </a:ext>
            </a:extLst>
          </p:cNvPr>
          <p:cNvSpPr txBox="1"/>
          <p:nvPr/>
        </p:nvSpPr>
        <p:spPr>
          <a:xfrm>
            <a:off x="284721" y="5429617"/>
            <a:ext cx="4350871" cy="1107996"/>
          </a:xfrm>
          <a:prstGeom prst="rect">
            <a:avLst/>
          </a:prstGeom>
          <a:noFill/>
        </p:spPr>
        <p:txBody>
          <a:bodyPr wrap="none" rtlCol="0">
            <a:spAutoFit/>
          </a:bodyPr>
          <a:lstStyle/>
          <a:p>
            <a:r>
              <a:rPr lang="ru-RU" sz="1100" dirty="0">
                <a:latin typeface="Candara" panose="020E0502030303020204" pitchFamily="34" charset="0"/>
              </a:rPr>
              <a:t>* Процедура противопоказана, если:</a:t>
            </a:r>
          </a:p>
          <a:p>
            <a:r>
              <a:rPr lang="ru-RU" sz="1100" dirty="0">
                <a:latin typeface="Candara" panose="020E0502030303020204" pitchFamily="34" charset="0"/>
              </a:rPr>
              <a:t>-имеется аллергия на холод</a:t>
            </a:r>
          </a:p>
          <a:p>
            <a:r>
              <a:rPr lang="ru-RU" sz="1100" dirty="0">
                <a:latin typeface="Candara" panose="020E0502030303020204" pitchFamily="34" charset="0"/>
              </a:rPr>
              <a:t>-у вас простудное заболевание</a:t>
            </a:r>
          </a:p>
          <a:p>
            <a:r>
              <a:rPr lang="ru-RU" sz="1100" dirty="0">
                <a:latin typeface="Candara" panose="020E0502030303020204" pitchFamily="34" charset="0"/>
              </a:rPr>
              <a:t>-у вас поверхностно расположенные капилляры или купероз</a:t>
            </a:r>
          </a:p>
          <a:p>
            <a:r>
              <a:rPr lang="ru-RU" sz="1100" dirty="0">
                <a:latin typeface="Candara" panose="020E0502030303020204" pitchFamily="34" charset="0"/>
              </a:rPr>
              <a:t>-повышенная ломкость сосудов, нарушения свертываемости крови</a:t>
            </a:r>
          </a:p>
          <a:p>
            <a:r>
              <a:rPr lang="ru-RU" sz="1100" dirty="0">
                <a:latin typeface="Candara" panose="020E0502030303020204" pitchFamily="34" charset="0"/>
              </a:rPr>
              <a:t>-перенесенные инфаркты или инсульты</a:t>
            </a:r>
          </a:p>
        </p:txBody>
      </p:sp>
    </p:spTree>
    <p:extLst>
      <p:ext uri="{BB962C8B-B14F-4D97-AF65-F5344CB8AC3E}">
        <p14:creationId xmlns:p14="http://schemas.microsoft.com/office/powerpoint/2010/main" val="147356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CE7A8EE8-F88B-4BC0-8B8F-672249FDE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9F3BB7-8728-4662-94CC-34F0A8146CFE}"/>
              </a:ext>
            </a:extLst>
          </p:cNvPr>
          <p:cNvSpPr txBox="1"/>
          <p:nvPr/>
        </p:nvSpPr>
        <p:spPr>
          <a:xfrm>
            <a:off x="7791507" y="421716"/>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800">
                <a:solidFill>
                  <a:srgbClr val="262626"/>
                </a:solidFill>
                <a:latin typeface="+mj-lt"/>
                <a:ea typeface="+mj-ea"/>
                <a:cs typeface="+mj-cs"/>
              </a:rPr>
              <a:t>БАЛАНС КОЖИ</a:t>
            </a:r>
          </a:p>
        </p:txBody>
      </p:sp>
    </p:spTree>
    <p:extLst>
      <p:ext uri="{BB962C8B-B14F-4D97-AF65-F5344CB8AC3E}">
        <p14:creationId xmlns:p14="http://schemas.microsoft.com/office/powerpoint/2010/main" val="69653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9858991-5762-48A0-A0EF-BEAAA2DC8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8" t="1098" r="1" b="3743"/>
          <a:stretch/>
        </p:blipFill>
        <p:spPr bwMode="auto">
          <a:xfrm>
            <a:off x="-968972" y="-2018496"/>
            <a:ext cx="15780435" cy="8876496"/>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BD7938C-0D44-492A-AA35-D14FDC5BBE8E}"/>
              </a:ext>
            </a:extLst>
          </p:cNvPr>
          <p:cNvSpPr/>
          <p:nvPr/>
        </p:nvSpPr>
        <p:spPr>
          <a:xfrm>
            <a:off x="7775804" y="1383042"/>
            <a:ext cx="3906680" cy="3773010"/>
          </a:xfrm>
          <a:prstGeom prst="rect">
            <a:avLst/>
          </a:prstGeom>
        </p:spPr>
        <p:txBody>
          <a:bodyPr vert="horz" lIns="91440" tIns="45720" rIns="91440" bIns="45720" rtlCol="0">
            <a:normAutofit fontScale="92500" lnSpcReduction="10000"/>
          </a:bodyPr>
          <a:lstStyle/>
          <a:p>
            <a:pPr algn="ctr">
              <a:lnSpc>
                <a:spcPct val="90000"/>
              </a:lnSpc>
              <a:spcAft>
                <a:spcPts val="600"/>
              </a:spcAft>
            </a:pPr>
            <a:r>
              <a:rPr lang="en-US" b="1" dirty="0">
                <a:latin typeface="Candara" panose="020E0502030303020204" pitchFamily="34" charset="0"/>
              </a:rPr>
              <a:t>ШАГ № 2 – ТОНИЗИРОВАНИЕ КОЖИ</a:t>
            </a:r>
          </a:p>
          <a:p>
            <a:pPr indent="-228600" algn="ctr">
              <a:lnSpc>
                <a:spcPct val="90000"/>
              </a:lnSpc>
              <a:spcAft>
                <a:spcPts val="600"/>
              </a:spcAft>
              <a:buFont typeface="Arial" panose="020B0604020202020204" pitchFamily="34" charset="0"/>
              <a:buChar char="•"/>
            </a:pPr>
            <a:endParaRPr lang="en-US" dirty="0">
              <a:latin typeface="Candara" panose="020E0502030303020204" pitchFamily="34" charset="0"/>
            </a:endParaRPr>
          </a:p>
          <a:p>
            <a:pPr algn="ctr">
              <a:lnSpc>
                <a:spcPct val="90000"/>
              </a:lnSpc>
              <a:spcAft>
                <a:spcPts val="600"/>
              </a:spcAft>
            </a:pPr>
            <a:r>
              <a:rPr lang="en-US" b="1" dirty="0" err="1">
                <a:latin typeface="Candara" panose="020E0502030303020204" pitchFamily="34" charset="0"/>
              </a:rPr>
              <a:t>Для</a:t>
            </a:r>
            <a:r>
              <a:rPr lang="en-US" b="1" dirty="0">
                <a:latin typeface="Candara" panose="020E0502030303020204" pitchFamily="34" charset="0"/>
              </a:rPr>
              <a:t> </a:t>
            </a:r>
            <a:r>
              <a:rPr lang="en-US" b="1" dirty="0" err="1">
                <a:latin typeface="Candara" panose="020E0502030303020204" pitchFamily="34" charset="0"/>
              </a:rPr>
              <a:t>чего</a:t>
            </a:r>
            <a:r>
              <a:rPr lang="en-US" b="1" dirty="0">
                <a:latin typeface="Candara" panose="020E0502030303020204" pitchFamily="34" charset="0"/>
              </a:rPr>
              <a:t> </a:t>
            </a:r>
            <a:r>
              <a:rPr lang="en-US" b="1" dirty="0" err="1">
                <a:latin typeface="Candara" panose="020E0502030303020204" pitchFamily="34" charset="0"/>
              </a:rPr>
              <a:t>нужен</a:t>
            </a:r>
            <a:r>
              <a:rPr lang="en-US" b="1" dirty="0">
                <a:latin typeface="Candara" panose="020E0502030303020204" pitchFamily="34" charset="0"/>
              </a:rPr>
              <a:t> </a:t>
            </a:r>
            <a:r>
              <a:rPr lang="en-US" b="1" dirty="0" err="1">
                <a:latin typeface="Candara" panose="020E0502030303020204" pitchFamily="34" charset="0"/>
              </a:rPr>
              <a:t>тоник</a:t>
            </a:r>
            <a:r>
              <a:rPr lang="en-US" b="1" dirty="0">
                <a:latin typeface="Candara" panose="020E0502030303020204" pitchFamily="34" charset="0"/>
              </a:rPr>
              <a:t> </a:t>
            </a:r>
            <a:r>
              <a:rPr lang="en-US" b="1" dirty="0" err="1">
                <a:latin typeface="Candara" panose="020E0502030303020204" pitchFamily="34" charset="0"/>
              </a:rPr>
              <a:t>для</a:t>
            </a:r>
            <a:r>
              <a:rPr lang="en-US" b="1" dirty="0">
                <a:latin typeface="Candara" panose="020E0502030303020204" pitchFamily="34" charset="0"/>
              </a:rPr>
              <a:t> </a:t>
            </a:r>
            <a:r>
              <a:rPr lang="en-US" b="1" dirty="0" err="1">
                <a:latin typeface="Candara" panose="020E0502030303020204" pitchFamily="34" charset="0"/>
              </a:rPr>
              <a:t>лица</a:t>
            </a:r>
            <a:r>
              <a:rPr lang="en-US" b="1" dirty="0">
                <a:latin typeface="Candara" panose="020E0502030303020204" pitchFamily="34" charset="0"/>
              </a:rPr>
              <a:t>?</a:t>
            </a:r>
          </a:p>
          <a:p>
            <a:pPr indent="-228600">
              <a:lnSpc>
                <a:spcPct val="90000"/>
              </a:lnSpc>
              <a:spcAft>
                <a:spcPts val="600"/>
              </a:spcAft>
              <a:buFont typeface="Arial" panose="020B0604020202020204" pitchFamily="34" charset="0"/>
              <a:buChar char="•"/>
            </a:pP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Восстанавливает</a:t>
            </a:r>
            <a:r>
              <a:rPr lang="en-US" dirty="0">
                <a:latin typeface="Candara" panose="020E0502030303020204" pitchFamily="34" charset="0"/>
              </a:rPr>
              <a:t> PH </a:t>
            </a:r>
            <a:r>
              <a:rPr lang="en-US" dirty="0" err="1">
                <a:latin typeface="Candara" panose="020E0502030303020204" pitchFamily="34" charset="0"/>
              </a:rPr>
              <a:t>баланс</a:t>
            </a:r>
            <a:r>
              <a:rPr lang="en-US" dirty="0">
                <a:latin typeface="Candara" panose="020E0502030303020204" pitchFamily="34" charset="0"/>
              </a:rPr>
              <a:t> </a:t>
            </a:r>
            <a:r>
              <a:rPr lang="en-US" dirty="0" err="1">
                <a:latin typeface="Candara" panose="020E0502030303020204" pitchFamily="34" charset="0"/>
              </a:rPr>
              <a:t>кожи</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Повышает</a:t>
            </a:r>
            <a:r>
              <a:rPr lang="en-US" dirty="0">
                <a:latin typeface="Candara" panose="020E0502030303020204" pitchFamily="34" charset="0"/>
              </a:rPr>
              <a:t> </a:t>
            </a:r>
            <a:r>
              <a:rPr lang="en-US" dirty="0" err="1">
                <a:latin typeface="Candara" panose="020E0502030303020204" pitchFamily="34" charset="0"/>
              </a:rPr>
              <a:t>защитные</a:t>
            </a:r>
            <a:r>
              <a:rPr lang="en-US" dirty="0">
                <a:latin typeface="Candara" panose="020E0502030303020204" pitchFamily="34" charset="0"/>
              </a:rPr>
              <a:t> </a:t>
            </a:r>
            <a:r>
              <a:rPr lang="en-US" dirty="0" err="1">
                <a:latin typeface="Candara" panose="020E0502030303020204" pitchFamily="34" charset="0"/>
              </a:rPr>
              <a:t>функции</a:t>
            </a:r>
            <a:r>
              <a:rPr lang="en-US" dirty="0">
                <a:latin typeface="Candara" panose="020E0502030303020204" pitchFamily="34" charset="0"/>
              </a:rPr>
              <a:t> </a:t>
            </a:r>
            <a:r>
              <a:rPr lang="en-US" dirty="0" err="1">
                <a:latin typeface="Candara" panose="020E0502030303020204" pitchFamily="34" charset="0"/>
              </a:rPr>
              <a:t>кожи</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Мягко</a:t>
            </a:r>
            <a:r>
              <a:rPr lang="en-US" dirty="0">
                <a:latin typeface="Candara" panose="020E0502030303020204" pitchFamily="34" charset="0"/>
              </a:rPr>
              <a:t> </a:t>
            </a:r>
            <a:r>
              <a:rPr lang="en-US" dirty="0" err="1">
                <a:latin typeface="Candara" panose="020E0502030303020204" pitchFamily="34" charset="0"/>
              </a:rPr>
              <a:t>устраняет</a:t>
            </a:r>
            <a:r>
              <a:rPr lang="en-US" dirty="0">
                <a:latin typeface="Candara" panose="020E0502030303020204" pitchFamily="34" charset="0"/>
              </a:rPr>
              <a:t> </a:t>
            </a:r>
            <a:r>
              <a:rPr lang="en-US" dirty="0" err="1">
                <a:latin typeface="Candara" panose="020E0502030303020204" pitchFamily="34" charset="0"/>
              </a:rPr>
              <a:t>любые</a:t>
            </a:r>
            <a:r>
              <a:rPr lang="en-US" dirty="0">
                <a:latin typeface="Candara" panose="020E0502030303020204" pitchFamily="34" charset="0"/>
              </a:rPr>
              <a:t> </a:t>
            </a:r>
            <a:r>
              <a:rPr lang="en-US" dirty="0" err="1">
                <a:latin typeface="Candara" panose="020E0502030303020204" pitchFamily="34" charset="0"/>
              </a:rPr>
              <a:t>въевшиеся</a:t>
            </a:r>
            <a:r>
              <a:rPr lang="en-US" dirty="0">
                <a:latin typeface="Candara" panose="020E0502030303020204" pitchFamily="34" charset="0"/>
              </a:rPr>
              <a:t> в </a:t>
            </a:r>
            <a:r>
              <a:rPr lang="en-US" dirty="0" err="1">
                <a:latin typeface="Candara" panose="020E0502030303020204" pitchFamily="34" charset="0"/>
              </a:rPr>
              <a:t>кожу</a:t>
            </a:r>
            <a:r>
              <a:rPr lang="en-US" dirty="0">
                <a:latin typeface="Candara" panose="020E0502030303020204" pitchFamily="34" charset="0"/>
              </a:rPr>
              <a:t> </a:t>
            </a:r>
            <a:r>
              <a:rPr lang="en-US" dirty="0" err="1">
                <a:latin typeface="Candara" panose="020E0502030303020204" pitchFamily="34" charset="0"/>
              </a:rPr>
              <a:t>загразнения</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Выравнивает</a:t>
            </a:r>
            <a:r>
              <a:rPr lang="en-US" dirty="0">
                <a:latin typeface="Candara" panose="020E0502030303020204" pitchFamily="34" charset="0"/>
              </a:rPr>
              <a:t> </a:t>
            </a:r>
            <a:r>
              <a:rPr lang="en-US" dirty="0" err="1">
                <a:latin typeface="Candara" panose="020E0502030303020204" pitchFamily="34" charset="0"/>
              </a:rPr>
              <a:t>тон</a:t>
            </a:r>
            <a:r>
              <a:rPr lang="en-US" dirty="0">
                <a:latin typeface="Candara" panose="020E0502030303020204" pitchFamily="34" charset="0"/>
              </a:rPr>
              <a:t> </a:t>
            </a:r>
            <a:r>
              <a:rPr lang="en-US" dirty="0" err="1">
                <a:latin typeface="Candara" panose="020E0502030303020204" pitchFamily="34" charset="0"/>
              </a:rPr>
              <a:t>кожи</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Улучшает</a:t>
            </a:r>
            <a:r>
              <a:rPr lang="en-US" dirty="0">
                <a:latin typeface="Candara" panose="020E0502030303020204" pitchFamily="34" charset="0"/>
              </a:rPr>
              <a:t> </a:t>
            </a:r>
            <a:r>
              <a:rPr lang="en-US" dirty="0" err="1">
                <a:latin typeface="Candara" panose="020E0502030303020204" pitchFamily="34" charset="0"/>
              </a:rPr>
              <a:t>цвет</a:t>
            </a:r>
            <a:r>
              <a:rPr lang="en-US" dirty="0">
                <a:latin typeface="Candara" panose="020E0502030303020204" pitchFamily="34" charset="0"/>
              </a:rPr>
              <a:t> </a:t>
            </a:r>
            <a:r>
              <a:rPr lang="en-US" dirty="0" err="1">
                <a:latin typeface="Candara" panose="020E0502030303020204" pitchFamily="34" charset="0"/>
              </a:rPr>
              <a:t>лица</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Делает</a:t>
            </a:r>
            <a:r>
              <a:rPr lang="en-US" dirty="0">
                <a:latin typeface="Candara" panose="020E0502030303020204" pitchFamily="34" charset="0"/>
              </a:rPr>
              <a:t> </a:t>
            </a:r>
            <a:r>
              <a:rPr lang="en-US" dirty="0" err="1">
                <a:latin typeface="Candara" panose="020E0502030303020204" pitchFamily="34" charset="0"/>
              </a:rPr>
              <a:t>кожу</a:t>
            </a:r>
            <a:r>
              <a:rPr lang="en-US" dirty="0">
                <a:latin typeface="Candara" panose="020E0502030303020204" pitchFamily="34" charset="0"/>
              </a:rPr>
              <a:t> </a:t>
            </a:r>
            <a:r>
              <a:rPr lang="en-US" dirty="0" err="1">
                <a:latin typeface="Candara" panose="020E0502030303020204" pitchFamily="34" charset="0"/>
              </a:rPr>
              <a:t>свежей</a:t>
            </a:r>
            <a:r>
              <a:rPr lang="en-US" dirty="0">
                <a:latin typeface="Candara" panose="020E0502030303020204" pitchFamily="34" charset="0"/>
              </a:rPr>
              <a:t> и </a:t>
            </a:r>
            <a:r>
              <a:rPr lang="en-US" dirty="0" err="1">
                <a:latin typeface="Candara" panose="020E0502030303020204" pitchFamily="34" charset="0"/>
              </a:rPr>
              <a:t>подтянутой</a:t>
            </a:r>
            <a:endParaRPr lang="en-US" dirty="0">
              <a:latin typeface="Candara" panose="020E0502030303020204" pitchFamily="34" charset="0"/>
            </a:endParaRPr>
          </a:p>
          <a:p>
            <a:pPr indent="-228600">
              <a:lnSpc>
                <a:spcPct val="90000"/>
              </a:lnSpc>
              <a:spcAft>
                <a:spcPts val="600"/>
              </a:spcAft>
              <a:buFont typeface="Arial" panose="020B0604020202020204" pitchFamily="34" charset="0"/>
              <a:buChar char="•"/>
            </a:pPr>
            <a:r>
              <a:rPr lang="en-US" dirty="0" err="1">
                <a:latin typeface="Candara" panose="020E0502030303020204" pitchFamily="34" charset="0"/>
              </a:rPr>
              <a:t>Подготавливает</a:t>
            </a:r>
            <a:r>
              <a:rPr lang="en-US" dirty="0">
                <a:latin typeface="Candara" panose="020E0502030303020204" pitchFamily="34" charset="0"/>
              </a:rPr>
              <a:t> </a:t>
            </a:r>
            <a:r>
              <a:rPr lang="en-US" dirty="0" err="1">
                <a:latin typeface="Candara" panose="020E0502030303020204" pitchFamily="34" charset="0"/>
              </a:rPr>
              <a:t>кожу</a:t>
            </a:r>
            <a:r>
              <a:rPr lang="en-US" dirty="0">
                <a:latin typeface="Candara" panose="020E0502030303020204" pitchFamily="34" charset="0"/>
              </a:rPr>
              <a:t> к </a:t>
            </a:r>
            <a:r>
              <a:rPr lang="en-US" dirty="0" err="1">
                <a:latin typeface="Candara" panose="020E0502030303020204" pitchFamily="34" charset="0"/>
              </a:rPr>
              <a:t>сл</a:t>
            </a:r>
            <a:r>
              <a:rPr lang="ru-RU" dirty="0">
                <a:latin typeface="Candara" panose="020E0502030303020204" pitchFamily="34" charset="0"/>
              </a:rPr>
              <a:t>е</a:t>
            </a:r>
            <a:r>
              <a:rPr lang="en-US" dirty="0" err="1">
                <a:latin typeface="Candara" panose="020E0502030303020204" pitchFamily="34" charset="0"/>
              </a:rPr>
              <a:t>дующим</a:t>
            </a:r>
            <a:r>
              <a:rPr lang="en-US" dirty="0">
                <a:latin typeface="Candara" panose="020E0502030303020204" pitchFamily="34" charset="0"/>
              </a:rPr>
              <a:t> </a:t>
            </a:r>
            <a:r>
              <a:rPr lang="en-US" dirty="0" err="1">
                <a:latin typeface="Candara" panose="020E0502030303020204" pitchFamily="34" charset="0"/>
              </a:rPr>
              <a:t>этапам</a:t>
            </a:r>
            <a:r>
              <a:rPr lang="ru-RU" dirty="0">
                <a:latin typeface="Candara" panose="020E0502030303020204" pitchFamily="34" charset="0"/>
              </a:rPr>
              <a:t> </a:t>
            </a:r>
            <a:endParaRPr lang="en-US" dirty="0">
              <a:latin typeface="Candara" panose="020E0502030303020204" pitchFamily="34" charset="0"/>
            </a:endParaRPr>
          </a:p>
        </p:txBody>
      </p:sp>
      <p:sp>
        <p:nvSpPr>
          <p:cNvPr id="7" name="Rectangle 6">
            <a:extLst>
              <a:ext uri="{FF2B5EF4-FFF2-40B4-BE49-F238E27FC236}">
                <a16:creationId xmlns:a16="http://schemas.microsoft.com/office/drawing/2014/main" id="{8FE0579E-33D1-42BD-A3B1-C842F4506C33}"/>
              </a:ext>
            </a:extLst>
          </p:cNvPr>
          <p:cNvSpPr/>
          <p:nvPr/>
        </p:nvSpPr>
        <p:spPr>
          <a:xfrm>
            <a:off x="367629" y="3245833"/>
            <a:ext cx="6811397" cy="29720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Picture 7">
            <a:extLst>
              <a:ext uri="{FF2B5EF4-FFF2-40B4-BE49-F238E27FC236}">
                <a16:creationId xmlns:a16="http://schemas.microsoft.com/office/drawing/2014/main" id="{2131444F-EB28-4B69-AA72-6C44D7C09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47" r="34649" b="2773"/>
          <a:stretch/>
        </p:blipFill>
        <p:spPr bwMode="auto">
          <a:xfrm>
            <a:off x="1602039" y="3570128"/>
            <a:ext cx="688378" cy="21517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63FBA7A-0D1E-4862-A14C-881B25F39015}"/>
              </a:ext>
            </a:extLst>
          </p:cNvPr>
          <p:cNvSpPr/>
          <p:nvPr/>
        </p:nvSpPr>
        <p:spPr>
          <a:xfrm>
            <a:off x="-1192275" y="5582735"/>
            <a:ext cx="6096000" cy="338554"/>
          </a:xfrm>
          <a:prstGeom prst="rect">
            <a:avLst/>
          </a:prstGeom>
        </p:spPr>
        <p:txBody>
          <a:bodyPr vert="horz" lIns="91440" tIns="45720" rIns="91440" bIns="45720" rtlCol="0">
            <a:noAutofit/>
          </a:bodyPr>
          <a:lstStyle/>
          <a:p>
            <a:pPr algn="ctr" defTabSz="914172"/>
            <a:r>
              <a:rPr lang="ru-RU" sz="1200" dirty="0">
                <a:latin typeface="Candara" panose="020E0502030303020204" pitchFamily="34" charset="0"/>
                <a:cs typeface="Arial" panose="020B0604020202020204" pitchFamily="34" charset="0"/>
              </a:rPr>
              <a:t>ARTISTRY HYDRA-V™ </a:t>
            </a:r>
          </a:p>
          <a:p>
            <a:pPr algn="ctr" defTabSz="914172"/>
            <a:r>
              <a:rPr lang="ru-RU" sz="1200" dirty="0">
                <a:latin typeface="Candara" panose="020E0502030303020204" pitchFamily="34" charset="0"/>
                <a:cs typeface="Arial" panose="020B0604020202020204" pitchFamily="34" charset="0"/>
              </a:rPr>
              <a:t>Освежающий тоник </a:t>
            </a:r>
          </a:p>
          <a:p>
            <a:pPr algn="ctr" defTabSz="914172"/>
            <a:r>
              <a:rPr lang="ru-RU" sz="1200" dirty="0">
                <a:latin typeface="Candara" panose="020E0502030303020204" pitchFamily="34" charset="0"/>
                <a:cs typeface="Arial" panose="020B0604020202020204" pitchFamily="34" charset="0"/>
              </a:rPr>
              <a:t>для кожи лица </a:t>
            </a:r>
          </a:p>
        </p:txBody>
      </p:sp>
      <p:pic>
        <p:nvPicPr>
          <p:cNvPr id="10" name="Picture 9">
            <a:extLst>
              <a:ext uri="{FF2B5EF4-FFF2-40B4-BE49-F238E27FC236}">
                <a16:creationId xmlns:a16="http://schemas.microsoft.com/office/drawing/2014/main" id="{749C8F64-763F-4651-99A4-2D26D378C2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802" t="5277" r="33634"/>
          <a:stretch/>
        </p:blipFill>
        <p:spPr bwMode="auto">
          <a:xfrm>
            <a:off x="4846796" y="3557315"/>
            <a:ext cx="760260" cy="22814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1016FF7-13EE-4824-BCD8-88BAD913FAE2}"/>
              </a:ext>
            </a:extLst>
          </p:cNvPr>
          <p:cNvSpPr/>
          <p:nvPr/>
        </p:nvSpPr>
        <p:spPr>
          <a:xfrm>
            <a:off x="3505342" y="5731050"/>
            <a:ext cx="3500098" cy="338554"/>
          </a:xfrm>
          <a:prstGeom prst="rect">
            <a:avLst/>
          </a:prstGeom>
        </p:spPr>
        <p:txBody>
          <a:bodyPr vert="horz" lIns="91440" tIns="45720" rIns="91440" bIns="45720" rtlCol="0">
            <a:noAutofit/>
          </a:bodyPr>
          <a:lstStyle/>
          <a:p>
            <a:pPr algn="ctr" defTabSz="914172"/>
            <a:r>
              <a:rPr lang="en-US" sz="1200" dirty="0">
                <a:latin typeface="Candara" panose="020E0502030303020204" pitchFamily="34" charset="0"/>
                <a:cs typeface="Arial" panose="020B0604020202020204" pitchFamily="34" charset="0"/>
              </a:rPr>
              <a:t>ARTISTRY YOUTH XTEND™ </a:t>
            </a:r>
            <a:endParaRPr lang="ru-RU" sz="1200" dirty="0">
              <a:latin typeface="Candara" panose="020E0502030303020204" pitchFamily="34" charset="0"/>
              <a:cs typeface="Arial" panose="020B0604020202020204" pitchFamily="34" charset="0"/>
            </a:endParaRPr>
          </a:p>
          <a:p>
            <a:pPr algn="ctr" defTabSz="914172"/>
            <a:r>
              <a:rPr lang="ru-RU" sz="1200" dirty="0">
                <a:latin typeface="Candara" panose="020E0502030303020204" pitchFamily="34" charset="0"/>
                <a:cs typeface="Arial" panose="020B0604020202020204" pitchFamily="34" charset="0"/>
              </a:rPr>
              <a:t>Смягчающий лосьон-тоник</a:t>
            </a:r>
          </a:p>
        </p:txBody>
      </p:sp>
      <p:sp>
        <p:nvSpPr>
          <p:cNvPr id="5" name="TextBox 4">
            <a:extLst>
              <a:ext uri="{FF2B5EF4-FFF2-40B4-BE49-F238E27FC236}">
                <a16:creationId xmlns:a16="http://schemas.microsoft.com/office/drawing/2014/main" id="{34C4EA1B-AD1B-4F0D-9C71-B10A5C158B41}"/>
              </a:ext>
            </a:extLst>
          </p:cNvPr>
          <p:cNvSpPr txBox="1"/>
          <p:nvPr/>
        </p:nvSpPr>
        <p:spPr>
          <a:xfrm>
            <a:off x="509516" y="3245833"/>
            <a:ext cx="2308645" cy="369332"/>
          </a:xfrm>
          <a:prstGeom prst="rect">
            <a:avLst/>
          </a:prstGeom>
          <a:noFill/>
        </p:spPr>
        <p:txBody>
          <a:bodyPr wrap="none" rtlCol="0">
            <a:spAutoFit/>
          </a:bodyPr>
          <a:lstStyle/>
          <a:p>
            <a:r>
              <a:rPr lang="ru-RU" dirty="0">
                <a:latin typeface="Candara" panose="020E0502030303020204" pitchFamily="34" charset="0"/>
              </a:rPr>
              <a:t>РЕКОМЕНДУЕМ ВАМ</a:t>
            </a:r>
          </a:p>
        </p:txBody>
      </p:sp>
      <p:sp>
        <p:nvSpPr>
          <p:cNvPr id="13" name="TextBox 12">
            <a:extLst>
              <a:ext uri="{FF2B5EF4-FFF2-40B4-BE49-F238E27FC236}">
                <a16:creationId xmlns:a16="http://schemas.microsoft.com/office/drawing/2014/main" id="{315ED2C8-5E0C-4D2D-8DC1-502CF8710007}"/>
              </a:ext>
            </a:extLst>
          </p:cNvPr>
          <p:cNvSpPr txBox="1"/>
          <p:nvPr/>
        </p:nvSpPr>
        <p:spPr>
          <a:xfrm>
            <a:off x="2252776" y="4138514"/>
            <a:ext cx="1527982" cy="523220"/>
          </a:xfrm>
          <a:prstGeom prst="rect">
            <a:avLst/>
          </a:prstGeom>
          <a:noFill/>
          <a:ln>
            <a:noFill/>
          </a:ln>
        </p:spPr>
        <p:txBody>
          <a:bodyPr wrap="none" rtlCol="0">
            <a:spAutoFit/>
          </a:bodyPr>
          <a:lstStyle/>
          <a:p>
            <a:r>
              <a:rPr lang="ru-RU" sz="1400" dirty="0">
                <a:latin typeface="Candara" panose="020E0502030303020204" pitchFamily="34" charset="0"/>
              </a:rPr>
              <a:t>Каждый день</a:t>
            </a:r>
          </a:p>
          <a:p>
            <a:r>
              <a:rPr lang="ru-RU" sz="1400" dirty="0">
                <a:latin typeface="Candara" panose="020E0502030303020204" pitchFamily="34" charset="0"/>
              </a:rPr>
              <a:t>Утром и вечером</a:t>
            </a:r>
          </a:p>
        </p:txBody>
      </p:sp>
      <p:sp>
        <p:nvSpPr>
          <p:cNvPr id="14" name="TextBox 13">
            <a:extLst>
              <a:ext uri="{FF2B5EF4-FFF2-40B4-BE49-F238E27FC236}">
                <a16:creationId xmlns:a16="http://schemas.microsoft.com/office/drawing/2014/main" id="{ECFBAC15-0C11-49A5-B170-5F6D6CCA60AC}"/>
              </a:ext>
            </a:extLst>
          </p:cNvPr>
          <p:cNvSpPr txBox="1"/>
          <p:nvPr/>
        </p:nvSpPr>
        <p:spPr>
          <a:xfrm>
            <a:off x="5582657" y="4138514"/>
            <a:ext cx="1527982" cy="523220"/>
          </a:xfrm>
          <a:prstGeom prst="rect">
            <a:avLst/>
          </a:prstGeom>
          <a:noFill/>
          <a:ln>
            <a:noFill/>
          </a:ln>
        </p:spPr>
        <p:txBody>
          <a:bodyPr wrap="none" rtlCol="0">
            <a:spAutoFit/>
          </a:bodyPr>
          <a:lstStyle/>
          <a:p>
            <a:r>
              <a:rPr lang="ru-RU" sz="1400" dirty="0">
                <a:latin typeface="Candara" panose="020E0502030303020204" pitchFamily="34" charset="0"/>
              </a:rPr>
              <a:t>Каждый день</a:t>
            </a:r>
          </a:p>
          <a:p>
            <a:r>
              <a:rPr lang="ru-RU" sz="1400" dirty="0">
                <a:latin typeface="Candara" panose="020E0502030303020204" pitchFamily="34" charset="0"/>
              </a:rPr>
              <a:t>Утром и вечером</a:t>
            </a:r>
          </a:p>
        </p:txBody>
      </p:sp>
      <p:cxnSp>
        <p:nvCxnSpPr>
          <p:cNvPr id="12" name="Straight Connector 11">
            <a:extLst>
              <a:ext uri="{FF2B5EF4-FFF2-40B4-BE49-F238E27FC236}">
                <a16:creationId xmlns:a16="http://schemas.microsoft.com/office/drawing/2014/main" id="{FE721BC3-7736-49CA-A835-91FEE727C80E}"/>
              </a:ext>
            </a:extLst>
          </p:cNvPr>
          <p:cNvCxnSpPr>
            <a:cxnSpLocks/>
          </p:cNvCxnSpPr>
          <p:nvPr/>
        </p:nvCxnSpPr>
        <p:spPr>
          <a:xfrm flipH="1">
            <a:off x="2818163" y="3300685"/>
            <a:ext cx="1712894" cy="28793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8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D7938C-0D44-492A-AA35-D14FDC5BBE8E}"/>
              </a:ext>
            </a:extLst>
          </p:cNvPr>
          <p:cNvSpPr/>
          <p:nvPr/>
        </p:nvSpPr>
        <p:spPr>
          <a:xfrm>
            <a:off x="299436" y="365712"/>
            <a:ext cx="3906680" cy="523220"/>
          </a:xfrm>
          <a:prstGeom prst="rect">
            <a:avLst/>
          </a:prstGeom>
        </p:spPr>
        <p:txBody>
          <a:bodyPr vert="horz" lIns="91440" tIns="45720" rIns="91440" bIns="45720" rtlCol="0">
            <a:normAutofit lnSpcReduction="10000"/>
          </a:bodyPr>
          <a:lstStyle/>
          <a:p>
            <a:pPr>
              <a:lnSpc>
                <a:spcPct val="90000"/>
              </a:lnSpc>
              <a:spcAft>
                <a:spcPts val="600"/>
              </a:spcAft>
            </a:pPr>
            <a:r>
              <a:rPr lang="ru-RU" sz="3200" b="1" dirty="0">
                <a:latin typeface="Candara" panose="020E0502030303020204" pitchFamily="34" charset="0"/>
              </a:rPr>
              <a:t>ЛАЙФХАК</a:t>
            </a:r>
            <a:endParaRPr lang="en-US" sz="3200" b="1" dirty="0">
              <a:latin typeface="Candara" panose="020E0502030303020204" pitchFamily="34" charset="0"/>
            </a:endParaRPr>
          </a:p>
        </p:txBody>
      </p:sp>
      <p:pic>
        <p:nvPicPr>
          <p:cNvPr id="8" name="Picture 7">
            <a:extLst>
              <a:ext uri="{FF2B5EF4-FFF2-40B4-BE49-F238E27FC236}">
                <a16:creationId xmlns:a16="http://schemas.microsoft.com/office/drawing/2014/main" id="{2131444F-EB28-4B69-AA72-6C44D7C09B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7" r="34649" b="2773"/>
          <a:stretch/>
        </p:blipFill>
        <p:spPr bwMode="auto">
          <a:xfrm>
            <a:off x="1567275" y="3035150"/>
            <a:ext cx="1062684" cy="33218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63FBA7A-0D1E-4862-A14C-881B25F39015}"/>
              </a:ext>
            </a:extLst>
          </p:cNvPr>
          <p:cNvSpPr/>
          <p:nvPr/>
        </p:nvSpPr>
        <p:spPr>
          <a:xfrm>
            <a:off x="-1096741" y="6069604"/>
            <a:ext cx="6096000" cy="338554"/>
          </a:xfrm>
          <a:prstGeom prst="rect">
            <a:avLst/>
          </a:prstGeom>
        </p:spPr>
        <p:txBody>
          <a:bodyPr vert="horz" lIns="91440" tIns="45720" rIns="91440" bIns="45720" rtlCol="0">
            <a:noAutofit/>
          </a:bodyPr>
          <a:lstStyle/>
          <a:p>
            <a:pPr algn="ctr" defTabSz="914172"/>
            <a:r>
              <a:rPr lang="ru-RU" sz="1200" dirty="0">
                <a:latin typeface="Candara" panose="020E0502030303020204" pitchFamily="34" charset="0"/>
                <a:cs typeface="Arial" panose="020B0604020202020204" pitchFamily="34" charset="0"/>
              </a:rPr>
              <a:t>ARTISTRY HYDRA-V™ </a:t>
            </a:r>
          </a:p>
          <a:p>
            <a:pPr algn="ctr" defTabSz="914172"/>
            <a:r>
              <a:rPr lang="ru-RU" sz="1200" dirty="0">
                <a:latin typeface="Candara" panose="020E0502030303020204" pitchFamily="34" charset="0"/>
                <a:cs typeface="Arial" panose="020B0604020202020204" pitchFamily="34" charset="0"/>
              </a:rPr>
              <a:t>Освежающий тоник </a:t>
            </a:r>
          </a:p>
          <a:p>
            <a:pPr algn="ctr" defTabSz="914172"/>
            <a:r>
              <a:rPr lang="ru-RU" sz="1200" dirty="0">
                <a:latin typeface="Candara" panose="020E0502030303020204" pitchFamily="34" charset="0"/>
                <a:cs typeface="Arial" panose="020B0604020202020204" pitchFamily="34" charset="0"/>
              </a:rPr>
              <a:t>для кожи лица </a:t>
            </a:r>
          </a:p>
        </p:txBody>
      </p:sp>
      <p:pic>
        <p:nvPicPr>
          <p:cNvPr id="10" name="Picture 9">
            <a:extLst>
              <a:ext uri="{FF2B5EF4-FFF2-40B4-BE49-F238E27FC236}">
                <a16:creationId xmlns:a16="http://schemas.microsoft.com/office/drawing/2014/main" id="{749C8F64-763F-4651-99A4-2D26D378C2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02" t="5277" r="33634"/>
          <a:stretch/>
        </p:blipFill>
        <p:spPr bwMode="auto">
          <a:xfrm>
            <a:off x="4724215" y="3035150"/>
            <a:ext cx="1067595" cy="32037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1016FF7-13EE-4824-BCD8-88BAD913FAE2}"/>
              </a:ext>
            </a:extLst>
          </p:cNvPr>
          <p:cNvSpPr/>
          <p:nvPr/>
        </p:nvSpPr>
        <p:spPr>
          <a:xfrm>
            <a:off x="3505509" y="6143057"/>
            <a:ext cx="3500098" cy="338554"/>
          </a:xfrm>
          <a:prstGeom prst="rect">
            <a:avLst/>
          </a:prstGeom>
        </p:spPr>
        <p:txBody>
          <a:bodyPr vert="horz" lIns="91440" tIns="45720" rIns="91440" bIns="45720" rtlCol="0">
            <a:noAutofit/>
          </a:bodyPr>
          <a:lstStyle/>
          <a:p>
            <a:pPr algn="ctr" defTabSz="914172"/>
            <a:r>
              <a:rPr lang="en-US" sz="1200" dirty="0">
                <a:latin typeface="Candara" panose="020E0502030303020204" pitchFamily="34" charset="0"/>
                <a:cs typeface="Arial" panose="020B0604020202020204" pitchFamily="34" charset="0"/>
              </a:rPr>
              <a:t>ARTISTRY YOUTH XTEND™ </a:t>
            </a:r>
            <a:endParaRPr lang="ru-RU" sz="1200" dirty="0">
              <a:latin typeface="Candara" panose="020E0502030303020204" pitchFamily="34" charset="0"/>
              <a:cs typeface="Arial" panose="020B0604020202020204" pitchFamily="34" charset="0"/>
            </a:endParaRPr>
          </a:p>
          <a:p>
            <a:pPr algn="ctr" defTabSz="914172"/>
            <a:r>
              <a:rPr lang="ru-RU" sz="1200" dirty="0">
                <a:latin typeface="Candara" panose="020E0502030303020204" pitchFamily="34" charset="0"/>
                <a:cs typeface="Arial" panose="020B0604020202020204" pitchFamily="34" charset="0"/>
              </a:rPr>
              <a:t>Смягчающий лосьон-тоник</a:t>
            </a:r>
          </a:p>
        </p:txBody>
      </p:sp>
      <p:pic>
        <p:nvPicPr>
          <p:cNvPr id="15362" name="Picture 2">
            <a:extLst>
              <a:ext uri="{FF2B5EF4-FFF2-40B4-BE49-F238E27FC236}">
                <a16:creationId xmlns:a16="http://schemas.microsoft.com/office/drawing/2014/main" id="{1A2A639A-47EB-44C2-9185-448FC3A0B5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44" r="31182"/>
          <a:stretch/>
        </p:blipFill>
        <p:spPr bwMode="auto">
          <a:xfrm>
            <a:off x="6553512" y="365712"/>
            <a:ext cx="5295776" cy="561493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49A3E6-C640-4436-9AC6-AE09337E130A}"/>
              </a:ext>
            </a:extLst>
          </p:cNvPr>
          <p:cNvSpPr/>
          <p:nvPr/>
        </p:nvSpPr>
        <p:spPr>
          <a:xfrm>
            <a:off x="299436" y="1095418"/>
            <a:ext cx="6096000" cy="338554"/>
          </a:xfrm>
          <a:prstGeom prst="rect">
            <a:avLst/>
          </a:prstGeom>
        </p:spPr>
        <p:txBody>
          <a:bodyPr vert="horz" lIns="91440" tIns="45720" rIns="91440" bIns="45720" rtlCol="0">
            <a:noAutofit/>
          </a:bodyPr>
          <a:lstStyle/>
          <a:p>
            <a:pPr defTabSz="914172"/>
            <a:r>
              <a:rPr lang="ru-RU" sz="1600" dirty="0">
                <a:latin typeface="Candara" panose="020E0502030303020204" pitchFamily="34" charset="0"/>
                <a:cs typeface="Arial" panose="020B0604020202020204" pitchFamily="34" charset="0"/>
              </a:rPr>
              <a:t>Вы можете чередовать тоники для лица в своем уходе</a:t>
            </a:r>
          </a:p>
          <a:p>
            <a:pPr defTabSz="914172"/>
            <a:r>
              <a:rPr lang="ru-RU" sz="1600" dirty="0">
                <a:latin typeface="Candara" panose="020E0502030303020204" pitchFamily="34" charset="0"/>
                <a:cs typeface="Arial" panose="020B0604020202020204" pitchFamily="34" charset="0"/>
              </a:rPr>
              <a:t>Например, </a:t>
            </a:r>
          </a:p>
          <a:p>
            <a:pPr defTabSz="914172"/>
            <a:r>
              <a:rPr lang="ru-RU" sz="1600" dirty="0">
                <a:latin typeface="Candara" panose="020E0502030303020204" pitchFamily="34" charset="0"/>
                <a:cs typeface="Arial" panose="020B0604020202020204" pitchFamily="34" charset="0"/>
              </a:rPr>
              <a:t>-Утром используйте освежающий тоник </a:t>
            </a:r>
            <a:r>
              <a:rPr lang="en-US" sz="1600" dirty="0">
                <a:latin typeface="Candara" panose="020E0502030303020204" pitchFamily="34" charset="0"/>
                <a:cs typeface="Arial" panose="020B0604020202020204" pitchFamily="34" charset="0"/>
              </a:rPr>
              <a:t>HYDRA V</a:t>
            </a:r>
          </a:p>
          <a:p>
            <a:pPr defTabSz="914172"/>
            <a:r>
              <a:rPr lang="ru-RU" sz="1600" dirty="0">
                <a:latin typeface="Candara" panose="020E0502030303020204" pitchFamily="34" charset="0"/>
                <a:cs typeface="Arial" panose="020B0604020202020204" pitchFamily="34" charset="0"/>
              </a:rPr>
              <a:t>-Вечером нанесите смягчающий тоник </a:t>
            </a:r>
            <a:r>
              <a:rPr lang="en-US" sz="1600" dirty="0">
                <a:latin typeface="Candara" panose="020E0502030303020204" pitchFamily="34" charset="0"/>
                <a:cs typeface="Arial" panose="020B0604020202020204" pitchFamily="34" charset="0"/>
              </a:rPr>
              <a:t>YOUTH XTEND</a:t>
            </a:r>
            <a:endParaRPr lang="ru-RU" sz="1600" dirty="0">
              <a:latin typeface="Candara" panose="020E0502030303020204" pitchFamily="34" charset="0"/>
              <a:cs typeface="Arial" panose="020B0604020202020204" pitchFamily="34" charset="0"/>
            </a:endParaRPr>
          </a:p>
          <a:p>
            <a:pPr defTabSz="914172"/>
            <a:endParaRPr lang="ru-RU" sz="1600" dirty="0">
              <a:latin typeface="Candara" panose="020E0502030303020204" pitchFamily="34" charset="0"/>
              <a:cs typeface="Arial" panose="020B0604020202020204" pitchFamily="34" charset="0"/>
            </a:endParaRPr>
          </a:p>
          <a:p>
            <a:pPr defTabSz="914172"/>
            <a:r>
              <a:rPr lang="ru-RU" sz="1600" dirty="0">
                <a:latin typeface="Candara" panose="020E0502030303020204" pitchFamily="34" charset="0"/>
                <a:cs typeface="Arial" panose="020B0604020202020204" pitchFamily="34" charset="0"/>
              </a:rPr>
              <a:t>Вы также можете использовать тоник без ватного диска. Просто налйете продукт в ладони и нанесите на лицо</a:t>
            </a:r>
          </a:p>
          <a:p>
            <a:pPr defTabSz="914172"/>
            <a:endParaRPr lang="ru-RU" sz="1600"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233140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4F4D161-82EB-4C60-8D5D-E02F3A59E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36" b="44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62B3A4-2A0E-4920-9410-E64CC694B5C2}"/>
              </a:ext>
            </a:extLst>
          </p:cNvPr>
          <p:cNvSpPr txBox="1"/>
          <p:nvPr/>
        </p:nvSpPr>
        <p:spPr>
          <a:xfrm>
            <a:off x="244293" y="2741836"/>
            <a:ext cx="2976577" cy="278892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800">
                <a:solidFill>
                  <a:srgbClr val="262626"/>
                </a:solidFill>
                <a:latin typeface="+mj-lt"/>
                <a:ea typeface="+mj-ea"/>
                <a:cs typeface="+mj-cs"/>
              </a:rPr>
              <a:t>СОХРАНЯЕМ</a:t>
            </a:r>
          </a:p>
          <a:p>
            <a:pPr algn="ctr">
              <a:lnSpc>
                <a:spcPct val="90000"/>
              </a:lnSpc>
              <a:spcBef>
                <a:spcPct val="0"/>
              </a:spcBef>
              <a:spcAft>
                <a:spcPts val="600"/>
              </a:spcAft>
            </a:pPr>
            <a:r>
              <a:rPr lang="en-US" sz="2800">
                <a:solidFill>
                  <a:srgbClr val="262626"/>
                </a:solidFill>
                <a:latin typeface="+mj-lt"/>
                <a:ea typeface="+mj-ea"/>
                <a:cs typeface="+mj-cs"/>
              </a:rPr>
              <a:t>УПРУГОСТЬ</a:t>
            </a:r>
          </a:p>
        </p:txBody>
      </p:sp>
    </p:spTree>
    <p:extLst>
      <p:ext uri="{BB962C8B-B14F-4D97-AF65-F5344CB8AC3E}">
        <p14:creationId xmlns:p14="http://schemas.microsoft.com/office/powerpoint/2010/main" val="19240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7FA4576-B5FA-4813-9C09-55F66C192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74"/>
          <a:stretch/>
        </p:blipFill>
        <p:spPr bwMode="auto">
          <a:xfrm>
            <a:off x="-1269223" y="0"/>
            <a:ext cx="13461223" cy="7571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19553D-C596-4B7D-864C-BDAE30AF4549}"/>
              </a:ext>
            </a:extLst>
          </p:cNvPr>
          <p:cNvSpPr/>
          <p:nvPr/>
        </p:nvSpPr>
        <p:spPr>
          <a:xfrm>
            <a:off x="3360420" y="102499"/>
            <a:ext cx="9201150" cy="1270861"/>
          </a:xfrm>
          <a:prstGeom prst="rect">
            <a:avLst/>
          </a:prstGeom>
        </p:spPr>
        <p:txBody>
          <a:bodyPr wrap="square">
            <a:spAutoFit/>
          </a:bodyPr>
          <a:lstStyle/>
          <a:p>
            <a:pPr>
              <a:lnSpc>
                <a:spcPct val="107000"/>
              </a:lnSpc>
              <a:spcAft>
                <a:spcPts val="800"/>
              </a:spcAft>
            </a:pPr>
            <a:r>
              <a:rPr lang="ru-RU" sz="200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НА ПЕРВЫХ ЭТАПАХ ЧЕЛОВЕК ХУДЕЕТ ИМЕННО ИЗ-ЗА </a:t>
            </a:r>
            <a:r>
              <a:rPr lang="ru-RU" sz="2000" b="1"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ОБЕЗВОЖИВАНИЯ</a:t>
            </a:r>
            <a:r>
              <a:rPr lang="ru-RU" sz="200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a:t>
            </a:r>
          </a:p>
          <a:p>
            <a:pPr>
              <a:lnSpc>
                <a:spcPct val="107000"/>
              </a:lnSpc>
              <a:spcAft>
                <a:spcPts val="800"/>
              </a:spcAft>
            </a:pPr>
            <a:r>
              <a:rPr lang="ru-RU" sz="2000"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 А ЗНАЧИТ, </a:t>
            </a:r>
            <a:r>
              <a:rPr lang="ru-RU" sz="2000" b="1"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КОЖА ТЕРЯЕТ УПРУГОСТЬ,   И ОБВИСАЕТ…</a:t>
            </a:r>
          </a:p>
          <a:p>
            <a:pPr>
              <a:lnSpc>
                <a:spcPct val="107000"/>
              </a:lnSpc>
              <a:spcAft>
                <a:spcPts val="800"/>
              </a:spcAft>
            </a:pPr>
            <a:r>
              <a:rPr lang="ru-RU" sz="2000" b="1" dirty="0">
                <a:solidFill>
                  <a:schemeClr val="accent1">
                    <a:lumMod val="75000"/>
                  </a:schemeClr>
                </a:solidFill>
                <a:latin typeface="Candara" panose="020E0502030303020204" pitchFamily="34" charset="0"/>
                <a:ea typeface="Calibri" panose="020F0502020204030204" pitchFamily="34" charset="0"/>
                <a:cs typeface="Calibri" panose="020F0502020204030204" pitchFamily="34" charset="0"/>
              </a:rPr>
              <a:t>-НО МЫ МОЖЕМ ЭТО ПРЕДОТВРАТИТЬ-</a:t>
            </a:r>
            <a:endParaRPr lang="ru-RU" sz="2000" dirty="0">
              <a:solidFill>
                <a:schemeClr val="accent1">
                  <a:lumMod val="75000"/>
                </a:schemeClr>
              </a:solidFill>
              <a:latin typeface="Candara" panose="020E0502030303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5265BE7-8232-4D57-871B-25AA333FD0F9}"/>
              </a:ext>
            </a:extLst>
          </p:cNvPr>
          <p:cNvSpPr txBox="1"/>
          <p:nvPr/>
        </p:nvSpPr>
        <p:spPr>
          <a:xfrm>
            <a:off x="5231639" y="2097192"/>
            <a:ext cx="6346609" cy="2062103"/>
          </a:xfrm>
          <a:prstGeom prst="rect">
            <a:avLst/>
          </a:prstGeom>
          <a:noFill/>
          <a:ln>
            <a:solidFill>
              <a:schemeClr val="bg1"/>
            </a:solidFill>
          </a:ln>
        </p:spPr>
        <p:txBody>
          <a:bodyPr wrap="none" rtlCol="0">
            <a:spAutoFit/>
          </a:bodyPr>
          <a:lstStyle/>
          <a:p>
            <a:r>
              <a:rPr lang="ru-RU" sz="1600" b="1" dirty="0">
                <a:solidFill>
                  <a:schemeClr val="accent1">
                    <a:lumMod val="75000"/>
                  </a:schemeClr>
                </a:solidFill>
                <a:latin typeface="Candara" panose="020E0502030303020204" pitchFamily="34" charset="0"/>
              </a:rPr>
              <a:t>ГИАЛУРОНОВАЯ КИСЛОТА </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Притягивает молекулы воды и удерживает их в коже</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Восстанавливает естественные показатели влажности в клетках</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Устраняет мелкие морщинки</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Глубокие морщины делает значительно менее выраженными</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Возвращает прежние показатели упругости и эластичности</a:t>
            </a:r>
          </a:p>
          <a:p>
            <a:r>
              <a:rPr lang="ru-RU" sz="1600" b="1" dirty="0">
                <a:solidFill>
                  <a:schemeClr val="accent1">
                    <a:lumMod val="75000"/>
                  </a:schemeClr>
                </a:solidFill>
                <a:latin typeface="Candara" panose="020E0502030303020204" pitchFamily="34" charset="0"/>
              </a:rPr>
              <a:t>      без операционных вмешательств</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Является родственным для кожи компонентом</a:t>
            </a:r>
          </a:p>
        </p:txBody>
      </p:sp>
      <p:sp>
        <p:nvSpPr>
          <p:cNvPr id="9" name="TextBox 8">
            <a:extLst>
              <a:ext uri="{FF2B5EF4-FFF2-40B4-BE49-F238E27FC236}">
                <a16:creationId xmlns:a16="http://schemas.microsoft.com/office/drawing/2014/main" id="{8E5EDFD4-5545-4DC3-87C9-B41682EF63B1}"/>
              </a:ext>
            </a:extLst>
          </p:cNvPr>
          <p:cNvSpPr txBox="1"/>
          <p:nvPr/>
        </p:nvSpPr>
        <p:spPr>
          <a:xfrm>
            <a:off x="5231639" y="4542177"/>
            <a:ext cx="6346609" cy="1323439"/>
          </a:xfrm>
          <a:prstGeom prst="rect">
            <a:avLst/>
          </a:prstGeom>
          <a:noFill/>
          <a:ln>
            <a:solidFill>
              <a:schemeClr val="bg1"/>
            </a:solidFill>
          </a:ln>
        </p:spPr>
        <p:txBody>
          <a:bodyPr wrap="square" rtlCol="0">
            <a:spAutoFit/>
          </a:bodyPr>
          <a:lstStyle/>
          <a:p>
            <a:r>
              <a:rPr lang="ru-RU" sz="1600" b="1" dirty="0">
                <a:solidFill>
                  <a:schemeClr val="accent1">
                    <a:lumMod val="75000"/>
                  </a:schemeClr>
                </a:solidFill>
                <a:latin typeface="Candara" panose="020E0502030303020204" pitchFamily="34" charset="0"/>
              </a:rPr>
              <a:t>ВИТАМИН С</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Сильнейший антиоксидант, который борется со свободными</a:t>
            </a:r>
          </a:p>
          <a:p>
            <a:r>
              <a:rPr lang="ru-RU" sz="1600" b="1" dirty="0">
                <a:solidFill>
                  <a:schemeClr val="accent1">
                    <a:lumMod val="75000"/>
                  </a:schemeClr>
                </a:solidFill>
                <a:latin typeface="Candara" panose="020E0502030303020204" pitchFamily="34" charset="0"/>
              </a:rPr>
              <a:t>      радикалами – одной из причин старения кожи</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Помогает поддерживать упругость и молодость кожи</a:t>
            </a:r>
          </a:p>
          <a:p>
            <a:pPr marL="285750" indent="-285750">
              <a:buFont typeface="Arial" panose="020B0604020202020204" pitchFamily="34" charset="0"/>
              <a:buChar char="•"/>
            </a:pPr>
            <a:r>
              <a:rPr lang="ru-RU" sz="1600" b="1" dirty="0">
                <a:solidFill>
                  <a:schemeClr val="accent1">
                    <a:lumMod val="75000"/>
                  </a:schemeClr>
                </a:solidFill>
                <a:latin typeface="Candara" panose="020E0502030303020204" pitchFamily="34" charset="0"/>
              </a:rPr>
              <a:t>Выравнивает тон кожи и борется с пишментацией</a:t>
            </a:r>
          </a:p>
        </p:txBody>
      </p:sp>
      <p:sp>
        <p:nvSpPr>
          <p:cNvPr id="8" name="TextBox 7">
            <a:extLst>
              <a:ext uri="{FF2B5EF4-FFF2-40B4-BE49-F238E27FC236}">
                <a16:creationId xmlns:a16="http://schemas.microsoft.com/office/drawing/2014/main" id="{50A0A7D7-3FC3-4922-8AFF-9D93181916C0}"/>
              </a:ext>
            </a:extLst>
          </p:cNvPr>
          <p:cNvSpPr txBox="1"/>
          <p:nvPr/>
        </p:nvSpPr>
        <p:spPr>
          <a:xfrm>
            <a:off x="572827" y="6447724"/>
            <a:ext cx="4166525" cy="307777"/>
          </a:xfrm>
          <a:prstGeom prst="rect">
            <a:avLst/>
          </a:prstGeom>
          <a:noFill/>
        </p:spPr>
        <p:txBody>
          <a:bodyPr wrap="none" rtlCol="0">
            <a:spAutoFit/>
          </a:bodyPr>
          <a:lstStyle/>
          <a:p>
            <a:r>
              <a:rPr lang="ru-RU" sz="1400" dirty="0">
                <a:latin typeface="Candara" panose="020E0502030303020204" pitchFamily="34" charset="0"/>
              </a:rPr>
              <a:t>Средство с Витамином С и гиалуроновой кислотой</a:t>
            </a:r>
          </a:p>
        </p:txBody>
      </p:sp>
    </p:spTree>
    <p:extLst>
      <p:ext uri="{BB962C8B-B14F-4D97-AF65-F5344CB8AC3E}">
        <p14:creationId xmlns:p14="http://schemas.microsoft.com/office/powerpoint/2010/main" val="300196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512" y="-7"/>
            <a:ext cx="12188976" cy="6858014"/>
          </a:xfrm>
          <a:prstGeom prst="rect">
            <a:avLst/>
          </a:prstGeom>
        </p:spPr>
      </p:pic>
      <p:sp>
        <p:nvSpPr>
          <p:cNvPr id="2" name="Rectangle 1">
            <a:extLst>
              <a:ext uri="{FF2B5EF4-FFF2-40B4-BE49-F238E27FC236}">
                <a16:creationId xmlns:a16="http://schemas.microsoft.com/office/drawing/2014/main" id="{906FC33E-4D14-4B33-94C9-6F57C23C9E7A}"/>
              </a:ext>
            </a:extLst>
          </p:cNvPr>
          <p:cNvSpPr/>
          <p:nvPr/>
        </p:nvSpPr>
        <p:spPr>
          <a:xfrm>
            <a:off x="2150532" y="106996"/>
            <a:ext cx="8251464" cy="1126462"/>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ИННОВАЦИЯ ДЛЯ ВАШЕЙ МОЛОДОСТИВ</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ВАША ПЕРСОНАЛЬНАЯ СЫВОРОТКА</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2800" dirty="0">
                <a:solidFill>
                  <a:srgbClr val="76777B"/>
                </a:solidFill>
                <a:latin typeface="Franklin Gothic Demi Cond" panose="020B0706030402020204" pitchFamily="34" charset="0"/>
              </a:rPr>
              <a:t>ARTISTRY SIGNATURE SELECT</a:t>
            </a:r>
            <a:endParaRPr kumimoji="0" lang="ru-RU" sz="28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endParaRPr>
          </a:p>
        </p:txBody>
      </p:sp>
      <p:sp>
        <p:nvSpPr>
          <p:cNvPr id="3" name="Rectangle 2">
            <a:extLst>
              <a:ext uri="{FF2B5EF4-FFF2-40B4-BE49-F238E27FC236}">
                <a16:creationId xmlns:a16="http://schemas.microsoft.com/office/drawing/2014/main" id="{A5C00F0E-7C3B-4BB6-B328-718BBA5B3EAE}"/>
              </a:ext>
            </a:extLst>
          </p:cNvPr>
          <p:cNvSpPr/>
          <p:nvPr/>
        </p:nvSpPr>
        <p:spPr>
          <a:xfrm>
            <a:off x="144163" y="4606674"/>
            <a:ext cx="3859885" cy="406265"/>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НАТУРАЛЬНЫЕ ИНГРЕДИЕНТЫ</a:t>
            </a:r>
            <a:endParaRPr kumimoji="0" lang="en-US"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endParaRPr>
          </a:p>
        </p:txBody>
      </p:sp>
      <p:sp>
        <p:nvSpPr>
          <p:cNvPr id="4" name="Rectangle 3">
            <a:extLst>
              <a:ext uri="{FF2B5EF4-FFF2-40B4-BE49-F238E27FC236}">
                <a16:creationId xmlns:a16="http://schemas.microsoft.com/office/drawing/2014/main" id="{5CECADFA-87E7-4410-9F08-6E9C506D9065}"/>
              </a:ext>
            </a:extLst>
          </p:cNvPr>
          <p:cNvSpPr/>
          <p:nvPr/>
        </p:nvSpPr>
        <p:spPr>
          <a:xfrm>
            <a:off x="4574123" y="4610623"/>
            <a:ext cx="3547136" cy="406265"/>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ПОСЛЕДНИЕ ТЕХНОЛОГИИ</a:t>
            </a:r>
            <a:endParaRPr kumimoji="0" lang="en-US"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endParaRPr>
          </a:p>
        </p:txBody>
      </p:sp>
      <p:sp>
        <p:nvSpPr>
          <p:cNvPr id="5" name="Rectangle 4">
            <a:extLst>
              <a:ext uri="{FF2B5EF4-FFF2-40B4-BE49-F238E27FC236}">
                <a16:creationId xmlns:a16="http://schemas.microsoft.com/office/drawing/2014/main" id="{9164AA69-C40B-4F98-A13D-DAB3E5B336B6}"/>
              </a:ext>
            </a:extLst>
          </p:cNvPr>
          <p:cNvSpPr/>
          <p:nvPr/>
        </p:nvSpPr>
        <p:spPr>
          <a:xfrm>
            <a:off x="8565153" y="4580716"/>
            <a:ext cx="4053560" cy="406265"/>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ПЕРСОНАЛИЗАЦИЯ</a:t>
            </a:r>
            <a:endParaRPr kumimoji="0" lang="en-US" sz="24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endParaRPr>
          </a:p>
        </p:txBody>
      </p:sp>
      <p:sp>
        <p:nvSpPr>
          <p:cNvPr id="6" name="TextBox 5">
            <a:extLst>
              <a:ext uri="{FF2B5EF4-FFF2-40B4-BE49-F238E27FC236}">
                <a16:creationId xmlns:a16="http://schemas.microsoft.com/office/drawing/2014/main" id="{660BE179-1AD5-4CAE-87AD-6A70FB8AE38F}"/>
              </a:ext>
            </a:extLst>
          </p:cNvPr>
          <p:cNvSpPr txBox="1"/>
          <p:nvPr/>
        </p:nvSpPr>
        <p:spPr>
          <a:xfrm>
            <a:off x="3660966" y="5281576"/>
            <a:ext cx="1019907" cy="830997"/>
          </a:xfrm>
          <a:prstGeom prst="rect">
            <a:avLst/>
          </a:prstGeom>
        </p:spPr>
        <p:txBody>
          <a:bodyPr wrap="square">
            <a:spAutoFit/>
          </a:bodyPr>
          <a:lstStyle>
            <a:defPPr>
              <a:defRPr lang="en-US"/>
            </a:defPPr>
            <a:lvl1pPr algn="ctr">
              <a:lnSpc>
                <a:spcPct val="80000"/>
              </a:lnSpc>
              <a:defRPr sz="4000">
                <a:solidFill>
                  <a:srgbClr val="76777B"/>
                </a:solidFill>
                <a:latin typeface="Franklin Gothic Demi Cond" panose="020B070603040202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a:t>
            </a:r>
          </a:p>
        </p:txBody>
      </p:sp>
      <p:sp>
        <p:nvSpPr>
          <p:cNvPr id="7" name="TextBox 6">
            <a:extLst>
              <a:ext uri="{FF2B5EF4-FFF2-40B4-BE49-F238E27FC236}">
                <a16:creationId xmlns:a16="http://schemas.microsoft.com/office/drawing/2014/main" id="{9CD07FCB-F716-4843-A370-FB6615B1DE1A}"/>
              </a:ext>
            </a:extLst>
          </p:cNvPr>
          <p:cNvSpPr txBox="1"/>
          <p:nvPr/>
        </p:nvSpPr>
        <p:spPr>
          <a:xfrm>
            <a:off x="7731293" y="5281576"/>
            <a:ext cx="1019907" cy="830997"/>
          </a:xfrm>
          <a:prstGeom prst="rect">
            <a:avLst/>
          </a:prstGeom>
        </p:spPr>
        <p:txBody>
          <a:bodyPr wrap="square">
            <a:spAutoFit/>
          </a:bodyPr>
          <a:lstStyle>
            <a:defPPr>
              <a:defRPr lang="en-US"/>
            </a:defPPr>
            <a:lvl1pPr algn="ctr">
              <a:lnSpc>
                <a:spcPct val="80000"/>
              </a:lnSpc>
              <a:defRPr sz="4000">
                <a:solidFill>
                  <a:srgbClr val="76777B"/>
                </a:solidFill>
                <a:latin typeface="Franklin Gothic Demi Cond" panose="020B070603040202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a:t>
            </a:r>
          </a:p>
        </p:txBody>
      </p:sp>
      <p:sp>
        <p:nvSpPr>
          <p:cNvPr id="10" name="Rectangle 2">
            <a:extLst>
              <a:ext uri="{FF2B5EF4-FFF2-40B4-BE49-F238E27FC236}">
                <a16:creationId xmlns:a16="http://schemas.microsoft.com/office/drawing/2014/main" id="{B50A3885-D142-490B-A53F-A595AC00BAD8}"/>
              </a:ext>
            </a:extLst>
          </p:cNvPr>
          <p:cNvSpPr/>
          <p:nvPr/>
        </p:nvSpPr>
        <p:spPr>
          <a:xfrm>
            <a:off x="121479" y="4962719"/>
            <a:ext cx="3762602" cy="1754326"/>
          </a:xfrm>
          <a:prstGeom prst="rect">
            <a:avLst/>
          </a:prstGeom>
        </p:spPr>
        <p:txBody>
          <a:bodyPr wrap="square">
            <a:spAutoFit/>
          </a:bodyPr>
          <a:lstStyle/>
          <a:p>
            <a:pPr lvl="0">
              <a:defRPr/>
            </a:pPr>
            <a:r>
              <a:rPr lang="ru-RU" dirty="0">
                <a:solidFill>
                  <a:srgbClr val="76777B"/>
                </a:solidFill>
                <a:latin typeface="Franklin Gothic Book" panose="020B0503020102020204" pitchFamily="34" charset="0"/>
              </a:rPr>
              <a:t>В базе находится самое высокое содержание ингредиентов на основе растительных компонентов</a:t>
            </a:r>
            <a:r>
              <a:rPr lang="en-US" dirty="0">
                <a:solidFill>
                  <a:srgbClr val="76777B"/>
                </a:solidFill>
                <a:latin typeface="Franklin Gothic Book" panose="020B0503020102020204" pitchFamily="34" charset="0"/>
              </a:rPr>
              <a:t> </a:t>
            </a:r>
            <a:r>
              <a:rPr lang="en-US" dirty="0" err="1">
                <a:solidFill>
                  <a:srgbClr val="76777B"/>
                </a:solidFill>
                <a:latin typeface="Franklin Gothic Book" panose="020B0503020102020204" pitchFamily="34" charset="0"/>
              </a:rPr>
              <a:t>Nutrilite</a:t>
            </a:r>
            <a:r>
              <a:rPr lang="en-US" dirty="0">
                <a:solidFill>
                  <a:srgbClr val="76777B"/>
                </a:solidFill>
                <a:latin typeface="Franklin Gothic Book" panose="020B0503020102020204" pitchFamily="34" charset="0"/>
              </a:rPr>
              <a:t>™</a:t>
            </a:r>
            <a:r>
              <a:rPr lang="ru-RU" dirty="0">
                <a:solidFill>
                  <a:srgbClr val="76777B"/>
                </a:solidFill>
                <a:latin typeface="Franklin Gothic Book" panose="020B0503020102020204" pitchFamily="34" charset="0"/>
              </a:rPr>
              <a:t>*. Она также увеличивает проникновение концентратов в кожу на 175%. </a:t>
            </a:r>
            <a:endParaRPr lang="en-US" dirty="0">
              <a:solidFill>
                <a:srgbClr val="76777B"/>
              </a:solidFill>
              <a:latin typeface="Franklin Gothic Book" panose="020B0503020102020204" pitchFamily="34" charset="0"/>
            </a:endParaRPr>
          </a:p>
        </p:txBody>
      </p:sp>
      <p:sp>
        <p:nvSpPr>
          <p:cNvPr id="11" name="Rectangle 3">
            <a:extLst>
              <a:ext uri="{FF2B5EF4-FFF2-40B4-BE49-F238E27FC236}">
                <a16:creationId xmlns:a16="http://schemas.microsoft.com/office/drawing/2014/main" id="{B3CDC005-0F81-43FE-BD1C-4C32E728A137}"/>
              </a:ext>
            </a:extLst>
          </p:cNvPr>
          <p:cNvSpPr/>
          <p:nvPr/>
        </p:nvSpPr>
        <p:spPr>
          <a:xfrm>
            <a:off x="4502696" y="4996678"/>
            <a:ext cx="3547137" cy="1754326"/>
          </a:xfrm>
          <a:prstGeom prst="rect">
            <a:avLst/>
          </a:prstGeom>
        </p:spPr>
        <p:txBody>
          <a:bodyPr wrap="square">
            <a:spAutoFit/>
          </a:bodyPr>
          <a:lstStyle/>
          <a:p>
            <a:pPr lvl="0">
              <a:defRPr/>
            </a:pPr>
            <a:r>
              <a:rPr lang="ru-RU" dirty="0">
                <a:solidFill>
                  <a:srgbClr val="76777B"/>
                </a:solidFill>
                <a:latin typeface="Franklin Gothic Book" panose="020B0503020102020204" pitchFamily="34" charset="0"/>
              </a:rPr>
              <a:t>В каждом концентрате сочетаются технологии </a:t>
            </a:r>
            <a:r>
              <a:rPr lang="en-US" dirty="0">
                <a:solidFill>
                  <a:srgbClr val="76777B"/>
                </a:solidFill>
                <a:latin typeface="Franklin Gothic Book" panose="020B0503020102020204" pitchFamily="34" charset="0"/>
              </a:rPr>
              <a:t>ARTISTRY </a:t>
            </a:r>
            <a:r>
              <a:rPr lang="ru-RU" dirty="0">
                <a:solidFill>
                  <a:srgbClr val="76777B"/>
                </a:solidFill>
                <a:latin typeface="Franklin Gothic Book" panose="020B0503020102020204" pitchFamily="34" charset="0"/>
              </a:rPr>
              <a:t>с клинически доказанными результатами, а также на 60% более высокое содержание полезных ингредиентов. </a:t>
            </a:r>
            <a:endParaRPr lang="en-US" dirty="0">
              <a:solidFill>
                <a:srgbClr val="76777B"/>
              </a:solidFill>
              <a:latin typeface="Franklin Gothic Book" panose="020B0503020102020204" pitchFamily="34" charset="0"/>
            </a:endParaRPr>
          </a:p>
        </p:txBody>
      </p:sp>
      <p:sp>
        <p:nvSpPr>
          <p:cNvPr id="12" name="Rectangle 4">
            <a:extLst>
              <a:ext uri="{FF2B5EF4-FFF2-40B4-BE49-F238E27FC236}">
                <a16:creationId xmlns:a16="http://schemas.microsoft.com/office/drawing/2014/main" id="{93C40931-4311-4395-BAD1-DDFA351179CD}"/>
              </a:ext>
            </a:extLst>
          </p:cNvPr>
          <p:cNvSpPr/>
          <p:nvPr/>
        </p:nvSpPr>
        <p:spPr>
          <a:xfrm>
            <a:off x="8638302" y="5058140"/>
            <a:ext cx="3904735" cy="1754326"/>
          </a:xfrm>
          <a:prstGeom prst="rect">
            <a:avLst/>
          </a:prstGeom>
        </p:spPr>
        <p:txBody>
          <a:bodyPr wrap="square">
            <a:spAutoFit/>
          </a:bodyPr>
          <a:lstStyle/>
          <a:p>
            <a:pPr lvl="0">
              <a:defRPr/>
            </a:pPr>
            <a:r>
              <a:rPr lang="ru-RU" dirty="0">
                <a:solidFill>
                  <a:srgbClr val="76777B"/>
                </a:solidFill>
                <a:latin typeface="Franklin Gothic Book" panose="020B0503020102020204" pitchFamily="34" charset="0"/>
              </a:rPr>
              <a:t>Смешивание до 3-х разных концентратов в одной сыворотке предоставляет комплексное решение по борьбе с несовершенствами кожи, подходящее именно вам. </a:t>
            </a:r>
            <a:endParaRPr lang="en-US" dirty="0">
              <a:solidFill>
                <a:srgbClr val="FF0000"/>
              </a:solidFill>
              <a:latin typeface="Franklin Gothic Book" panose="020B0503020102020204" pitchFamily="34" charset="0"/>
            </a:endParaRPr>
          </a:p>
        </p:txBody>
      </p:sp>
    </p:spTree>
    <p:extLst>
      <p:ext uri="{BB962C8B-B14F-4D97-AF65-F5344CB8AC3E}">
        <p14:creationId xmlns:p14="http://schemas.microsoft.com/office/powerpoint/2010/main" val="287559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7" name="Retângulo 7">
            <a:extLst>
              <a:ext uri="{FF2B5EF4-FFF2-40B4-BE49-F238E27FC236}">
                <a16:creationId xmlns:a16="http://schemas.microsoft.com/office/drawing/2014/main" id="{C99A0E41-5AE0-4C89-B1CB-D5D5F424973C}"/>
              </a:ext>
            </a:extLst>
          </p:cNvPr>
          <p:cNvSpPr/>
          <p:nvPr/>
        </p:nvSpPr>
        <p:spPr>
          <a:xfrm>
            <a:off x="5845223" y="2967939"/>
            <a:ext cx="4513108" cy="10895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ru-RU" sz="3600" b="0" i="0" u="none" strike="noStrike" kern="1200" cap="none" spc="0" normalizeH="0" baseline="0" noProof="0" dirty="0">
                <a:ln>
                  <a:noFill/>
                </a:ln>
                <a:solidFill>
                  <a:srgbClr val="76777B"/>
                </a:solidFill>
                <a:effectLst/>
                <a:uLnTx/>
                <a:uFillTx/>
                <a:latin typeface="Franklin Gothic Demi Cond" panose="020B0706030402020204" pitchFamily="34" charset="0"/>
                <a:ea typeface="+mn-ea"/>
                <a:cs typeface="+mn-cs"/>
              </a:rPr>
              <a:t>ДЛЯ БОРЬБЫ С ПОТЕРЕЙ УПРУГОСТИ</a:t>
            </a:r>
            <a:endParaRPr kumimoji="0" lang="en-US" sz="2000" b="0" i="0" u="none" strike="noStrike" kern="1200" cap="none" spc="0" normalizeH="0" baseline="0" noProof="0" dirty="0">
              <a:ln>
                <a:noFill/>
              </a:ln>
              <a:solidFill>
                <a:srgbClr val="76777B"/>
              </a:solidFill>
              <a:effectLst/>
              <a:uLnTx/>
              <a:uFillTx/>
              <a:latin typeface="Franklin Gothic Book" panose="020B0503020102020204" pitchFamily="34" charset="0"/>
              <a:ea typeface="+mn-ea"/>
              <a:cs typeface="+mn-cs"/>
            </a:endParaRPr>
          </a:p>
        </p:txBody>
      </p:sp>
      <p:sp>
        <p:nvSpPr>
          <p:cNvPr id="2" name="Rectangle 1">
            <a:extLst>
              <a:ext uri="{FF2B5EF4-FFF2-40B4-BE49-F238E27FC236}">
                <a16:creationId xmlns:a16="http://schemas.microsoft.com/office/drawing/2014/main" id="{D1D32CA7-8786-4401-AACD-5F8E347C69A0}"/>
              </a:ext>
            </a:extLst>
          </p:cNvPr>
          <p:cNvSpPr/>
          <p:nvPr/>
        </p:nvSpPr>
        <p:spPr>
          <a:xfrm>
            <a:off x="5677469" y="1023582"/>
            <a:ext cx="6516000" cy="723331"/>
          </a:xfrm>
          <a:prstGeom prst="rect">
            <a:avLst/>
          </a:prstGeom>
          <a:solidFill>
            <a:srgbClr val="A8A9AD"/>
          </a:solidFill>
          <a:ln>
            <a:solidFill>
              <a:srgbClr val="A8A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A922EA1-580F-49AC-A2DF-ED1214D20C72}"/>
              </a:ext>
            </a:extLst>
          </p:cNvPr>
          <p:cNvGrpSpPr/>
          <p:nvPr/>
        </p:nvGrpSpPr>
        <p:grpSpPr>
          <a:xfrm>
            <a:off x="5677469" y="1023582"/>
            <a:ext cx="6514531" cy="1481570"/>
            <a:chOff x="5261264" y="1255329"/>
            <a:chExt cx="6514531" cy="1481570"/>
          </a:xfrm>
        </p:grpSpPr>
        <p:sp>
          <p:nvSpPr>
            <p:cNvPr id="8" name="Retângulo 13">
              <a:extLst>
                <a:ext uri="{FF2B5EF4-FFF2-40B4-BE49-F238E27FC236}">
                  <a16:creationId xmlns:a16="http://schemas.microsoft.com/office/drawing/2014/main" id="{754DE808-A5DE-4B35-AC62-E8C65C36A3B7}"/>
                </a:ext>
              </a:extLst>
            </p:cNvPr>
            <p:cNvSpPr/>
            <p:nvPr/>
          </p:nvSpPr>
          <p:spPr>
            <a:xfrm>
              <a:off x="9322347" y="1563161"/>
              <a:ext cx="78737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a:r>
              <a:endParaRPr kumimoji="0" lang="en-US" sz="8000" b="1"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9" name="Rectangle 8">
              <a:extLst>
                <a:ext uri="{FF2B5EF4-FFF2-40B4-BE49-F238E27FC236}">
                  <a16:creationId xmlns:a16="http://schemas.microsoft.com/office/drawing/2014/main" id="{F9353DCE-AC09-4518-A34C-0AC9356349D8}"/>
                </a:ext>
              </a:extLst>
            </p:cNvPr>
            <p:cNvSpPr/>
            <p:nvPr/>
          </p:nvSpPr>
          <p:spPr>
            <a:xfrm>
              <a:off x="9828211" y="1424661"/>
              <a:ext cx="194758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6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БАЗА</a:t>
              </a:r>
              <a:endParaRPr kumimoji="0" lang="en-US" sz="6600" b="1"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10" name="Rectangle 9">
              <a:extLst>
                <a:ext uri="{FF2B5EF4-FFF2-40B4-BE49-F238E27FC236}">
                  <a16:creationId xmlns:a16="http://schemas.microsoft.com/office/drawing/2014/main" id="{1E1568F9-D6F7-4CD9-A01A-887B0CA71921}"/>
                </a:ext>
              </a:extLst>
            </p:cNvPr>
            <p:cNvSpPr/>
            <p:nvPr/>
          </p:nvSpPr>
          <p:spPr>
            <a:xfrm>
              <a:off x="5261264" y="1813569"/>
              <a:ext cx="383239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КОНЦЕНТРАТ</a:t>
              </a:r>
              <a:r>
                <a:rPr kumimoji="0" lang="en-US"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a:t>
              </a:r>
              <a:endParaRPr kumimoji="0" lang="pt-BR"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11" name="Rectangle 10">
              <a:extLst>
                <a:ext uri="{FF2B5EF4-FFF2-40B4-BE49-F238E27FC236}">
                  <a16:creationId xmlns:a16="http://schemas.microsoft.com/office/drawing/2014/main" id="{ED1CCA1E-CF6B-4F52-A6B3-D167C32D6388}"/>
                </a:ext>
              </a:extLst>
            </p:cNvPr>
            <p:cNvSpPr/>
            <p:nvPr/>
          </p:nvSpPr>
          <p:spPr>
            <a:xfrm>
              <a:off x="5261264" y="1255329"/>
              <a:ext cx="414568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4800" dirty="0">
                  <a:solidFill>
                    <a:prstClr val="white"/>
                  </a:solidFill>
                  <a:latin typeface="Franklin Gothic Demi Cond" panose="020B0706030402020204" pitchFamily="34" charset="0"/>
                </a:rPr>
                <a:t>УКРЕПЛЯЮЩИЙ</a:t>
              </a:r>
              <a:endParaRPr kumimoji="0" lang="pt-BR" sz="4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3657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9" name="Retângulo 7">
            <a:extLst>
              <a:ext uri="{FF2B5EF4-FFF2-40B4-BE49-F238E27FC236}">
                <a16:creationId xmlns:a16="http://schemas.microsoft.com/office/drawing/2014/main" id="{F8B570A0-6870-41A5-AFD4-F75F02725D45}"/>
              </a:ext>
            </a:extLst>
          </p:cNvPr>
          <p:cNvSpPr/>
          <p:nvPr/>
        </p:nvSpPr>
        <p:spPr>
          <a:xfrm>
            <a:off x="266700" y="1612685"/>
            <a:ext cx="5288957" cy="341632"/>
          </a:xfrm>
          <a:prstGeom prst="rect">
            <a:avLst/>
          </a:prstGeom>
          <a:solidFill>
            <a:schemeClr val="bg1"/>
          </a:solidFill>
        </p:spPr>
        <p:txBody>
          <a:bodyPr wrap="square">
            <a:spAutoFit/>
          </a:bodyPr>
          <a:lstStyle/>
          <a:p>
            <a:pPr lvl="0" algn="ctr">
              <a:lnSpc>
                <a:spcPct val="90000"/>
              </a:lnSpc>
              <a:spcAft>
                <a:spcPts val="900"/>
              </a:spcAft>
              <a:defRPr/>
            </a:pPr>
            <a:r>
              <a:rPr lang="ru-RU" i="1" dirty="0">
                <a:solidFill>
                  <a:srgbClr val="76777B"/>
                </a:solidFill>
                <a:latin typeface="Franklin Gothic Book" panose="020B0503020102020204" pitchFamily="34" charset="0"/>
              </a:rPr>
              <a:t>Технология повышения упругости</a:t>
            </a:r>
            <a:endParaRPr lang="en-US" i="1" dirty="0">
              <a:solidFill>
                <a:srgbClr val="76777B"/>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89978C24-1EC3-4F1B-A395-3F8CD025EE17}"/>
              </a:ext>
            </a:extLst>
          </p:cNvPr>
          <p:cNvSpPr/>
          <p:nvPr/>
        </p:nvSpPr>
        <p:spPr>
          <a:xfrm>
            <a:off x="5555657" y="4981433"/>
            <a:ext cx="6634819" cy="1528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682EE9-F682-464C-A220-E4A2E37BDC46}"/>
              </a:ext>
            </a:extLst>
          </p:cNvPr>
          <p:cNvSpPr/>
          <p:nvPr/>
        </p:nvSpPr>
        <p:spPr>
          <a:xfrm>
            <a:off x="5555657" y="2505152"/>
            <a:ext cx="6634819" cy="465505"/>
          </a:xfrm>
          <a:prstGeom prst="rect">
            <a:avLst/>
          </a:prstGeom>
          <a:solidFill>
            <a:srgbClr val="A8A9AD"/>
          </a:solidFill>
          <a:ln>
            <a:solidFill>
              <a:srgbClr val="A8A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87D5828-BE07-422A-8067-304A5EE6CC6F}"/>
              </a:ext>
            </a:extLst>
          </p:cNvPr>
          <p:cNvGrpSpPr/>
          <p:nvPr/>
        </p:nvGrpSpPr>
        <p:grpSpPr>
          <a:xfrm>
            <a:off x="5675945" y="1612685"/>
            <a:ext cx="6514531" cy="1481570"/>
            <a:chOff x="5261264" y="1255329"/>
            <a:chExt cx="6514531" cy="1481570"/>
          </a:xfrm>
        </p:grpSpPr>
        <p:sp>
          <p:nvSpPr>
            <p:cNvPr id="15" name="Retângulo 13">
              <a:extLst>
                <a:ext uri="{FF2B5EF4-FFF2-40B4-BE49-F238E27FC236}">
                  <a16:creationId xmlns:a16="http://schemas.microsoft.com/office/drawing/2014/main" id="{5E28B60B-3B8D-4608-A88E-C48A537EF3E3}"/>
                </a:ext>
              </a:extLst>
            </p:cNvPr>
            <p:cNvSpPr/>
            <p:nvPr/>
          </p:nvSpPr>
          <p:spPr>
            <a:xfrm>
              <a:off x="9322347" y="1563161"/>
              <a:ext cx="78737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a:r>
              <a:endParaRPr kumimoji="0" lang="en-US" sz="8000" b="1"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20" name="Rectangle 19">
              <a:extLst>
                <a:ext uri="{FF2B5EF4-FFF2-40B4-BE49-F238E27FC236}">
                  <a16:creationId xmlns:a16="http://schemas.microsoft.com/office/drawing/2014/main" id="{E0B5C7C7-72D1-4CB8-8688-805D5EFF010F}"/>
                </a:ext>
              </a:extLst>
            </p:cNvPr>
            <p:cNvSpPr/>
            <p:nvPr/>
          </p:nvSpPr>
          <p:spPr>
            <a:xfrm>
              <a:off x="9828211" y="1424661"/>
              <a:ext cx="194758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6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БАЗА</a:t>
              </a:r>
              <a:endParaRPr kumimoji="0" lang="en-US" sz="6600" b="1"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21" name="Rectangle 20">
              <a:extLst>
                <a:ext uri="{FF2B5EF4-FFF2-40B4-BE49-F238E27FC236}">
                  <a16:creationId xmlns:a16="http://schemas.microsoft.com/office/drawing/2014/main" id="{308C832E-788B-4129-9034-AB057811B5E9}"/>
                </a:ext>
              </a:extLst>
            </p:cNvPr>
            <p:cNvSpPr/>
            <p:nvPr/>
          </p:nvSpPr>
          <p:spPr>
            <a:xfrm>
              <a:off x="5261264" y="1813569"/>
              <a:ext cx="383239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КОНЦЕНТРАТ</a:t>
              </a:r>
              <a:r>
                <a:rPr kumimoji="0" lang="en-US"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a:t>
              </a:r>
              <a:endParaRPr kumimoji="0" lang="pt-BR"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22" name="Rectangle 21">
              <a:extLst>
                <a:ext uri="{FF2B5EF4-FFF2-40B4-BE49-F238E27FC236}">
                  <a16:creationId xmlns:a16="http://schemas.microsoft.com/office/drawing/2014/main" id="{2D04945C-4F16-496E-A0D5-6FB8FA7D5C4C}"/>
                </a:ext>
              </a:extLst>
            </p:cNvPr>
            <p:cNvSpPr/>
            <p:nvPr/>
          </p:nvSpPr>
          <p:spPr>
            <a:xfrm>
              <a:off x="5261264" y="1255329"/>
              <a:ext cx="414568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4800" dirty="0">
                  <a:solidFill>
                    <a:prstClr val="white"/>
                  </a:solidFill>
                  <a:latin typeface="Franklin Gothic Demi Cond" panose="020B0706030402020204" pitchFamily="34" charset="0"/>
                </a:rPr>
                <a:t>УКРЕПЛЯЮЩИЙ</a:t>
              </a:r>
              <a:endParaRPr kumimoji="0" lang="pt-BR" sz="4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3" name="Rectangle 22">
            <a:extLst>
              <a:ext uri="{FF2B5EF4-FFF2-40B4-BE49-F238E27FC236}">
                <a16:creationId xmlns:a16="http://schemas.microsoft.com/office/drawing/2014/main" id="{B7BBFC2A-EB70-46F6-AAEE-27392920E1A4}"/>
              </a:ext>
            </a:extLst>
          </p:cNvPr>
          <p:cNvSpPr/>
          <p:nvPr/>
        </p:nvSpPr>
        <p:spPr>
          <a:xfrm>
            <a:off x="0" y="2409577"/>
            <a:ext cx="252000" cy="465505"/>
          </a:xfrm>
          <a:prstGeom prst="rect">
            <a:avLst/>
          </a:prstGeom>
          <a:solidFill>
            <a:srgbClr val="A8A9AD"/>
          </a:solidFill>
          <a:ln>
            <a:solidFill>
              <a:srgbClr val="A8A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ângulo 7">
            <a:extLst>
              <a:ext uri="{FF2B5EF4-FFF2-40B4-BE49-F238E27FC236}">
                <a16:creationId xmlns:a16="http://schemas.microsoft.com/office/drawing/2014/main" id="{64D7DADB-53D5-4BD1-8216-2EA23C4DCF61}"/>
              </a:ext>
            </a:extLst>
          </p:cNvPr>
          <p:cNvSpPr/>
          <p:nvPr/>
        </p:nvSpPr>
        <p:spPr>
          <a:xfrm>
            <a:off x="5675945" y="3285698"/>
            <a:ext cx="7239000" cy="188000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ru-RU" sz="2800" dirty="0">
                <a:solidFill>
                  <a:srgbClr val="76777B"/>
                </a:solidFill>
                <a:latin typeface="Franklin Gothic Demi Cond" panose="020B0706030402020204" pitchFamily="34" charset="0"/>
              </a:rPr>
              <a:t>КОЖА ВЫГЛЯДИТ БОЛЕЕ УПРУГОЙ И ПОДТЯНУТОЙ</a:t>
            </a:r>
          </a:p>
          <a:p>
            <a:pPr marL="457200" marR="0" lvl="0" indent="-4572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ru-RU" sz="2800" dirty="0">
                <a:solidFill>
                  <a:srgbClr val="76777B"/>
                </a:solidFill>
                <a:latin typeface="Franklin Gothic Demi Cond" panose="020B0706030402020204" pitchFamily="34" charset="0"/>
              </a:rPr>
              <a:t>СОХРАНЯЕТ ЦЕЛОСТНОСТЬ СТРУКТУРНЫХ ЭЛЕМЕНТОВ ОПОРНОЙ СИСТЕМЫ КОЖИ</a:t>
            </a:r>
          </a:p>
        </p:txBody>
      </p:sp>
      <p:sp>
        <p:nvSpPr>
          <p:cNvPr id="25" name="Rectangle 24">
            <a:extLst>
              <a:ext uri="{FF2B5EF4-FFF2-40B4-BE49-F238E27FC236}">
                <a16:creationId xmlns:a16="http://schemas.microsoft.com/office/drawing/2014/main" id="{A183BED6-7EF7-45EB-AABA-060892730B5D}"/>
              </a:ext>
            </a:extLst>
          </p:cNvPr>
          <p:cNvSpPr/>
          <p:nvPr/>
        </p:nvSpPr>
        <p:spPr>
          <a:xfrm>
            <a:off x="7338997" y="5729443"/>
            <a:ext cx="3418180" cy="461665"/>
          </a:xfrm>
          <a:prstGeom prst="rect">
            <a:avLst/>
          </a:prstGeom>
        </p:spPr>
        <p:txBody>
          <a:bodyPr wrap="none">
            <a:spAutoFit/>
          </a:bodyPr>
          <a:lstStyle/>
          <a:p>
            <a:pPr lvl="0">
              <a:spcAft>
                <a:spcPts val="900"/>
              </a:spcAft>
              <a:defRPr/>
            </a:pPr>
            <a:r>
              <a:rPr lang="ru-RU" sz="2400" dirty="0">
                <a:solidFill>
                  <a:srgbClr val="76777B"/>
                </a:solidFill>
                <a:latin typeface="Franklin Gothic Demi Cond" panose="020B0706030402020204" pitchFamily="34" charset="0"/>
              </a:rPr>
              <a:t>ЭКСТРАКТ КРАСНОЙ ИКРЫ</a:t>
            </a:r>
          </a:p>
        </p:txBody>
      </p:sp>
      <p:sp>
        <p:nvSpPr>
          <p:cNvPr id="26" name="Rectangle 25">
            <a:extLst>
              <a:ext uri="{FF2B5EF4-FFF2-40B4-BE49-F238E27FC236}">
                <a16:creationId xmlns:a16="http://schemas.microsoft.com/office/drawing/2014/main" id="{FBA3D31A-DA31-43DF-87E2-2EDE8A1B733C}"/>
              </a:ext>
            </a:extLst>
          </p:cNvPr>
          <p:cNvSpPr/>
          <p:nvPr/>
        </p:nvSpPr>
        <p:spPr>
          <a:xfrm>
            <a:off x="7338997" y="5395165"/>
            <a:ext cx="3467646" cy="369332"/>
          </a:xfrm>
          <a:prstGeom prst="rect">
            <a:avLst/>
          </a:prstGeom>
        </p:spPr>
        <p:txBody>
          <a:bodyPr wrap="square">
            <a:spAutoFit/>
          </a:bodyPr>
          <a:lstStyle/>
          <a:p>
            <a:pPr lvl="0">
              <a:spcAft>
                <a:spcPts val="1000"/>
              </a:spcAft>
              <a:defRPr/>
            </a:pPr>
            <a:r>
              <a:rPr lang="ru-RU" dirty="0">
                <a:solidFill>
                  <a:srgbClr val="76777B"/>
                </a:solidFill>
                <a:latin typeface="Franklin Gothic Book" panose="020B0503020102020204" pitchFamily="34" charset="0"/>
              </a:rPr>
              <a:t>Дополнительный ингредиент:</a:t>
            </a:r>
            <a:endParaRPr lang="en-US" dirty="0">
              <a:solidFill>
                <a:srgbClr val="76777B"/>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0C6D7403-309B-41CF-98BE-C1C68A701366}"/>
              </a:ext>
            </a:extLst>
          </p:cNvPr>
          <p:cNvPicPr>
            <a:picLocks noChangeAspect="1"/>
          </p:cNvPicPr>
          <p:nvPr/>
        </p:nvPicPr>
        <p:blipFill>
          <a:blip r:embed="rId4"/>
          <a:stretch>
            <a:fillRect/>
          </a:stretch>
        </p:blipFill>
        <p:spPr>
          <a:xfrm>
            <a:off x="6294168" y="5311245"/>
            <a:ext cx="995363" cy="1042988"/>
          </a:xfrm>
          <a:prstGeom prst="rect">
            <a:avLst/>
          </a:prstGeom>
        </p:spPr>
      </p:pic>
    </p:spTree>
    <p:extLst>
      <p:ext uri="{BB962C8B-B14F-4D97-AF65-F5344CB8AC3E}">
        <p14:creationId xmlns:p14="http://schemas.microsoft.com/office/powerpoint/2010/main" val="1759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D4844C-352D-47A8-94F7-2DCABAA4D88D}"/>
              </a:ext>
            </a:extLst>
          </p:cNvPr>
          <p:cNvSpPr>
            <a:spLocks noGrp="1"/>
          </p:cNvSpPr>
          <p:nvPr>
            <p:ph type="body" sz="quarter" idx="13"/>
          </p:nvPr>
        </p:nvSpPr>
        <p:spPr>
          <a:xfrm>
            <a:off x="-135573" y="1372711"/>
            <a:ext cx="12188826" cy="3062076"/>
          </a:xfrm>
        </p:spPr>
        <p:txBody>
          <a:bodyPr/>
          <a:lstStyle/>
          <a:p>
            <a:pPr algn="ctr">
              <a:lnSpc>
                <a:spcPct val="100000"/>
              </a:lnSpc>
            </a:pPr>
            <a:r>
              <a:rPr lang="ru-RU" sz="5400" dirty="0"/>
              <a:t>КАК СОХРАНИТЬ УПРУГОСТЬ КОЖИ ВО ВРЕМЯ ПОХУДЕНИЯ ПО ПРОГРАММЕ </a:t>
            </a:r>
            <a:r>
              <a:rPr lang="en-US" sz="5400" dirty="0"/>
              <a:t>BODY DETOX</a:t>
            </a:r>
            <a:r>
              <a:rPr lang="ru-RU" sz="5400" dirty="0"/>
              <a:t>?</a:t>
            </a:r>
            <a:endParaRPr lang="en-US" sz="5400" dirty="0"/>
          </a:p>
        </p:txBody>
      </p:sp>
      <p:sp>
        <p:nvSpPr>
          <p:cNvPr id="4" name="Slide Number Placeholder 1">
            <a:extLst>
              <a:ext uri="{FF2B5EF4-FFF2-40B4-BE49-F238E27FC236}">
                <a16:creationId xmlns:a16="http://schemas.microsoft.com/office/drawing/2014/main" id="{09EBC467-30AD-4469-B063-3EA72A07C20A}"/>
              </a:ext>
            </a:extLst>
          </p:cNvPr>
          <p:cNvSpPr>
            <a:spLocks noGrp="1"/>
          </p:cNvSpPr>
          <p:nvPr>
            <p:ph type="sldNum" sz="quarter" idx="12"/>
          </p:nvPr>
        </p:nvSpPr>
        <p:spPr>
          <a:xfrm>
            <a:off x="11463279" y="6451207"/>
            <a:ext cx="444500" cy="365125"/>
          </a:xfrm>
        </p:spPr>
        <p:txBody>
          <a:bodyPr/>
          <a:lstStyle/>
          <a:p>
            <a:fld id="{BD5B6BAD-5F5D-3E4C-BAD0-B011452885A9}" type="slidenum">
              <a:rPr lang="en-US" smtClean="0"/>
              <a:pPr/>
              <a:t>2</a:t>
            </a:fld>
            <a:endParaRPr lang="en-US"/>
          </a:p>
        </p:txBody>
      </p:sp>
    </p:spTree>
    <p:extLst>
      <p:ext uri="{BB962C8B-B14F-4D97-AF65-F5344CB8AC3E}">
        <p14:creationId xmlns:p14="http://schemas.microsoft.com/office/powerpoint/2010/main" val="120570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6E4250-ADA4-5545-93BF-17B58BB34485}"/>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7149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221FB23-C5C8-3B4A-A9DC-B23B0D7AAB89}"/>
              </a:ext>
            </a:extLst>
          </p:cNvPr>
          <p:cNvPicPr>
            <a:picLocks noChangeAspect="1"/>
          </p:cNvPicPr>
          <p:nvPr/>
        </p:nvPicPr>
        <p:blipFill rotWithShape="1">
          <a:blip r:embed="rId3"/>
          <a:srcRect l="13228" t="3173" r="2857" b="56991"/>
          <a:stretch/>
        </p:blipFill>
        <p:spPr>
          <a:xfrm>
            <a:off x="6096000" y="1914930"/>
            <a:ext cx="6132512" cy="2486248"/>
          </a:xfrm>
          <a:prstGeom prst="rect">
            <a:avLst/>
          </a:prstGeom>
        </p:spPr>
      </p:pic>
      <p:pic>
        <p:nvPicPr>
          <p:cNvPr id="30" name="Picture 29">
            <a:extLst>
              <a:ext uri="{FF2B5EF4-FFF2-40B4-BE49-F238E27FC236}">
                <a16:creationId xmlns:a16="http://schemas.microsoft.com/office/drawing/2014/main" id="{D8A3D765-8AE4-B14F-88A3-90622D0D0BC3}"/>
              </a:ext>
            </a:extLst>
          </p:cNvPr>
          <p:cNvPicPr>
            <a:picLocks noChangeAspect="1"/>
          </p:cNvPicPr>
          <p:nvPr/>
        </p:nvPicPr>
        <p:blipFill rotWithShape="1">
          <a:blip r:embed="rId4"/>
          <a:srcRect l="19741" r="325" b="58779"/>
          <a:stretch/>
        </p:blipFill>
        <p:spPr>
          <a:xfrm>
            <a:off x="0" y="1908802"/>
            <a:ext cx="6034928" cy="2514680"/>
          </a:xfrm>
          <a:prstGeom prst="rect">
            <a:avLst/>
          </a:prstGeom>
        </p:spPr>
      </p:pic>
      <p:pic>
        <p:nvPicPr>
          <p:cNvPr id="23" name="Picture 22">
            <a:extLst>
              <a:ext uri="{FF2B5EF4-FFF2-40B4-BE49-F238E27FC236}">
                <a16:creationId xmlns:a16="http://schemas.microsoft.com/office/drawing/2014/main" id="{D09D8C98-70CC-F04A-BC78-90A0CD79117F}"/>
              </a:ext>
            </a:extLst>
          </p:cNvPr>
          <p:cNvPicPr>
            <a:picLocks noChangeAspect="1"/>
          </p:cNvPicPr>
          <p:nvPr/>
        </p:nvPicPr>
        <p:blipFill rotWithShape="1">
          <a:blip r:embed="rId5"/>
          <a:srcRect/>
          <a:stretch/>
        </p:blipFill>
        <p:spPr>
          <a:xfrm>
            <a:off x="10999009" y="6377878"/>
            <a:ext cx="45719" cy="3047933"/>
          </a:xfrm>
          <a:prstGeom prst="rect">
            <a:avLst/>
          </a:prstGeom>
        </p:spPr>
      </p:pic>
      <p:pic>
        <p:nvPicPr>
          <p:cNvPr id="20" name="Picture 19">
            <a:extLst>
              <a:ext uri="{FF2B5EF4-FFF2-40B4-BE49-F238E27FC236}">
                <a16:creationId xmlns:a16="http://schemas.microsoft.com/office/drawing/2014/main" id="{D6E191F9-81B0-524D-9DA3-676F06FCB4D6}"/>
              </a:ext>
            </a:extLst>
          </p:cNvPr>
          <p:cNvPicPr>
            <a:picLocks noChangeAspect="1"/>
          </p:cNvPicPr>
          <p:nvPr/>
        </p:nvPicPr>
        <p:blipFill rotWithShape="1">
          <a:blip r:embed="rId6"/>
          <a:srcRect l="20119"/>
          <a:stretch/>
        </p:blipFill>
        <p:spPr>
          <a:xfrm>
            <a:off x="9462762" y="3166016"/>
            <a:ext cx="3908203" cy="3564389"/>
          </a:xfrm>
          <a:prstGeom prst="rect">
            <a:avLst/>
          </a:prstGeom>
        </p:spPr>
      </p:pic>
      <p:pic>
        <p:nvPicPr>
          <p:cNvPr id="24" name="Picture 16">
            <a:extLst>
              <a:ext uri="{FF2B5EF4-FFF2-40B4-BE49-F238E27FC236}">
                <a16:creationId xmlns:a16="http://schemas.microsoft.com/office/drawing/2014/main" id="{4612C32E-83FF-794D-A860-1FC3DDF9B26F}"/>
              </a:ext>
            </a:extLst>
          </p:cNvPr>
          <p:cNvPicPr>
            <a:picLocks noChangeAspect="1"/>
          </p:cNvPicPr>
          <p:nvPr/>
        </p:nvPicPr>
        <p:blipFill>
          <a:blip r:embed="rId7"/>
          <a:stretch>
            <a:fillRect/>
          </a:stretch>
        </p:blipFill>
        <p:spPr>
          <a:xfrm>
            <a:off x="7137781" y="397497"/>
            <a:ext cx="4042916" cy="1441774"/>
          </a:xfrm>
          <a:prstGeom prst="rect">
            <a:avLst/>
          </a:prstGeom>
        </p:spPr>
      </p:pic>
      <p:sp>
        <p:nvSpPr>
          <p:cNvPr id="25" name="Rectangle 24">
            <a:extLst>
              <a:ext uri="{FF2B5EF4-FFF2-40B4-BE49-F238E27FC236}">
                <a16:creationId xmlns:a16="http://schemas.microsoft.com/office/drawing/2014/main" id="{826CE63D-6729-5E4C-9C64-8FEE98A95E9A}"/>
              </a:ext>
            </a:extLst>
          </p:cNvPr>
          <p:cNvSpPr/>
          <p:nvPr/>
        </p:nvSpPr>
        <p:spPr>
          <a:xfrm>
            <a:off x="562465" y="150541"/>
            <a:ext cx="4895189" cy="1077218"/>
          </a:xfrm>
          <a:prstGeom prst="rect">
            <a:avLst/>
          </a:prstGeom>
        </p:spPr>
        <p:txBody>
          <a:bodyPr wrap="square" lIns="0" tIns="0" rIns="0" bIns="0">
            <a:spAutoFit/>
          </a:bodyPr>
          <a:lstStyle/>
          <a:p>
            <a:r>
              <a:rPr lang="ru-RU" sz="7000" dirty="0">
                <a:solidFill>
                  <a:srgbClr val="C6B39E"/>
                </a:solidFill>
                <a:latin typeface="Segoe UI Light" panose="020B0502040204020203" pitchFamily="34" charset="0"/>
                <a:cs typeface="Arial" panose="020B0604020202020204" pitchFamily="34" charset="0"/>
              </a:rPr>
              <a:t>СИСТЕМА</a:t>
            </a:r>
          </a:p>
        </p:txBody>
      </p:sp>
      <p:sp>
        <p:nvSpPr>
          <p:cNvPr id="27" name="Rectangle 26">
            <a:extLst>
              <a:ext uri="{FF2B5EF4-FFF2-40B4-BE49-F238E27FC236}">
                <a16:creationId xmlns:a16="http://schemas.microsoft.com/office/drawing/2014/main" id="{E385C751-5172-C345-AA7C-235AAA9072E8}"/>
              </a:ext>
            </a:extLst>
          </p:cNvPr>
          <p:cNvSpPr/>
          <p:nvPr/>
        </p:nvSpPr>
        <p:spPr>
          <a:xfrm>
            <a:off x="4017164" y="1078418"/>
            <a:ext cx="303288" cy="369332"/>
          </a:xfrm>
          <a:prstGeom prst="rect">
            <a:avLst/>
          </a:prstGeom>
        </p:spPr>
        <p:txBody>
          <a:bodyPr wrap="none">
            <a:spAutoFit/>
          </a:bodyPr>
          <a:lstStyle/>
          <a:p>
            <a:r>
              <a:rPr lang="en-US" baseline="30000" dirty="0">
                <a:solidFill>
                  <a:srgbClr val="C6B39E"/>
                </a:solidFill>
                <a:latin typeface="Segoe UI Light" panose="020B0502040204020203" pitchFamily="34" charset="0"/>
                <a:ea typeface="Helvetica Neue Condensed" panose="02000503000000020004" pitchFamily="2" charset="0"/>
                <a:cs typeface="Helvetica Neue Condensed" panose="02000503000000020004" pitchFamily="2" charset="0"/>
              </a:rPr>
              <a:t>™</a:t>
            </a:r>
            <a:endParaRPr lang="en-US" dirty="0">
              <a:solidFill>
                <a:srgbClr val="C6B39E"/>
              </a:solidFill>
              <a:latin typeface="Segoe UI Light" panose="020B0502040204020203" pitchFamily="34" charset="0"/>
            </a:endParaRPr>
          </a:p>
        </p:txBody>
      </p:sp>
      <p:sp>
        <p:nvSpPr>
          <p:cNvPr id="28" name="Rectangle 27">
            <a:extLst>
              <a:ext uri="{FF2B5EF4-FFF2-40B4-BE49-F238E27FC236}">
                <a16:creationId xmlns:a16="http://schemas.microsoft.com/office/drawing/2014/main" id="{375EA1A9-B73F-7D43-A1BD-60C2CC12ABB6}"/>
              </a:ext>
            </a:extLst>
          </p:cNvPr>
          <p:cNvSpPr/>
          <p:nvPr/>
        </p:nvSpPr>
        <p:spPr>
          <a:xfrm>
            <a:off x="366894" y="6243386"/>
            <a:ext cx="1704622" cy="39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Light" panose="020B0502040204020203" pitchFamily="34" charset="0"/>
            </a:endParaRPr>
          </a:p>
        </p:txBody>
      </p:sp>
      <p:sp>
        <p:nvSpPr>
          <p:cNvPr id="29" name="Rectangle 28">
            <a:extLst>
              <a:ext uri="{FF2B5EF4-FFF2-40B4-BE49-F238E27FC236}">
                <a16:creationId xmlns:a16="http://schemas.microsoft.com/office/drawing/2014/main" id="{3BEE3FC1-DD45-A84C-B149-61950932BAED}"/>
              </a:ext>
            </a:extLst>
          </p:cNvPr>
          <p:cNvSpPr/>
          <p:nvPr/>
        </p:nvSpPr>
        <p:spPr>
          <a:xfrm>
            <a:off x="573544" y="6412231"/>
            <a:ext cx="1740290" cy="309836"/>
          </a:xfrm>
          <a:prstGeom prst="rect">
            <a:avLst/>
          </a:prstGeom>
        </p:spPr>
        <p:txBody>
          <a:bodyPr wrap="square" lIns="0" tIns="0" rIns="0" bIns="0" anchor="ctr">
            <a:noAutofit/>
          </a:bodyPr>
          <a:lstStyle/>
          <a:p>
            <a:pPr algn="ctr"/>
            <a:r>
              <a:rPr lang="ru-RU" sz="1400" spc="50" dirty="0">
                <a:solidFill>
                  <a:srgbClr val="636462"/>
                </a:solidFill>
                <a:latin typeface="Segoe UI Light" panose="020B0502040204020203" pitchFamily="34" charset="0"/>
                <a:cs typeface="Arial" panose="020B0604020202020204" pitchFamily="34" charset="0"/>
              </a:rPr>
              <a:t>СЫВОРОТКА</a:t>
            </a:r>
            <a:endParaRPr lang="ru-RU" sz="1400" spc="50" dirty="0">
              <a:solidFill>
                <a:srgbClr val="636462"/>
              </a:solidFill>
              <a:effectLst/>
              <a:latin typeface="Segoe UI Light" panose="020B0502040204020203" pitchFamily="34" charset="0"/>
              <a:cs typeface="Arial" panose="020B0604020202020204" pitchFamily="34" charset="0"/>
            </a:endParaRPr>
          </a:p>
        </p:txBody>
      </p:sp>
      <p:pic>
        <p:nvPicPr>
          <p:cNvPr id="31" name="Picture 30">
            <a:extLst>
              <a:ext uri="{FF2B5EF4-FFF2-40B4-BE49-F238E27FC236}">
                <a16:creationId xmlns:a16="http://schemas.microsoft.com/office/drawing/2014/main" id="{DF4432C3-2093-BD41-867C-3141A5EE3EB3}"/>
              </a:ext>
            </a:extLst>
          </p:cNvPr>
          <p:cNvPicPr>
            <a:picLocks noChangeAspect="1"/>
          </p:cNvPicPr>
          <p:nvPr/>
        </p:nvPicPr>
        <p:blipFill>
          <a:blip r:embed="rId8"/>
          <a:stretch>
            <a:fillRect/>
          </a:stretch>
        </p:blipFill>
        <p:spPr>
          <a:xfrm>
            <a:off x="522811" y="6442798"/>
            <a:ext cx="276402" cy="276402"/>
          </a:xfrm>
          <a:prstGeom prst="rect">
            <a:avLst/>
          </a:prstGeom>
        </p:spPr>
      </p:pic>
      <p:sp>
        <p:nvSpPr>
          <p:cNvPr id="32" name="Rectangle 31">
            <a:extLst>
              <a:ext uri="{FF2B5EF4-FFF2-40B4-BE49-F238E27FC236}">
                <a16:creationId xmlns:a16="http://schemas.microsoft.com/office/drawing/2014/main" id="{DD5A985A-00C8-E641-A835-DF688B287C20}"/>
              </a:ext>
            </a:extLst>
          </p:cNvPr>
          <p:cNvSpPr/>
          <p:nvPr/>
        </p:nvSpPr>
        <p:spPr>
          <a:xfrm>
            <a:off x="6310489" y="6326516"/>
            <a:ext cx="1704622" cy="39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Light" panose="020B0502040204020203" pitchFamily="34" charset="0"/>
            </a:endParaRPr>
          </a:p>
        </p:txBody>
      </p:sp>
      <p:sp>
        <p:nvSpPr>
          <p:cNvPr id="33" name="Rectangle 32">
            <a:extLst>
              <a:ext uri="{FF2B5EF4-FFF2-40B4-BE49-F238E27FC236}">
                <a16:creationId xmlns:a16="http://schemas.microsoft.com/office/drawing/2014/main" id="{919EB3D9-92B5-B148-AA4B-CAEE80B019ED}"/>
              </a:ext>
            </a:extLst>
          </p:cNvPr>
          <p:cNvSpPr/>
          <p:nvPr/>
        </p:nvSpPr>
        <p:spPr>
          <a:xfrm>
            <a:off x="6873799" y="6473252"/>
            <a:ext cx="668629" cy="204999"/>
          </a:xfrm>
          <a:prstGeom prst="rect">
            <a:avLst/>
          </a:prstGeom>
        </p:spPr>
        <p:txBody>
          <a:bodyPr wrap="square" lIns="0" tIns="0" rIns="0" bIns="0" anchor="ctr">
            <a:noAutofit/>
          </a:bodyPr>
          <a:lstStyle/>
          <a:p>
            <a:pPr algn="ctr"/>
            <a:r>
              <a:rPr lang="ru-RU" sz="1400" spc="50" dirty="0">
                <a:solidFill>
                  <a:srgbClr val="636462"/>
                </a:solidFill>
                <a:latin typeface="Segoe UI Light" panose="020B0502040204020203" pitchFamily="34" charset="0"/>
                <a:cs typeface="Arial" panose="020B0604020202020204" pitchFamily="34" charset="0"/>
              </a:rPr>
              <a:t>КРЕМ</a:t>
            </a:r>
            <a:endParaRPr lang="ru-RU" sz="1400" spc="50" dirty="0">
              <a:solidFill>
                <a:srgbClr val="636462"/>
              </a:solidFill>
              <a:effectLst/>
              <a:latin typeface="Segoe UI Light" panose="020B0502040204020203" pitchFamily="34" charset="0"/>
              <a:cs typeface="Arial" panose="020B0604020202020204" pitchFamily="34" charset="0"/>
            </a:endParaRPr>
          </a:p>
        </p:txBody>
      </p:sp>
      <p:pic>
        <p:nvPicPr>
          <p:cNvPr id="34" name="Picture 33">
            <a:extLst>
              <a:ext uri="{FF2B5EF4-FFF2-40B4-BE49-F238E27FC236}">
                <a16:creationId xmlns:a16="http://schemas.microsoft.com/office/drawing/2014/main" id="{BDC347B4-7EF6-164E-BF2E-3EAE927F93D1}"/>
              </a:ext>
            </a:extLst>
          </p:cNvPr>
          <p:cNvPicPr>
            <a:picLocks noChangeAspect="1"/>
          </p:cNvPicPr>
          <p:nvPr/>
        </p:nvPicPr>
        <p:blipFill>
          <a:blip r:embed="rId9"/>
          <a:srcRect/>
          <a:stretch/>
        </p:blipFill>
        <p:spPr>
          <a:xfrm>
            <a:off x="6472834" y="6427876"/>
            <a:ext cx="380175" cy="300338"/>
          </a:xfrm>
          <a:prstGeom prst="rect">
            <a:avLst/>
          </a:prstGeom>
        </p:spPr>
      </p:pic>
      <p:sp>
        <p:nvSpPr>
          <p:cNvPr id="36" name="Rectangle 35">
            <a:extLst>
              <a:ext uri="{FF2B5EF4-FFF2-40B4-BE49-F238E27FC236}">
                <a16:creationId xmlns:a16="http://schemas.microsoft.com/office/drawing/2014/main" id="{1BA529ED-1A9B-E84F-AA30-3FE43056D266}"/>
              </a:ext>
            </a:extLst>
          </p:cNvPr>
          <p:cNvSpPr/>
          <p:nvPr/>
        </p:nvSpPr>
        <p:spPr>
          <a:xfrm>
            <a:off x="615872" y="4459908"/>
            <a:ext cx="5025579" cy="289759"/>
          </a:xfrm>
          <a:prstGeom prst="rect">
            <a:avLst/>
          </a:prstGeom>
        </p:spPr>
        <p:txBody>
          <a:bodyPr wrap="square" lIns="0" tIns="0" rIns="0" bIns="0">
            <a:spAutoFit/>
          </a:bodyPr>
          <a:lstStyle/>
          <a:p>
            <a:pPr marL="285750" indent="-285750">
              <a:lnSpc>
                <a:spcPct val="150000"/>
              </a:lnSpc>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Сыворотка – продукт самой высокой концентрации</a:t>
            </a:r>
          </a:p>
        </p:txBody>
      </p:sp>
      <p:sp>
        <p:nvSpPr>
          <p:cNvPr id="39" name="Rectangle 38">
            <a:extLst>
              <a:ext uri="{FF2B5EF4-FFF2-40B4-BE49-F238E27FC236}">
                <a16:creationId xmlns:a16="http://schemas.microsoft.com/office/drawing/2014/main" id="{207F374E-DFB9-3B42-895C-17EC0C7E8F11}"/>
              </a:ext>
            </a:extLst>
          </p:cNvPr>
          <p:cNvSpPr/>
          <p:nvPr/>
        </p:nvSpPr>
        <p:spPr>
          <a:xfrm>
            <a:off x="614978" y="4818351"/>
            <a:ext cx="5028107" cy="289759"/>
          </a:xfrm>
          <a:prstGeom prst="rect">
            <a:avLst/>
          </a:prstGeom>
        </p:spPr>
        <p:txBody>
          <a:bodyPr wrap="square" lIns="0" tIns="0" rIns="0" bIns="0">
            <a:spAutoFit/>
          </a:bodyPr>
          <a:lstStyle/>
          <a:p>
            <a:pPr marL="285750" indent="-285750">
              <a:lnSpc>
                <a:spcPct val="150000"/>
              </a:lnSpc>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Максимально глубоко проникает в слои кожи</a:t>
            </a:r>
          </a:p>
        </p:txBody>
      </p:sp>
      <p:sp>
        <p:nvSpPr>
          <p:cNvPr id="40" name="Rectangle 39">
            <a:extLst>
              <a:ext uri="{FF2B5EF4-FFF2-40B4-BE49-F238E27FC236}">
                <a16:creationId xmlns:a16="http://schemas.microsoft.com/office/drawing/2014/main" id="{25D99A04-8CC0-6044-A7F8-3F6739D84331}"/>
              </a:ext>
            </a:extLst>
          </p:cNvPr>
          <p:cNvSpPr/>
          <p:nvPr/>
        </p:nvSpPr>
        <p:spPr>
          <a:xfrm>
            <a:off x="613345" y="5250769"/>
            <a:ext cx="3707108" cy="430887"/>
          </a:xfrm>
          <a:prstGeom prst="rect">
            <a:avLst/>
          </a:prstGeom>
        </p:spPr>
        <p:txBody>
          <a:bodyPr wrap="square" lIns="0" tIns="0" rIns="0" bIns="0">
            <a:spAutoFit/>
          </a:bodyPr>
          <a:lstStyle/>
          <a:p>
            <a:pPr marL="285750" indent="-285750">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Максимально быстро насыщает кожу полезными веществами</a:t>
            </a:r>
          </a:p>
        </p:txBody>
      </p:sp>
      <p:sp>
        <p:nvSpPr>
          <p:cNvPr id="41" name="Rectangle 40">
            <a:extLst>
              <a:ext uri="{FF2B5EF4-FFF2-40B4-BE49-F238E27FC236}">
                <a16:creationId xmlns:a16="http://schemas.microsoft.com/office/drawing/2014/main" id="{61222323-BF37-EF4A-9E71-8045844CCBA5}"/>
              </a:ext>
            </a:extLst>
          </p:cNvPr>
          <p:cNvSpPr/>
          <p:nvPr/>
        </p:nvSpPr>
        <p:spPr>
          <a:xfrm>
            <a:off x="6433799" y="4534331"/>
            <a:ext cx="3539540" cy="330372"/>
          </a:xfrm>
          <a:prstGeom prst="rect">
            <a:avLst/>
          </a:prstGeom>
        </p:spPr>
        <p:txBody>
          <a:bodyPr wrap="square" lIns="0" tIns="0" rIns="0" bIns="0">
            <a:noAutofit/>
          </a:bodyPr>
          <a:lstStyle/>
          <a:p>
            <a:pPr marL="285750" indent="-285750">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Крем защищает кожу, поддерживает </a:t>
            </a:r>
            <a:r>
              <a:rPr lang="ru-RU" sz="1400" dirty="0" err="1">
                <a:solidFill>
                  <a:srgbClr val="4D4D4C"/>
                </a:solidFill>
                <a:latin typeface="Segoe UI Light" panose="020B0502040204020203" pitchFamily="34" charset="0"/>
                <a:cs typeface="Arial" panose="020B0604020202020204" pitchFamily="34" charset="0"/>
              </a:rPr>
              <a:t>эпидермальный</a:t>
            </a:r>
            <a:r>
              <a:rPr lang="ru-RU" sz="1400" dirty="0">
                <a:solidFill>
                  <a:srgbClr val="4D4D4C"/>
                </a:solidFill>
                <a:latin typeface="Segoe UI Light" panose="020B0502040204020203" pitchFamily="34" charset="0"/>
                <a:cs typeface="Arial" panose="020B0604020202020204" pitchFamily="34" charset="0"/>
              </a:rPr>
              <a:t> барьер</a:t>
            </a:r>
          </a:p>
        </p:txBody>
      </p:sp>
      <p:sp>
        <p:nvSpPr>
          <p:cNvPr id="42" name="Rectangle 41">
            <a:extLst>
              <a:ext uri="{FF2B5EF4-FFF2-40B4-BE49-F238E27FC236}">
                <a16:creationId xmlns:a16="http://schemas.microsoft.com/office/drawing/2014/main" id="{B65C7929-7721-0F49-8BA8-A32D3C01B7D7}"/>
              </a:ext>
            </a:extLst>
          </p:cNvPr>
          <p:cNvSpPr/>
          <p:nvPr/>
        </p:nvSpPr>
        <p:spPr>
          <a:xfrm>
            <a:off x="6421441" y="5041559"/>
            <a:ext cx="2212193" cy="459177"/>
          </a:xfrm>
          <a:prstGeom prst="rect">
            <a:avLst/>
          </a:prstGeom>
        </p:spPr>
        <p:txBody>
          <a:bodyPr wrap="square" lIns="0" tIns="0" rIns="0" bIns="0">
            <a:noAutofit/>
          </a:bodyPr>
          <a:lstStyle/>
          <a:p>
            <a:pPr marL="285750" indent="-285750">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Крем питает эпидермис и увлажняет кожу</a:t>
            </a:r>
          </a:p>
        </p:txBody>
      </p:sp>
      <p:sp>
        <p:nvSpPr>
          <p:cNvPr id="35" name="Rectangle 34">
            <a:extLst>
              <a:ext uri="{FF2B5EF4-FFF2-40B4-BE49-F238E27FC236}">
                <a16:creationId xmlns:a16="http://schemas.microsoft.com/office/drawing/2014/main" id="{07938165-190B-7543-9983-3CA78F26C0DA}"/>
              </a:ext>
            </a:extLst>
          </p:cNvPr>
          <p:cNvSpPr/>
          <p:nvPr/>
        </p:nvSpPr>
        <p:spPr>
          <a:xfrm>
            <a:off x="574823" y="891947"/>
            <a:ext cx="4591537" cy="1077218"/>
          </a:xfrm>
          <a:prstGeom prst="rect">
            <a:avLst/>
          </a:prstGeom>
        </p:spPr>
        <p:txBody>
          <a:bodyPr wrap="square" lIns="0" tIns="0" rIns="0" bIns="0">
            <a:spAutoFit/>
          </a:bodyPr>
          <a:lstStyle/>
          <a:p>
            <a:r>
              <a:rPr lang="en-US" sz="7000" b="1" dirty="0">
                <a:solidFill>
                  <a:srgbClr val="C6B39E"/>
                </a:solidFill>
                <a:latin typeface="Segoe UI" panose="020B0502040204020203" pitchFamily="34" charset="0"/>
                <a:ea typeface="Segoe UI" panose="020B0502040204020203" pitchFamily="34" charset="0"/>
                <a:cs typeface="Segoe UI" panose="020B0502040204020203" pitchFamily="34" charset="0"/>
              </a:rPr>
              <a:t>ARTISTRY</a:t>
            </a:r>
            <a:endParaRPr lang="ru-RU" sz="3600" b="1" baseline="30000" dirty="0">
              <a:solidFill>
                <a:srgbClr val="C6B39E"/>
              </a:solidFill>
              <a:latin typeface="Segoe UI" panose="020B0502040204020203" pitchFamily="34" charset="0"/>
              <a:ea typeface="Segoe UI" panose="020B0502040204020203" pitchFamily="34" charset="0"/>
              <a:cs typeface="Segoe UI" panose="020B0502040204020203" pitchFamily="34" charset="0"/>
            </a:endParaRPr>
          </a:p>
        </p:txBody>
      </p:sp>
      <p:pic>
        <p:nvPicPr>
          <p:cNvPr id="49" name="Picture 48">
            <a:extLst>
              <a:ext uri="{FF2B5EF4-FFF2-40B4-BE49-F238E27FC236}">
                <a16:creationId xmlns:a16="http://schemas.microsoft.com/office/drawing/2014/main" id="{5E3C2EC2-1EB3-AA47-A378-6554AB832EA4}"/>
              </a:ext>
            </a:extLst>
          </p:cNvPr>
          <p:cNvPicPr>
            <a:picLocks noChangeAspect="1"/>
          </p:cNvPicPr>
          <p:nvPr/>
        </p:nvPicPr>
        <p:blipFill rotWithShape="1">
          <a:blip r:embed="rId10"/>
          <a:srcRect l="34995" r="36070" b="9810"/>
          <a:stretch/>
        </p:blipFill>
        <p:spPr>
          <a:xfrm>
            <a:off x="4566991" y="575709"/>
            <a:ext cx="1927515" cy="6008027"/>
          </a:xfrm>
          <a:prstGeom prst="rect">
            <a:avLst/>
          </a:prstGeom>
        </p:spPr>
      </p:pic>
      <p:sp>
        <p:nvSpPr>
          <p:cNvPr id="22" name="Rectangle 21">
            <a:extLst>
              <a:ext uri="{FF2B5EF4-FFF2-40B4-BE49-F238E27FC236}">
                <a16:creationId xmlns:a16="http://schemas.microsoft.com/office/drawing/2014/main" id="{82210AB6-A036-7E48-87BE-2958A326F957}"/>
              </a:ext>
            </a:extLst>
          </p:cNvPr>
          <p:cNvSpPr/>
          <p:nvPr/>
        </p:nvSpPr>
        <p:spPr>
          <a:xfrm>
            <a:off x="613344" y="5714850"/>
            <a:ext cx="5028107" cy="263417"/>
          </a:xfrm>
          <a:prstGeom prst="rect">
            <a:avLst/>
          </a:prstGeom>
        </p:spPr>
        <p:txBody>
          <a:bodyPr wrap="square" lIns="0" tIns="0" rIns="0" bIns="0">
            <a:noAutofit/>
          </a:bodyPr>
          <a:lstStyle/>
          <a:p>
            <a:pPr marL="285750" indent="-285750">
              <a:lnSpc>
                <a:spcPct val="150000"/>
              </a:lnSpc>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Решает конкретные проблемы</a:t>
            </a:r>
          </a:p>
        </p:txBody>
      </p:sp>
      <p:sp>
        <p:nvSpPr>
          <p:cNvPr id="26" name="Rectangle 25">
            <a:extLst>
              <a:ext uri="{FF2B5EF4-FFF2-40B4-BE49-F238E27FC236}">
                <a16:creationId xmlns:a16="http://schemas.microsoft.com/office/drawing/2014/main" id="{30E53676-9A34-0242-AE77-705A3D5F0D68}"/>
              </a:ext>
            </a:extLst>
          </p:cNvPr>
          <p:cNvSpPr/>
          <p:nvPr/>
        </p:nvSpPr>
        <p:spPr>
          <a:xfrm>
            <a:off x="6436025" y="5566483"/>
            <a:ext cx="3026950" cy="651003"/>
          </a:xfrm>
          <a:prstGeom prst="rect">
            <a:avLst/>
          </a:prstGeom>
        </p:spPr>
        <p:txBody>
          <a:bodyPr wrap="square" lIns="0" tIns="0" rIns="0" bIns="0">
            <a:noAutofit/>
          </a:bodyPr>
          <a:lstStyle/>
          <a:p>
            <a:pPr marL="285750" indent="-285750">
              <a:buFont typeface="Arial" panose="020B0604020202020204" pitchFamily="34" charset="0"/>
              <a:buChar char="•"/>
            </a:pPr>
            <a:r>
              <a:rPr lang="ru-RU" sz="1400" dirty="0">
                <a:solidFill>
                  <a:srgbClr val="4D4D4C"/>
                </a:solidFill>
                <a:latin typeface="Segoe UI Light" panose="020B0502040204020203" pitchFamily="34" charset="0"/>
                <a:cs typeface="Arial" panose="020B0604020202020204" pitchFamily="34" charset="0"/>
              </a:rPr>
              <a:t>«Запечатывает» сыворотку в коже</a:t>
            </a:r>
            <a:br>
              <a:rPr lang="en-US" sz="1400" dirty="0">
                <a:solidFill>
                  <a:srgbClr val="4D4D4C"/>
                </a:solidFill>
                <a:latin typeface="Segoe UI Light" panose="020B0502040204020203" pitchFamily="34" charset="0"/>
                <a:cs typeface="Arial" panose="020B0604020202020204" pitchFamily="34" charset="0"/>
              </a:rPr>
            </a:br>
            <a:r>
              <a:rPr lang="ru-RU" sz="1400" dirty="0">
                <a:solidFill>
                  <a:srgbClr val="4D4D4C"/>
                </a:solidFill>
                <a:latin typeface="Segoe UI Light" panose="020B0502040204020203" pitchFamily="34" charset="0"/>
                <a:cs typeface="Arial" panose="020B0604020202020204" pitchFamily="34" charset="0"/>
              </a:rPr>
              <a:t>и препятствует ее испарению</a:t>
            </a:r>
          </a:p>
        </p:txBody>
      </p:sp>
    </p:spTree>
    <p:extLst>
      <p:ext uri="{BB962C8B-B14F-4D97-AF65-F5344CB8AC3E}">
        <p14:creationId xmlns:p14="http://schemas.microsoft.com/office/powerpoint/2010/main" val="154224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dissolve">
                                      <p:cBhvr>
                                        <p:cTn id="11" dur="500"/>
                                        <p:tgtEl>
                                          <p:spTgt spid="4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ssolve">
                                      <p:cBhvr>
                                        <p:cTn id="23" dur="500"/>
                                        <p:tgtEl>
                                          <p:spTgt spid="36"/>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dissolve">
                                      <p:cBhvr>
                                        <p:cTn id="31" dur="500"/>
                                        <p:tgtEl>
                                          <p:spTgt spid="40"/>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dissolve">
                                      <p:cBhvr>
                                        <p:cTn id="43" dur="500"/>
                                        <p:tgtEl>
                                          <p:spTgt spid="42"/>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P spid="41" grpId="0"/>
      <p:bldP spid="42"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4E47BB-EF2C-CD47-AE33-6CC239D4C45C}"/>
              </a:ext>
            </a:extLst>
          </p:cNvPr>
          <p:cNvPicPr>
            <a:picLocks noChangeAspect="1"/>
          </p:cNvPicPr>
          <p:nvPr/>
        </p:nvPicPr>
        <p:blipFill>
          <a:blip r:embed="rId3"/>
          <a:stretch>
            <a:fillRect/>
          </a:stretch>
        </p:blipFill>
        <p:spPr>
          <a:xfrm>
            <a:off x="4086443" y="2331227"/>
            <a:ext cx="1214317" cy="1236002"/>
          </a:xfrm>
          <a:prstGeom prst="rect">
            <a:avLst/>
          </a:prstGeom>
        </p:spPr>
      </p:pic>
      <p:pic>
        <p:nvPicPr>
          <p:cNvPr id="19" name="Picture 18">
            <a:extLst>
              <a:ext uri="{FF2B5EF4-FFF2-40B4-BE49-F238E27FC236}">
                <a16:creationId xmlns:a16="http://schemas.microsoft.com/office/drawing/2014/main" id="{BF4E5641-BAAD-46BE-ABF8-E44D4AC5A4A6}"/>
              </a:ext>
            </a:extLst>
          </p:cNvPr>
          <p:cNvPicPr>
            <a:picLocks noChangeAspect="1"/>
          </p:cNvPicPr>
          <p:nvPr/>
        </p:nvPicPr>
        <p:blipFill>
          <a:blip r:embed="rId4"/>
          <a:stretch>
            <a:fillRect/>
          </a:stretch>
        </p:blipFill>
        <p:spPr>
          <a:xfrm>
            <a:off x="9624068" y="2342404"/>
            <a:ext cx="1214317" cy="1236002"/>
          </a:xfrm>
          <a:prstGeom prst="rect">
            <a:avLst/>
          </a:prstGeom>
        </p:spPr>
      </p:pic>
      <p:grpSp>
        <p:nvGrpSpPr>
          <p:cNvPr id="12" name="Group 11">
            <a:extLst>
              <a:ext uri="{FF2B5EF4-FFF2-40B4-BE49-F238E27FC236}">
                <a16:creationId xmlns:a16="http://schemas.microsoft.com/office/drawing/2014/main" id="{6FA31FD0-5454-4246-8C23-C55D8F804D6F}"/>
              </a:ext>
            </a:extLst>
          </p:cNvPr>
          <p:cNvGrpSpPr/>
          <p:nvPr/>
        </p:nvGrpSpPr>
        <p:grpSpPr>
          <a:xfrm>
            <a:off x="488831" y="208319"/>
            <a:ext cx="13251071" cy="1344767"/>
            <a:chOff x="562465" y="136039"/>
            <a:chExt cx="13251071" cy="1344767"/>
          </a:xfrm>
        </p:grpSpPr>
        <p:sp>
          <p:nvSpPr>
            <p:cNvPr id="33" name="Rectangle 32">
              <a:extLst>
                <a:ext uri="{FF2B5EF4-FFF2-40B4-BE49-F238E27FC236}">
                  <a16:creationId xmlns:a16="http://schemas.microsoft.com/office/drawing/2014/main" id="{20EF9ECA-258C-0B4D-93FC-9D1D0BCB137E}"/>
                </a:ext>
              </a:extLst>
            </p:cNvPr>
            <p:cNvSpPr/>
            <p:nvPr/>
          </p:nvSpPr>
          <p:spPr>
            <a:xfrm>
              <a:off x="562465" y="136039"/>
              <a:ext cx="13251071" cy="615553"/>
            </a:xfrm>
            <a:prstGeom prst="rect">
              <a:avLst/>
            </a:prstGeom>
          </p:spPr>
          <p:txBody>
            <a:bodyPr wrap="square" lIns="0" tIns="0" rIns="0" bIns="0">
              <a:spAutoFit/>
            </a:bodyPr>
            <a:lstStyle/>
            <a:p>
              <a:r>
                <a:rPr lang="ru-RU" sz="4000" dirty="0">
                  <a:solidFill>
                    <a:srgbClr val="C6B39E"/>
                  </a:solidFill>
                  <a:latin typeface="Segoe UI Light" panose="020B0502040204020203" pitchFamily="34" charset="0"/>
                  <a:cs typeface="Arial" panose="020B0604020202020204" pitchFamily="34" charset="0"/>
                </a:rPr>
                <a:t>СОХРАНЯЕМ УПРУГОСТЬ:</a:t>
              </a:r>
            </a:p>
          </p:txBody>
        </p:sp>
        <p:sp>
          <p:nvSpPr>
            <p:cNvPr id="34" name="Rectangle 33">
              <a:extLst>
                <a:ext uri="{FF2B5EF4-FFF2-40B4-BE49-F238E27FC236}">
                  <a16:creationId xmlns:a16="http://schemas.microsoft.com/office/drawing/2014/main" id="{A37F3C7A-3262-B240-B0A5-514D96D041E7}"/>
                </a:ext>
              </a:extLst>
            </p:cNvPr>
            <p:cNvSpPr/>
            <p:nvPr/>
          </p:nvSpPr>
          <p:spPr>
            <a:xfrm>
              <a:off x="574823" y="865253"/>
              <a:ext cx="10759312" cy="615553"/>
            </a:xfrm>
            <a:prstGeom prst="rect">
              <a:avLst/>
            </a:prstGeom>
          </p:spPr>
          <p:txBody>
            <a:bodyPr wrap="square" lIns="0" tIns="0" rIns="0" bIns="0">
              <a:spAutoFit/>
            </a:bodyPr>
            <a:lstStyle/>
            <a:p>
              <a:r>
                <a:rPr lang="ru-RU" sz="4000" b="1" dirty="0">
                  <a:solidFill>
                    <a:srgbClr val="C6B39E"/>
                  </a:solidFill>
                  <a:latin typeface="Segoe UI" panose="020B0502040204020203" pitchFamily="34" charset="0"/>
                  <a:ea typeface="Segoe UI" panose="020B0502040204020203" pitchFamily="34" charset="0"/>
                  <a:cs typeface="Segoe UI" panose="020B0502040204020203" pitchFamily="34" charset="0"/>
                </a:rPr>
                <a:t>2 СИСТЕМЫ УХОДА</a:t>
              </a:r>
              <a:endParaRPr lang="ru-RU" sz="4000" b="1" dirty="0">
                <a:solidFill>
                  <a:srgbClr val="C6B39E"/>
                </a:solidFill>
                <a:effectLst/>
                <a:latin typeface="Segoe UI" panose="020B0502040204020203" pitchFamily="34" charset="0"/>
                <a:ea typeface="Segoe UI" panose="020B0502040204020203" pitchFamily="34" charset="0"/>
                <a:cs typeface="Segoe UI" panose="020B0502040204020203" pitchFamily="34" charset="0"/>
              </a:endParaRPr>
            </a:p>
          </p:txBody>
        </p:sp>
      </p:grpSp>
      <p:grpSp>
        <p:nvGrpSpPr>
          <p:cNvPr id="7" name="Group 6">
            <a:extLst>
              <a:ext uri="{FF2B5EF4-FFF2-40B4-BE49-F238E27FC236}">
                <a16:creationId xmlns:a16="http://schemas.microsoft.com/office/drawing/2014/main" id="{4BB86484-FA62-4B40-8B61-6DFAC9FB7727}"/>
              </a:ext>
            </a:extLst>
          </p:cNvPr>
          <p:cNvGrpSpPr/>
          <p:nvPr/>
        </p:nvGrpSpPr>
        <p:grpSpPr>
          <a:xfrm>
            <a:off x="6096000" y="1899733"/>
            <a:ext cx="3834518" cy="1464584"/>
            <a:chOff x="6361042" y="2212688"/>
            <a:chExt cx="3834518" cy="1464584"/>
          </a:xfrm>
        </p:grpSpPr>
        <p:sp>
          <p:nvSpPr>
            <p:cNvPr id="44" name="Rectangle 43">
              <a:extLst>
                <a:ext uri="{FF2B5EF4-FFF2-40B4-BE49-F238E27FC236}">
                  <a16:creationId xmlns:a16="http://schemas.microsoft.com/office/drawing/2014/main" id="{21C7E900-3DE8-D444-924C-4270FDBA5984}"/>
                </a:ext>
              </a:extLst>
            </p:cNvPr>
            <p:cNvSpPr/>
            <p:nvPr/>
          </p:nvSpPr>
          <p:spPr>
            <a:xfrm>
              <a:off x="6361042" y="2212688"/>
              <a:ext cx="3834518" cy="492443"/>
            </a:xfrm>
            <a:prstGeom prst="rect">
              <a:avLst/>
            </a:prstGeom>
          </p:spPr>
          <p:txBody>
            <a:bodyPr wrap="square" lIns="0" tIns="0" rIns="0" bIns="0">
              <a:spAutoFit/>
            </a:bodyPr>
            <a:lstStyle/>
            <a:p>
              <a:r>
                <a:rPr lang="ru-RU" sz="1600" dirty="0">
                  <a:solidFill>
                    <a:srgbClr val="C6B39E"/>
                  </a:solidFill>
                  <a:latin typeface="Segoe UI Light" panose="020B0502040204020203" pitchFamily="34" charset="0"/>
                  <a:cs typeface="Arial" panose="020B0604020202020204" pitchFamily="34" charset="0"/>
                </a:rPr>
                <a:t>СИСТЕМА «1+1=0» ДЛЯ ЗРЕЛОЙ КОЖИ</a:t>
              </a:r>
            </a:p>
            <a:p>
              <a:endParaRPr lang="ru-RU" sz="1600" dirty="0">
                <a:solidFill>
                  <a:srgbClr val="C5B6A3"/>
                </a:solidFill>
                <a:latin typeface="Segoe UI Light" panose="020B0502040204020203" pitchFamily="34" charset="0"/>
                <a:cs typeface="Arial" panose="020B0604020202020204" pitchFamily="34" charset="0"/>
              </a:endParaRPr>
            </a:p>
          </p:txBody>
        </p:sp>
        <p:sp>
          <p:nvSpPr>
            <p:cNvPr id="45" name="Rectangle 44">
              <a:extLst>
                <a:ext uri="{FF2B5EF4-FFF2-40B4-BE49-F238E27FC236}">
                  <a16:creationId xmlns:a16="http://schemas.microsoft.com/office/drawing/2014/main" id="{D054FE11-0255-844F-9048-CB8DE0C68652}"/>
                </a:ext>
              </a:extLst>
            </p:cNvPr>
            <p:cNvSpPr/>
            <p:nvPr/>
          </p:nvSpPr>
          <p:spPr>
            <a:xfrm>
              <a:off x="6361042" y="2549784"/>
              <a:ext cx="3496948" cy="1127488"/>
            </a:xfrm>
            <a:prstGeom prst="rect">
              <a:avLst/>
            </a:prstGeom>
          </p:spPr>
          <p:txBody>
            <a:bodyPr wrap="square" lIns="0" tIns="0" rIns="0" bIns="0">
              <a:spAutoFit/>
            </a:bodyPr>
            <a:lstStyle/>
            <a:p>
              <a:pPr>
                <a:lnSpc>
                  <a:spcPts val="4260"/>
                </a:lnSpc>
              </a:pPr>
              <a:r>
                <a:rPr lang="ru-RU" sz="4000" b="1" dirty="0">
                  <a:solidFill>
                    <a:srgbClr val="C6B39E"/>
                  </a:solidFill>
                  <a:latin typeface="Segoe UI" panose="020B0502040204020203" pitchFamily="34" charset="0"/>
                  <a:ea typeface="Segoe UI" panose="020B0502040204020203" pitchFamily="34" charset="0"/>
                  <a:cs typeface="Segoe UI" panose="020B0502040204020203" pitchFamily="34" charset="0"/>
                </a:rPr>
                <a:t>ЛИФТИНГ- </a:t>
              </a:r>
              <a:endParaRPr lang="en-US" sz="4000" b="1" dirty="0">
                <a:solidFill>
                  <a:srgbClr val="C6B39E"/>
                </a:solidFill>
                <a:latin typeface="Segoe UI" panose="020B0502040204020203" pitchFamily="34" charset="0"/>
                <a:ea typeface="Segoe UI" panose="020B0502040204020203" pitchFamily="34" charset="0"/>
                <a:cs typeface="Segoe UI" panose="020B0502040204020203" pitchFamily="34" charset="0"/>
              </a:endParaRPr>
            </a:p>
            <a:p>
              <a:pPr>
                <a:lnSpc>
                  <a:spcPts val="4260"/>
                </a:lnSpc>
              </a:pPr>
              <a:r>
                <a:rPr lang="ru-RU" sz="4000" b="1" dirty="0">
                  <a:solidFill>
                    <a:srgbClr val="C6B39E"/>
                  </a:solidFill>
                  <a:latin typeface="Segoe UI" panose="020B0502040204020203" pitchFamily="34" charset="0"/>
                  <a:ea typeface="Segoe UI" panose="020B0502040204020203" pitchFamily="34" charset="0"/>
                  <a:cs typeface="Segoe UI" panose="020B0502040204020203" pitchFamily="34" charset="0"/>
                </a:rPr>
                <a:t>ЭФФЕКТ</a:t>
              </a:r>
              <a:endParaRPr lang="ru-RU" sz="4000" b="1" dirty="0">
                <a:solidFill>
                  <a:srgbClr val="C6B39E"/>
                </a:solidFill>
                <a:effectLst/>
                <a:latin typeface="Segoe UI" panose="020B0502040204020203" pitchFamily="34" charset="0"/>
                <a:ea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66127F58-6AA6-3542-AC45-A586277DCCC4}"/>
              </a:ext>
            </a:extLst>
          </p:cNvPr>
          <p:cNvGrpSpPr/>
          <p:nvPr/>
        </p:nvGrpSpPr>
        <p:grpSpPr>
          <a:xfrm>
            <a:off x="513771" y="1947202"/>
            <a:ext cx="3496948" cy="1464584"/>
            <a:chOff x="513771" y="2220161"/>
            <a:chExt cx="3496948" cy="1464584"/>
          </a:xfrm>
        </p:grpSpPr>
        <p:sp>
          <p:nvSpPr>
            <p:cNvPr id="50" name="Rectangle 49">
              <a:extLst>
                <a:ext uri="{FF2B5EF4-FFF2-40B4-BE49-F238E27FC236}">
                  <a16:creationId xmlns:a16="http://schemas.microsoft.com/office/drawing/2014/main" id="{D33A739F-52FA-BE4C-BF46-61696A5D9DFB}"/>
                </a:ext>
              </a:extLst>
            </p:cNvPr>
            <p:cNvSpPr/>
            <p:nvPr/>
          </p:nvSpPr>
          <p:spPr>
            <a:xfrm>
              <a:off x="513771" y="2220161"/>
              <a:ext cx="2829959" cy="246221"/>
            </a:xfrm>
            <a:prstGeom prst="rect">
              <a:avLst/>
            </a:prstGeom>
          </p:spPr>
          <p:txBody>
            <a:bodyPr wrap="square" lIns="0" tIns="0" rIns="0" bIns="0">
              <a:spAutoFit/>
            </a:bodyPr>
            <a:lstStyle/>
            <a:p>
              <a:r>
                <a:rPr lang="ru-RU" sz="1600" dirty="0">
                  <a:solidFill>
                    <a:srgbClr val="C6B39E"/>
                  </a:solidFill>
                  <a:latin typeface="Segoe UI Light" panose="020B0502040204020203" pitchFamily="34" charset="0"/>
                  <a:cs typeface="Arial" panose="020B0604020202020204" pitchFamily="34" charset="0"/>
                </a:rPr>
                <a:t>СИСТЕМА «1+1=0»</a:t>
              </a:r>
              <a:r>
                <a:rPr lang="en-US" sz="1600" dirty="0">
                  <a:solidFill>
                    <a:srgbClr val="C6B39E"/>
                  </a:solidFill>
                  <a:latin typeface="Segoe UI Light" panose="020B0502040204020203" pitchFamily="34" charset="0"/>
                  <a:cs typeface="Arial" panose="020B0604020202020204" pitchFamily="34" charset="0"/>
                </a:rPr>
                <a:t> </a:t>
              </a:r>
              <a:r>
                <a:rPr lang="ru-RU" sz="1600" dirty="0">
                  <a:solidFill>
                    <a:srgbClr val="C6B39E"/>
                  </a:solidFill>
                  <a:latin typeface="Segoe UI Light" panose="020B0502040204020203" pitchFamily="34" charset="0"/>
                  <a:cs typeface="Arial" panose="020B0604020202020204" pitchFamily="34" charset="0"/>
                </a:rPr>
                <a:t>ПРОТИВ</a:t>
              </a:r>
            </a:p>
          </p:txBody>
        </p:sp>
        <p:sp>
          <p:nvSpPr>
            <p:cNvPr id="51" name="Rectangle 50">
              <a:extLst>
                <a:ext uri="{FF2B5EF4-FFF2-40B4-BE49-F238E27FC236}">
                  <a16:creationId xmlns:a16="http://schemas.microsoft.com/office/drawing/2014/main" id="{2D818E47-5FB6-4C42-A6B2-0CE56EFCE851}"/>
                </a:ext>
              </a:extLst>
            </p:cNvPr>
            <p:cNvSpPr/>
            <p:nvPr/>
          </p:nvSpPr>
          <p:spPr>
            <a:xfrm>
              <a:off x="513771" y="2557257"/>
              <a:ext cx="3496948" cy="1127488"/>
            </a:xfrm>
            <a:prstGeom prst="rect">
              <a:avLst/>
            </a:prstGeom>
          </p:spPr>
          <p:txBody>
            <a:bodyPr wrap="square" lIns="0" tIns="0" rIns="0" bIns="0">
              <a:spAutoFit/>
            </a:bodyPr>
            <a:lstStyle/>
            <a:p>
              <a:pPr>
                <a:lnSpc>
                  <a:spcPts val="4260"/>
                </a:lnSpc>
              </a:pPr>
              <a:r>
                <a:rPr lang="ru-RU" sz="4000" b="1" dirty="0">
                  <a:solidFill>
                    <a:srgbClr val="C6B39E"/>
                  </a:solidFill>
                  <a:latin typeface="Segoe UI" panose="020B0502040204020203" pitchFamily="34" charset="0"/>
                  <a:ea typeface="Segoe UI" panose="020B0502040204020203" pitchFamily="34" charset="0"/>
                  <a:cs typeface="Segoe UI" panose="020B0502040204020203" pitchFamily="34" charset="0"/>
                </a:rPr>
                <a:t>ПЕРВЫХ</a:t>
              </a:r>
            </a:p>
            <a:p>
              <a:pPr>
                <a:lnSpc>
                  <a:spcPts val="4260"/>
                </a:lnSpc>
              </a:pPr>
              <a:r>
                <a:rPr lang="ru-RU" sz="4000" b="1" dirty="0">
                  <a:solidFill>
                    <a:srgbClr val="C6B39E"/>
                  </a:solidFill>
                  <a:latin typeface="Segoe UI" panose="020B0502040204020203" pitchFamily="34" charset="0"/>
                  <a:ea typeface="Segoe UI" panose="020B0502040204020203" pitchFamily="34" charset="0"/>
                  <a:cs typeface="Segoe UI" panose="020B0502040204020203" pitchFamily="34" charset="0"/>
                </a:rPr>
                <a:t>МОРЩИН</a:t>
              </a:r>
              <a:endParaRPr lang="ru-RU" sz="4400" b="1" dirty="0">
                <a:solidFill>
                  <a:srgbClr val="C6B39E"/>
                </a:solidFill>
                <a:effectLst/>
                <a:latin typeface="Segoe UI" panose="020B0502040204020203" pitchFamily="34" charset="0"/>
                <a:ea typeface="Segoe UI" panose="020B0502040204020203" pitchFamily="34" charset="0"/>
                <a:cs typeface="Segoe UI" panose="020B0502040204020203" pitchFamily="34" charset="0"/>
              </a:endParaRPr>
            </a:p>
          </p:txBody>
        </p:sp>
      </p:grpSp>
      <p:pic>
        <p:nvPicPr>
          <p:cNvPr id="13" name="Picture 12">
            <a:extLst>
              <a:ext uri="{FF2B5EF4-FFF2-40B4-BE49-F238E27FC236}">
                <a16:creationId xmlns:a16="http://schemas.microsoft.com/office/drawing/2014/main" id="{89927BD0-5283-DC46-9204-18845C0749CD}"/>
              </a:ext>
            </a:extLst>
          </p:cNvPr>
          <p:cNvPicPr>
            <a:picLocks noChangeAspect="1"/>
          </p:cNvPicPr>
          <p:nvPr/>
        </p:nvPicPr>
        <p:blipFill>
          <a:blip r:embed="rId5"/>
          <a:srcRect/>
          <a:stretch/>
        </p:blipFill>
        <p:spPr>
          <a:xfrm>
            <a:off x="8644811" y="3753506"/>
            <a:ext cx="3547189" cy="2896175"/>
          </a:xfrm>
          <a:prstGeom prst="rect">
            <a:avLst/>
          </a:prstGeom>
        </p:spPr>
      </p:pic>
      <p:pic>
        <p:nvPicPr>
          <p:cNvPr id="30" name="Picture 29">
            <a:extLst>
              <a:ext uri="{FF2B5EF4-FFF2-40B4-BE49-F238E27FC236}">
                <a16:creationId xmlns:a16="http://schemas.microsoft.com/office/drawing/2014/main" id="{A01AE881-94BC-7345-A1C6-75CF5676E1D0}"/>
              </a:ext>
            </a:extLst>
          </p:cNvPr>
          <p:cNvPicPr>
            <a:picLocks noChangeAspect="1"/>
          </p:cNvPicPr>
          <p:nvPr/>
        </p:nvPicPr>
        <p:blipFill>
          <a:blip r:embed="rId6"/>
          <a:srcRect/>
          <a:stretch/>
        </p:blipFill>
        <p:spPr>
          <a:xfrm>
            <a:off x="2704835" y="3754017"/>
            <a:ext cx="3547189" cy="2895664"/>
          </a:xfrm>
          <a:prstGeom prst="rect">
            <a:avLst/>
          </a:prstGeom>
        </p:spPr>
      </p:pic>
      <p:sp>
        <p:nvSpPr>
          <p:cNvPr id="18" name="Rectangle 17">
            <a:extLst>
              <a:ext uri="{FF2B5EF4-FFF2-40B4-BE49-F238E27FC236}">
                <a16:creationId xmlns:a16="http://schemas.microsoft.com/office/drawing/2014/main" id="{CD8F9C07-A10D-4D4F-B65A-815ECA0840D5}"/>
              </a:ext>
            </a:extLst>
          </p:cNvPr>
          <p:cNvSpPr/>
          <p:nvPr/>
        </p:nvSpPr>
        <p:spPr>
          <a:xfrm>
            <a:off x="147711" y="4155441"/>
            <a:ext cx="3061970" cy="2075568"/>
          </a:xfrm>
          <a:prstGeom prst="rect">
            <a:avLst/>
          </a:prstGeom>
        </p:spPr>
        <p:txBody>
          <a:bodyPr wrap="square" lIns="0" tIns="0" rIns="0" bIns="0">
            <a:spAutoFit/>
          </a:bodyPr>
          <a:lstStyle/>
          <a:p>
            <a:pPr marL="285750" indent="-285750">
              <a:lnSpc>
                <a:spcPct val="107000"/>
              </a:lnSpc>
              <a:spcAft>
                <a:spcPts val="800"/>
              </a:spcAft>
              <a:buFont typeface="Arial" panose="020B0604020202020204" pitchFamily="34" charset="0"/>
              <a:buChar char="•"/>
            </a:pPr>
            <a:r>
              <a:rPr lang="ru-RU" sz="1300" kern="1200" dirty="0">
                <a:solidFill>
                  <a:srgbClr val="4D4D4C"/>
                </a:solidFill>
                <a:effectLst/>
                <a:latin typeface="Segoe UI Light" panose="020B0502040204020203" pitchFamily="34" charset="0"/>
                <a:ea typeface="Calibri" panose="020F0502020204030204" pitchFamily="34" charset="0"/>
                <a:cs typeface="Arial" panose="020B0604020202020204" pitchFamily="34" charset="0"/>
              </a:rPr>
              <a:t>Продлевает жизненный цикл клеток кожи.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Стимулирует синтез «протеина молодости», сокращая видимость мимических и возрастных морщин.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ru-RU" sz="1300" kern="1200" dirty="0">
                <a:solidFill>
                  <a:srgbClr val="4D4D4C"/>
                </a:solidFill>
                <a:effectLst/>
                <a:latin typeface="Segoe UI Light" panose="020B0502040204020203" pitchFamily="34" charset="0"/>
                <a:cs typeface="Arial" panose="020B0604020202020204" pitchFamily="34" charset="0"/>
              </a:rPr>
              <a:t>Восстанавливает здоровый внешний вид, ровный тон и естественное сияние кожи</a:t>
            </a: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  </a:t>
            </a:r>
          </a:p>
          <a:p>
            <a:pPr marL="457200">
              <a:spcAft>
                <a:spcPts val="0"/>
              </a:spcAft>
            </a:pPr>
            <a:r>
              <a:rPr lang="ru-RU" sz="1300" dirty="0">
                <a:effectLst/>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20" name="Rectangle 19">
            <a:extLst>
              <a:ext uri="{FF2B5EF4-FFF2-40B4-BE49-F238E27FC236}">
                <a16:creationId xmlns:a16="http://schemas.microsoft.com/office/drawing/2014/main" id="{7F11F748-1611-B647-898B-70E84F0877BC}"/>
              </a:ext>
            </a:extLst>
          </p:cNvPr>
          <p:cNvSpPr/>
          <p:nvPr/>
        </p:nvSpPr>
        <p:spPr>
          <a:xfrm>
            <a:off x="6096000" y="4035698"/>
            <a:ext cx="3184899" cy="2058833"/>
          </a:xfrm>
          <a:prstGeom prst="rect">
            <a:avLst/>
          </a:prstGeom>
        </p:spPr>
        <p:txBody>
          <a:bodyPr wrap="square" lIns="0" tIns="0" rIns="0" bIns="0">
            <a:spAutoFit/>
          </a:bodyPr>
          <a:lstStyle/>
          <a:p>
            <a:pPr marL="342900" lvl="0" indent="-342900">
              <a:lnSpc>
                <a:spcPts val="1780"/>
              </a:lnSpc>
              <a:spcAft>
                <a:spcPts val="0"/>
              </a:spcAft>
              <a:buFont typeface="Arial" panose="020B0604020202020204" pitchFamily="34" charset="0"/>
              <a:buChar char="•"/>
              <a:tabLst>
                <a:tab pos="457200" algn="l"/>
              </a:tabLst>
            </a:pP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Система высокоэффективного ухода для зрелой кожи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780"/>
              </a:lnSpc>
              <a:spcAft>
                <a:spcPts val="0"/>
              </a:spcAft>
              <a:buFont typeface="Arial" panose="020B0604020202020204" pitchFamily="34" charset="0"/>
              <a:buChar char="•"/>
              <a:tabLst>
                <a:tab pos="457200" algn="l"/>
              </a:tabLst>
            </a:pP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Помогает разгладить мелкие и глубокие морщины</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780"/>
              </a:lnSpc>
              <a:spcAft>
                <a:spcPts val="0"/>
              </a:spcAft>
              <a:buFont typeface="Arial" panose="020B0604020202020204" pitchFamily="34" charset="0"/>
              <a:buChar char="•"/>
              <a:tabLst>
                <a:tab pos="457200" algn="l"/>
              </a:tabLst>
            </a:pP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Корректирует овал овал лица.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780"/>
              </a:lnSpc>
              <a:spcAft>
                <a:spcPts val="0"/>
              </a:spcAft>
              <a:buFont typeface="Arial" panose="020B0604020202020204" pitchFamily="34" charset="0"/>
              <a:buChar char="•"/>
              <a:tabLst>
                <a:tab pos="457200" algn="l"/>
              </a:tabLst>
            </a:pPr>
            <a:r>
              <a:rPr lang="ru-RU" sz="1300" kern="1200" dirty="0">
                <a:solidFill>
                  <a:srgbClr val="4D4D4C"/>
                </a:solidFill>
                <a:effectLst/>
                <a:latin typeface="Segoe UI Light" panose="020B0502040204020203" pitchFamily="34" charset="0"/>
                <a:ea typeface="Times New Roman" panose="02020603050405020304" pitchFamily="18" charset="0"/>
                <a:cs typeface="Arial" panose="020B0604020202020204" pitchFamily="34" charset="0"/>
              </a:rPr>
              <a:t>Кожа выглядит более свежей и молодой, приобретает сияющий внешний вид.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780"/>
              </a:lnSpc>
              <a:spcAft>
                <a:spcPts val="0"/>
              </a:spcAft>
              <a:buFont typeface="Arial" panose="020B0604020202020204" pitchFamily="34" charset="0"/>
              <a:buChar char="•"/>
              <a:tabLst>
                <a:tab pos="457200" algn="l"/>
              </a:tabLst>
            </a:pP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0133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9"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9"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C4E77F-D0A9-4E42-BA77-789B0FA4DF55}"/>
              </a:ext>
            </a:extLst>
          </p:cNvPr>
          <p:cNvPicPr>
            <a:picLocks noChangeAspect="1"/>
          </p:cNvPicPr>
          <p:nvPr/>
        </p:nvPicPr>
        <p:blipFill>
          <a:blip r:embed="rId3"/>
          <a:stretch>
            <a:fillRect/>
          </a:stretch>
        </p:blipFill>
        <p:spPr>
          <a:xfrm>
            <a:off x="-1" y="1386829"/>
            <a:ext cx="12192001" cy="482385"/>
          </a:xfrm>
          <a:prstGeom prst="rect">
            <a:avLst/>
          </a:prstGeom>
        </p:spPr>
      </p:pic>
      <p:pic>
        <p:nvPicPr>
          <p:cNvPr id="23" name="Picture 22">
            <a:extLst>
              <a:ext uri="{FF2B5EF4-FFF2-40B4-BE49-F238E27FC236}">
                <a16:creationId xmlns:a16="http://schemas.microsoft.com/office/drawing/2014/main" id="{0F071C91-0857-1249-BDB4-0D8C9EB44BBE}"/>
              </a:ext>
            </a:extLst>
          </p:cNvPr>
          <p:cNvPicPr>
            <a:picLocks noChangeAspect="1"/>
          </p:cNvPicPr>
          <p:nvPr/>
        </p:nvPicPr>
        <p:blipFill>
          <a:blip r:embed="rId3"/>
          <a:stretch>
            <a:fillRect/>
          </a:stretch>
        </p:blipFill>
        <p:spPr>
          <a:xfrm>
            <a:off x="-1" y="1950817"/>
            <a:ext cx="12192001" cy="482385"/>
          </a:xfrm>
          <a:prstGeom prst="rect">
            <a:avLst/>
          </a:prstGeom>
        </p:spPr>
      </p:pic>
      <p:pic>
        <p:nvPicPr>
          <p:cNvPr id="39" name="Picture 38">
            <a:extLst>
              <a:ext uri="{FF2B5EF4-FFF2-40B4-BE49-F238E27FC236}">
                <a16:creationId xmlns:a16="http://schemas.microsoft.com/office/drawing/2014/main" id="{488246FF-EBEE-0049-A695-289C2A92409B}"/>
              </a:ext>
            </a:extLst>
          </p:cNvPr>
          <p:cNvPicPr>
            <a:picLocks noChangeAspect="1"/>
          </p:cNvPicPr>
          <p:nvPr/>
        </p:nvPicPr>
        <p:blipFill>
          <a:blip r:embed="rId3"/>
          <a:stretch>
            <a:fillRect/>
          </a:stretch>
        </p:blipFill>
        <p:spPr>
          <a:xfrm>
            <a:off x="-1" y="2514805"/>
            <a:ext cx="12192001" cy="482385"/>
          </a:xfrm>
          <a:prstGeom prst="rect">
            <a:avLst/>
          </a:prstGeom>
        </p:spPr>
      </p:pic>
      <p:pic>
        <p:nvPicPr>
          <p:cNvPr id="45" name="Picture 44">
            <a:extLst>
              <a:ext uri="{FF2B5EF4-FFF2-40B4-BE49-F238E27FC236}">
                <a16:creationId xmlns:a16="http://schemas.microsoft.com/office/drawing/2014/main" id="{D8D7D0EA-6871-8E41-8901-67EB76A95A3D}"/>
              </a:ext>
            </a:extLst>
          </p:cNvPr>
          <p:cNvPicPr>
            <a:picLocks noChangeAspect="1"/>
          </p:cNvPicPr>
          <p:nvPr/>
        </p:nvPicPr>
        <p:blipFill>
          <a:blip r:embed="rId3"/>
          <a:stretch>
            <a:fillRect/>
          </a:stretch>
        </p:blipFill>
        <p:spPr>
          <a:xfrm>
            <a:off x="-1" y="3078793"/>
            <a:ext cx="12192001" cy="482385"/>
          </a:xfrm>
          <a:prstGeom prst="rect">
            <a:avLst/>
          </a:prstGeom>
        </p:spPr>
      </p:pic>
      <p:pic>
        <p:nvPicPr>
          <p:cNvPr id="57" name="Picture 56">
            <a:extLst>
              <a:ext uri="{FF2B5EF4-FFF2-40B4-BE49-F238E27FC236}">
                <a16:creationId xmlns:a16="http://schemas.microsoft.com/office/drawing/2014/main" id="{82D198B9-7C1D-DE42-A8B0-9AF2554EB5D3}"/>
              </a:ext>
            </a:extLst>
          </p:cNvPr>
          <p:cNvPicPr>
            <a:picLocks noChangeAspect="1"/>
          </p:cNvPicPr>
          <p:nvPr/>
        </p:nvPicPr>
        <p:blipFill>
          <a:blip r:embed="rId3"/>
          <a:stretch>
            <a:fillRect/>
          </a:stretch>
        </p:blipFill>
        <p:spPr>
          <a:xfrm>
            <a:off x="-1" y="3642781"/>
            <a:ext cx="12192001" cy="482385"/>
          </a:xfrm>
          <a:prstGeom prst="rect">
            <a:avLst/>
          </a:prstGeom>
        </p:spPr>
      </p:pic>
      <p:pic>
        <p:nvPicPr>
          <p:cNvPr id="63" name="Picture 62">
            <a:extLst>
              <a:ext uri="{FF2B5EF4-FFF2-40B4-BE49-F238E27FC236}">
                <a16:creationId xmlns:a16="http://schemas.microsoft.com/office/drawing/2014/main" id="{B7606224-7CDF-2C44-A0F5-5A0AC8C2CBE7}"/>
              </a:ext>
            </a:extLst>
          </p:cNvPr>
          <p:cNvPicPr>
            <a:picLocks noChangeAspect="1"/>
          </p:cNvPicPr>
          <p:nvPr/>
        </p:nvPicPr>
        <p:blipFill>
          <a:blip r:embed="rId3"/>
          <a:stretch>
            <a:fillRect/>
          </a:stretch>
        </p:blipFill>
        <p:spPr>
          <a:xfrm>
            <a:off x="-1" y="4206769"/>
            <a:ext cx="12192001" cy="482385"/>
          </a:xfrm>
          <a:prstGeom prst="rect">
            <a:avLst/>
          </a:prstGeom>
        </p:spPr>
      </p:pic>
      <p:pic>
        <p:nvPicPr>
          <p:cNvPr id="69" name="Picture 68">
            <a:extLst>
              <a:ext uri="{FF2B5EF4-FFF2-40B4-BE49-F238E27FC236}">
                <a16:creationId xmlns:a16="http://schemas.microsoft.com/office/drawing/2014/main" id="{78FAFD1E-A7FD-F24F-AFFC-6749EE559291}"/>
              </a:ext>
            </a:extLst>
          </p:cNvPr>
          <p:cNvPicPr>
            <a:picLocks noChangeAspect="1"/>
          </p:cNvPicPr>
          <p:nvPr/>
        </p:nvPicPr>
        <p:blipFill>
          <a:blip r:embed="rId3"/>
          <a:stretch>
            <a:fillRect/>
          </a:stretch>
        </p:blipFill>
        <p:spPr>
          <a:xfrm>
            <a:off x="-1" y="4770758"/>
            <a:ext cx="12192001" cy="482385"/>
          </a:xfrm>
          <a:prstGeom prst="rect">
            <a:avLst/>
          </a:prstGeom>
        </p:spPr>
      </p:pic>
      <p:pic>
        <p:nvPicPr>
          <p:cNvPr id="8" name="Picture 7">
            <a:extLst>
              <a:ext uri="{FF2B5EF4-FFF2-40B4-BE49-F238E27FC236}">
                <a16:creationId xmlns:a16="http://schemas.microsoft.com/office/drawing/2014/main" id="{446E466D-71A0-904F-BE1E-D3035DCF15E2}"/>
              </a:ext>
            </a:extLst>
          </p:cNvPr>
          <p:cNvPicPr>
            <a:picLocks noChangeAspect="1"/>
          </p:cNvPicPr>
          <p:nvPr/>
        </p:nvPicPr>
        <p:blipFill>
          <a:blip r:embed="rId3"/>
          <a:stretch>
            <a:fillRect/>
          </a:stretch>
        </p:blipFill>
        <p:spPr>
          <a:xfrm>
            <a:off x="-1" y="474545"/>
            <a:ext cx="12192001" cy="707431"/>
          </a:xfrm>
          <a:prstGeom prst="rect">
            <a:avLst/>
          </a:prstGeom>
        </p:spPr>
      </p:pic>
      <p:sp>
        <p:nvSpPr>
          <p:cNvPr id="9" name="Rectangle 8">
            <a:extLst>
              <a:ext uri="{FF2B5EF4-FFF2-40B4-BE49-F238E27FC236}">
                <a16:creationId xmlns:a16="http://schemas.microsoft.com/office/drawing/2014/main" id="{838E0CA6-0A01-3141-8AFF-794AA3126DEF}"/>
              </a:ext>
            </a:extLst>
          </p:cNvPr>
          <p:cNvSpPr/>
          <p:nvPr/>
        </p:nvSpPr>
        <p:spPr>
          <a:xfrm>
            <a:off x="562465" y="575223"/>
            <a:ext cx="11721420" cy="451389"/>
          </a:xfrm>
          <a:prstGeom prst="rect">
            <a:avLst/>
          </a:prstGeom>
        </p:spPr>
        <p:txBody>
          <a:bodyPr wrap="square" lIns="0" tIns="0" rIns="0" bIns="0">
            <a:noAutofit/>
          </a:bodyPr>
          <a:lstStyle/>
          <a:p>
            <a:r>
              <a:rPr lang="ru-RU" spc="50" dirty="0">
                <a:solidFill>
                  <a:srgbClr val="636462"/>
                </a:solidFill>
                <a:latin typeface="Segoe UI Light" panose="020B0502040204020203" pitchFamily="34" charset="0"/>
                <a:cs typeface="Arial" panose="020B0604020202020204" pitchFamily="34" charset="0"/>
              </a:rPr>
              <a:t>СРАВНЕНИЕ ПРИМЕНЕНИЯ КРЕМА ОТДЕЛЬНО И СОВМЕСТНОГО ПРИМЕНЕНИЯ </a:t>
            </a:r>
            <a:br>
              <a:rPr lang="ru-RU" spc="50" dirty="0">
                <a:solidFill>
                  <a:srgbClr val="636462"/>
                </a:solidFill>
                <a:latin typeface="Segoe UI Light" panose="020B0502040204020203" pitchFamily="34" charset="0"/>
                <a:cs typeface="Arial" panose="020B0604020202020204" pitchFamily="34" charset="0"/>
              </a:rPr>
            </a:br>
            <a:r>
              <a:rPr lang="ru-RU" spc="50" dirty="0">
                <a:solidFill>
                  <a:srgbClr val="636462"/>
                </a:solidFill>
                <a:latin typeface="Segoe UI Light" panose="020B0502040204020203" pitchFamily="34" charset="0"/>
                <a:cs typeface="Arial" panose="020B0604020202020204" pitchFamily="34" charset="0"/>
              </a:rPr>
              <a:t>СЫВОРОТКИ И КРЕМА ЗА 8 НЕДЕЛЬ </a:t>
            </a:r>
            <a:endParaRPr lang="ru-RU" spc="50" dirty="0">
              <a:solidFill>
                <a:srgbClr val="636462"/>
              </a:solidFill>
              <a:effectLst/>
              <a:latin typeface="Segoe UI Light" panose="020B0502040204020203" pitchFamily="34" charset="0"/>
              <a:cs typeface="Arial" panose="020B0604020202020204" pitchFamily="34" charset="0"/>
            </a:endParaRPr>
          </a:p>
        </p:txBody>
      </p:sp>
      <p:pic>
        <p:nvPicPr>
          <p:cNvPr id="10" name="Picture 9">
            <a:extLst>
              <a:ext uri="{FF2B5EF4-FFF2-40B4-BE49-F238E27FC236}">
                <a16:creationId xmlns:a16="http://schemas.microsoft.com/office/drawing/2014/main" id="{A3DAA468-183D-6A45-B989-938AFFCEF777}"/>
              </a:ext>
            </a:extLst>
          </p:cNvPr>
          <p:cNvPicPr>
            <a:picLocks noChangeAspect="1"/>
          </p:cNvPicPr>
          <p:nvPr/>
        </p:nvPicPr>
        <p:blipFill>
          <a:blip r:embed="rId3"/>
          <a:stretch>
            <a:fillRect/>
          </a:stretch>
        </p:blipFill>
        <p:spPr>
          <a:xfrm>
            <a:off x="-1" y="5943601"/>
            <a:ext cx="12192001" cy="926482"/>
          </a:xfrm>
          <a:prstGeom prst="rect">
            <a:avLst/>
          </a:prstGeom>
        </p:spPr>
      </p:pic>
      <p:sp>
        <p:nvSpPr>
          <p:cNvPr id="11" name="Rectangle 10">
            <a:extLst>
              <a:ext uri="{FF2B5EF4-FFF2-40B4-BE49-F238E27FC236}">
                <a16:creationId xmlns:a16="http://schemas.microsoft.com/office/drawing/2014/main" id="{280E62C7-4EEA-9D4F-8DB4-62F707FEA3A2}"/>
              </a:ext>
            </a:extLst>
          </p:cNvPr>
          <p:cNvSpPr/>
          <p:nvPr/>
        </p:nvSpPr>
        <p:spPr>
          <a:xfrm>
            <a:off x="562465" y="6047061"/>
            <a:ext cx="11036268" cy="282450"/>
          </a:xfrm>
          <a:prstGeom prst="rect">
            <a:avLst/>
          </a:prstGeom>
        </p:spPr>
        <p:txBody>
          <a:bodyPr wrap="square" lIns="0" tIns="0" rIns="0" bIns="0">
            <a:spAutoFit/>
          </a:bodyPr>
          <a:lstStyle/>
          <a:p>
            <a:pPr>
              <a:lnSpc>
                <a:spcPct val="150000"/>
              </a:lnSpc>
            </a:pPr>
            <a:r>
              <a:rPr lang="ru-RU" sz="1400" spc="50" dirty="0">
                <a:solidFill>
                  <a:srgbClr val="636462"/>
                </a:solidFill>
                <a:latin typeface="Segoe UI Light" panose="020B0502040204020203" pitchFamily="34" charset="0"/>
                <a:ea typeface="Helvetica Neue UltraLight" panose="02000206000000020004" pitchFamily="2" charset="0"/>
                <a:cs typeface="Arial" panose="020B0604020202020204" pitchFamily="34" charset="0"/>
              </a:rPr>
              <a:t>СИСТЕМА </a:t>
            </a:r>
            <a:r>
              <a:rPr lang="en-US" sz="1400" spc="50" dirty="0">
                <a:solidFill>
                  <a:srgbClr val="636462"/>
                </a:solidFill>
                <a:latin typeface="Segoe UI Light" panose="020B0502040204020203" pitchFamily="34" charset="0"/>
                <a:ea typeface="Helvetica Neue UltraLight" panose="02000206000000020004" pitchFamily="2" charset="0"/>
                <a:cs typeface="Arial" panose="020B0604020202020204" pitchFamily="34" charset="0"/>
              </a:rPr>
              <a:t>ARTISTRY</a:t>
            </a:r>
            <a:r>
              <a:rPr lang="en-US" sz="1400" spc="50" baseline="30000" dirty="0">
                <a:solidFill>
                  <a:srgbClr val="636462"/>
                </a:solidFill>
                <a:latin typeface="Segoe UI Light" panose="020B0502040204020203" pitchFamily="34" charset="0"/>
                <a:ea typeface="Helvetica Neue UltraLight" panose="02000206000000020004" pitchFamily="2" charset="0"/>
                <a:cs typeface="Arial" panose="020B0604020202020204" pitchFamily="34" charset="0"/>
              </a:rPr>
              <a:t>™</a:t>
            </a:r>
            <a:r>
              <a:rPr lang="en-US" sz="1400" spc="50" dirty="0">
                <a:solidFill>
                  <a:srgbClr val="636462"/>
                </a:solidFill>
                <a:latin typeface="Segoe UI Light" panose="020B0502040204020203" pitchFamily="34" charset="0"/>
                <a:ea typeface="Helvetica Neue UltraLight" panose="02000206000000020004" pitchFamily="2" charset="0"/>
                <a:cs typeface="Arial" panose="020B0604020202020204" pitchFamily="34" charset="0"/>
              </a:rPr>
              <a:t> </a:t>
            </a:r>
            <a:r>
              <a:rPr lang="ru-RU" sz="1400" spc="50" dirty="0">
                <a:solidFill>
                  <a:srgbClr val="636462"/>
                </a:solidFill>
                <a:latin typeface="Segoe UI Light" panose="020B0502040204020203" pitchFamily="34" charset="0"/>
                <a:ea typeface="Helvetica Neue UltraLight" panose="02000206000000020004" pitchFamily="2" charset="0"/>
                <a:cs typeface="Arial" panose="020B0604020202020204" pitchFamily="34" charset="0"/>
              </a:rPr>
              <a:t>СЫВОРОТКА И КРЕМ — НАУЧНО-ДОКАЗАННАЯ ЭФФЕКТИВНАЯ БОРЬБА СО СТАРЕНИЕМ!</a:t>
            </a:r>
          </a:p>
        </p:txBody>
      </p:sp>
      <p:sp>
        <p:nvSpPr>
          <p:cNvPr id="18" name="Rectangle 17">
            <a:extLst>
              <a:ext uri="{FF2B5EF4-FFF2-40B4-BE49-F238E27FC236}">
                <a16:creationId xmlns:a16="http://schemas.microsoft.com/office/drawing/2014/main" id="{B070897C-1204-A342-A2A5-92D015D2F084}"/>
              </a:ext>
            </a:extLst>
          </p:cNvPr>
          <p:cNvSpPr/>
          <p:nvPr/>
        </p:nvSpPr>
        <p:spPr>
          <a:xfrm>
            <a:off x="39509" y="1454128"/>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УМЕНЬШЕНИЕ </a:t>
            </a:r>
            <a:b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b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ШИРИНЫ МОРЩИН</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19" name="Rectangle 18">
            <a:extLst>
              <a:ext uri="{FF2B5EF4-FFF2-40B4-BE49-F238E27FC236}">
                <a16:creationId xmlns:a16="http://schemas.microsoft.com/office/drawing/2014/main" id="{85A9B4D3-B8A9-D141-ACC7-0B889984EF37}"/>
              </a:ext>
            </a:extLst>
          </p:cNvPr>
          <p:cNvSpPr/>
          <p:nvPr/>
        </p:nvSpPr>
        <p:spPr>
          <a:xfrm>
            <a:off x="2493986" y="1437197"/>
            <a:ext cx="5425170"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20" name="Rectangle 19">
            <a:extLst>
              <a:ext uri="{FF2B5EF4-FFF2-40B4-BE49-F238E27FC236}">
                <a16:creationId xmlns:a16="http://schemas.microsoft.com/office/drawing/2014/main" id="{C4D89123-0E9D-444F-9C37-7F99AC9D4052}"/>
              </a:ext>
            </a:extLst>
          </p:cNvPr>
          <p:cNvSpPr/>
          <p:nvPr/>
        </p:nvSpPr>
        <p:spPr>
          <a:xfrm>
            <a:off x="2493986" y="1640397"/>
            <a:ext cx="3711222"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21" name="Rectangle 20">
            <a:extLst>
              <a:ext uri="{FF2B5EF4-FFF2-40B4-BE49-F238E27FC236}">
                <a16:creationId xmlns:a16="http://schemas.microsoft.com/office/drawing/2014/main" id="{BAE09C32-6566-2F4A-BE25-F70165B72569}"/>
              </a:ext>
            </a:extLst>
          </p:cNvPr>
          <p:cNvSpPr/>
          <p:nvPr/>
        </p:nvSpPr>
        <p:spPr>
          <a:xfrm>
            <a:off x="5685912" y="1389587"/>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24.0%</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EE1F2458-6F61-C842-93FF-CD598EDCEF7B}"/>
              </a:ext>
            </a:extLst>
          </p:cNvPr>
          <p:cNvSpPr/>
          <p:nvPr/>
        </p:nvSpPr>
        <p:spPr>
          <a:xfrm>
            <a:off x="3969997" y="1592787"/>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16.5%</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29BAFFDE-594F-7B43-8FD6-99E7C9CCFAEF}"/>
              </a:ext>
            </a:extLst>
          </p:cNvPr>
          <p:cNvSpPr/>
          <p:nvPr/>
        </p:nvSpPr>
        <p:spPr>
          <a:xfrm>
            <a:off x="39509" y="2018116"/>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УМЕНЬШЕНИЕ  </a:t>
            </a:r>
          </a:p>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ГЛУБИНЫ МОРЩИН</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25" name="Rectangle 24">
            <a:extLst>
              <a:ext uri="{FF2B5EF4-FFF2-40B4-BE49-F238E27FC236}">
                <a16:creationId xmlns:a16="http://schemas.microsoft.com/office/drawing/2014/main" id="{D7C6385D-C0BD-E34C-B831-84439BBB90AB}"/>
              </a:ext>
            </a:extLst>
          </p:cNvPr>
          <p:cNvSpPr/>
          <p:nvPr/>
        </p:nvSpPr>
        <p:spPr>
          <a:xfrm>
            <a:off x="2493985" y="2001185"/>
            <a:ext cx="5783461"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26" name="Rectangle 25">
            <a:extLst>
              <a:ext uri="{FF2B5EF4-FFF2-40B4-BE49-F238E27FC236}">
                <a16:creationId xmlns:a16="http://schemas.microsoft.com/office/drawing/2014/main" id="{6463C536-8F28-A648-BEF6-5F9E0EAC6D1D}"/>
              </a:ext>
            </a:extLst>
          </p:cNvPr>
          <p:cNvSpPr/>
          <p:nvPr/>
        </p:nvSpPr>
        <p:spPr>
          <a:xfrm>
            <a:off x="2493985" y="2204385"/>
            <a:ext cx="3811121"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27" name="Rectangle 26">
            <a:extLst>
              <a:ext uri="{FF2B5EF4-FFF2-40B4-BE49-F238E27FC236}">
                <a16:creationId xmlns:a16="http://schemas.microsoft.com/office/drawing/2014/main" id="{2A89365D-FC3B-3340-ADD4-5F4451D18369}"/>
              </a:ext>
            </a:extLst>
          </p:cNvPr>
          <p:cNvSpPr/>
          <p:nvPr/>
        </p:nvSpPr>
        <p:spPr>
          <a:xfrm>
            <a:off x="4071003" y="2146143"/>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7</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3</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40" name="Rectangle 39">
            <a:extLst>
              <a:ext uri="{FF2B5EF4-FFF2-40B4-BE49-F238E27FC236}">
                <a16:creationId xmlns:a16="http://schemas.microsoft.com/office/drawing/2014/main" id="{8A8878B3-F1AF-F64A-A1E8-A1FDA8A8CFFC}"/>
              </a:ext>
            </a:extLst>
          </p:cNvPr>
          <p:cNvSpPr/>
          <p:nvPr/>
        </p:nvSpPr>
        <p:spPr>
          <a:xfrm>
            <a:off x="39509" y="2582104"/>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ПОВЫШЕНИЕ </a:t>
            </a:r>
          </a:p>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ГЛАДКОСТИ</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41" name="Rectangle 40">
            <a:extLst>
              <a:ext uri="{FF2B5EF4-FFF2-40B4-BE49-F238E27FC236}">
                <a16:creationId xmlns:a16="http://schemas.microsoft.com/office/drawing/2014/main" id="{AC12E02E-FCEB-2A47-9DF7-C0425717C5FF}"/>
              </a:ext>
            </a:extLst>
          </p:cNvPr>
          <p:cNvSpPr/>
          <p:nvPr/>
        </p:nvSpPr>
        <p:spPr>
          <a:xfrm>
            <a:off x="2493985" y="2565173"/>
            <a:ext cx="7734535"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42" name="Rectangle 41">
            <a:extLst>
              <a:ext uri="{FF2B5EF4-FFF2-40B4-BE49-F238E27FC236}">
                <a16:creationId xmlns:a16="http://schemas.microsoft.com/office/drawing/2014/main" id="{8DCF1DDE-E1B1-C143-B7FF-CB67B7E70A0E}"/>
              </a:ext>
            </a:extLst>
          </p:cNvPr>
          <p:cNvSpPr/>
          <p:nvPr/>
        </p:nvSpPr>
        <p:spPr>
          <a:xfrm>
            <a:off x="2493986" y="2768373"/>
            <a:ext cx="3433665"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43" name="Rectangle 42">
            <a:extLst>
              <a:ext uri="{FF2B5EF4-FFF2-40B4-BE49-F238E27FC236}">
                <a16:creationId xmlns:a16="http://schemas.microsoft.com/office/drawing/2014/main" id="{D20EDCC1-5327-0748-B41B-BFC3D183C18E}"/>
              </a:ext>
            </a:extLst>
          </p:cNvPr>
          <p:cNvSpPr/>
          <p:nvPr/>
        </p:nvSpPr>
        <p:spPr>
          <a:xfrm>
            <a:off x="3985945" y="2720763"/>
            <a:ext cx="1957654"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5</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3</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46" name="Rectangle 45">
            <a:extLst>
              <a:ext uri="{FF2B5EF4-FFF2-40B4-BE49-F238E27FC236}">
                <a16:creationId xmlns:a16="http://schemas.microsoft.com/office/drawing/2014/main" id="{3D4B80E9-A82D-F24B-9427-431B268934C0}"/>
              </a:ext>
            </a:extLst>
          </p:cNvPr>
          <p:cNvSpPr/>
          <p:nvPr/>
        </p:nvSpPr>
        <p:spPr>
          <a:xfrm>
            <a:off x="39509" y="3146092"/>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УЛУЧШЕНИЕ </a:t>
            </a:r>
          </a:p>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МИКРОРЕЛЬЕФА КОЖИ</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47" name="Rectangle 46">
            <a:extLst>
              <a:ext uri="{FF2B5EF4-FFF2-40B4-BE49-F238E27FC236}">
                <a16:creationId xmlns:a16="http://schemas.microsoft.com/office/drawing/2014/main" id="{805662F5-9FEC-0C49-BE50-52FCEDA3C979}"/>
              </a:ext>
            </a:extLst>
          </p:cNvPr>
          <p:cNvSpPr/>
          <p:nvPr/>
        </p:nvSpPr>
        <p:spPr>
          <a:xfrm>
            <a:off x="2493985" y="3129161"/>
            <a:ext cx="6357619"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48" name="Rectangle 47">
            <a:extLst>
              <a:ext uri="{FF2B5EF4-FFF2-40B4-BE49-F238E27FC236}">
                <a16:creationId xmlns:a16="http://schemas.microsoft.com/office/drawing/2014/main" id="{CE28A1DD-158B-D648-9D29-A34AB1667DEE}"/>
              </a:ext>
            </a:extLst>
          </p:cNvPr>
          <p:cNvSpPr/>
          <p:nvPr/>
        </p:nvSpPr>
        <p:spPr>
          <a:xfrm>
            <a:off x="2493986" y="3332361"/>
            <a:ext cx="3529358"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49" name="Rectangle 48">
            <a:extLst>
              <a:ext uri="{FF2B5EF4-FFF2-40B4-BE49-F238E27FC236}">
                <a16:creationId xmlns:a16="http://schemas.microsoft.com/office/drawing/2014/main" id="{751AEB14-41E5-414D-9D8F-258FFE6B0019}"/>
              </a:ext>
            </a:extLst>
          </p:cNvPr>
          <p:cNvSpPr/>
          <p:nvPr/>
        </p:nvSpPr>
        <p:spPr>
          <a:xfrm>
            <a:off x="3800509" y="3284751"/>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5</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2C03FC9B-AFB9-B841-9470-2C11667CA797}"/>
              </a:ext>
            </a:extLst>
          </p:cNvPr>
          <p:cNvSpPr/>
          <p:nvPr/>
        </p:nvSpPr>
        <p:spPr>
          <a:xfrm>
            <a:off x="39509" y="3710080"/>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УМЕНЬШЕНИЕ </a:t>
            </a:r>
          </a:p>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ПИГМЕНТАЦИИ</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59" name="Rectangle 58">
            <a:extLst>
              <a:ext uri="{FF2B5EF4-FFF2-40B4-BE49-F238E27FC236}">
                <a16:creationId xmlns:a16="http://schemas.microsoft.com/office/drawing/2014/main" id="{35C954B4-1B0F-7F40-8314-F26186694BDA}"/>
              </a:ext>
            </a:extLst>
          </p:cNvPr>
          <p:cNvSpPr/>
          <p:nvPr/>
        </p:nvSpPr>
        <p:spPr>
          <a:xfrm>
            <a:off x="2493986" y="3693149"/>
            <a:ext cx="3385819"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60" name="Rectangle 59">
            <a:extLst>
              <a:ext uri="{FF2B5EF4-FFF2-40B4-BE49-F238E27FC236}">
                <a16:creationId xmlns:a16="http://schemas.microsoft.com/office/drawing/2014/main" id="{F2C4EFFF-6FEF-7F4D-A8AA-837A50E53A80}"/>
              </a:ext>
            </a:extLst>
          </p:cNvPr>
          <p:cNvSpPr/>
          <p:nvPr/>
        </p:nvSpPr>
        <p:spPr>
          <a:xfrm>
            <a:off x="2493986" y="3896349"/>
            <a:ext cx="679833"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61" name="Rectangle 60">
            <a:extLst>
              <a:ext uri="{FF2B5EF4-FFF2-40B4-BE49-F238E27FC236}">
                <a16:creationId xmlns:a16="http://schemas.microsoft.com/office/drawing/2014/main" id="{7ECC38BE-1C84-F04C-936F-DFD43DAE7728}"/>
              </a:ext>
            </a:extLst>
          </p:cNvPr>
          <p:cNvSpPr/>
          <p:nvPr/>
        </p:nvSpPr>
        <p:spPr>
          <a:xfrm>
            <a:off x="950350" y="3848739"/>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64" name="Rectangle 63">
            <a:extLst>
              <a:ext uri="{FF2B5EF4-FFF2-40B4-BE49-F238E27FC236}">
                <a16:creationId xmlns:a16="http://schemas.microsoft.com/office/drawing/2014/main" id="{46DAC601-42F9-8B44-BD5F-50CEECBB9D36}"/>
              </a:ext>
            </a:extLst>
          </p:cNvPr>
          <p:cNvSpPr/>
          <p:nvPr/>
        </p:nvSpPr>
        <p:spPr>
          <a:xfrm>
            <a:off x="39509" y="4274068"/>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ПОВЫШЕНИЕ УПРУГОСТИ </a:t>
            </a:r>
          </a:p>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И ЭЛАСТИЧНОСТИ</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65" name="Rectangle 64">
            <a:extLst>
              <a:ext uri="{FF2B5EF4-FFF2-40B4-BE49-F238E27FC236}">
                <a16:creationId xmlns:a16="http://schemas.microsoft.com/office/drawing/2014/main" id="{EA4829B0-C1D8-F84A-A30C-348F63747E96}"/>
              </a:ext>
            </a:extLst>
          </p:cNvPr>
          <p:cNvSpPr/>
          <p:nvPr/>
        </p:nvSpPr>
        <p:spPr>
          <a:xfrm>
            <a:off x="2493985" y="4257137"/>
            <a:ext cx="7272019"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66" name="Rectangle 65">
            <a:extLst>
              <a:ext uri="{FF2B5EF4-FFF2-40B4-BE49-F238E27FC236}">
                <a16:creationId xmlns:a16="http://schemas.microsoft.com/office/drawing/2014/main" id="{E34ED549-FF99-2E45-A530-805A4BD9D6A1}"/>
              </a:ext>
            </a:extLst>
          </p:cNvPr>
          <p:cNvSpPr/>
          <p:nvPr/>
        </p:nvSpPr>
        <p:spPr>
          <a:xfrm>
            <a:off x="2493986" y="4460337"/>
            <a:ext cx="3088107"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67" name="Rectangle 66">
            <a:extLst>
              <a:ext uri="{FF2B5EF4-FFF2-40B4-BE49-F238E27FC236}">
                <a16:creationId xmlns:a16="http://schemas.microsoft.com/office/drawing/2014/main" id="{8BD88F92-DE89-A442-9C8E-BB72AD8E3AC7}"/>
              </a:ext>
            </a:extLst>
          </p:cNvPr>
          <p:cNvSpPr/>
          <p:nvPr/>
        </p:nvSpPr>
        <p:spPr>
          <a:xfrm>
            <a:off x="3954049" y="4407411"/>
            <a:ext cx="1649310"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3</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70" name="Rectangle 69">
            <a:extLst>
              <a:ext uri="{FF2B5EF4-FFF2-40B4-BE49-F238E27FC236}">
                <a16:creationId xmlns:a16="http://schemas.microsoft.com/office/drawing/2014/main" id="{35572BF2-2229-E34F-83E0-2E5680CF6617}"/>
              </a:ext>
            </a:extLst>
          </p:cNvPr>
          <p:cNvSpPr/>
          <p:nvPr/>
        </p:nvSpPr>
        <p:spPr>
          <a:xfrm>
            <a:off x="39509" y="4838057"/>
            <a:ext cx="2254102" cy="403798"/>
          </a:xfrm>
          <a:prstGeom prst="rect">
            <a:avLst/>
          </a:prstGeom>
        </p:spPr>
        <p:txBody>
          <a:bodyPr wrap="square" lIns="0" tIns="0" rIns="0" bIns="0">
            <a:noAutofit/>
          </a:bodyPr>
          <a:lstStyle/>
          <a:p>
            <a:pPr algn="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УРОВЕНЬ </a:t>
            </a:r>
            <a:b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br>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УВЛАЖЕНННОСТИ</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71" name="Rectangle 70">
            <a:extLst>
              <a:ext uri="{FF2B5EF4-FFF2-40B4-BE49-F238E27FC236}">
                <a16:creationId xmlns:a16="http://schemas.microsoft.com/office/drawing/2014/main" id="{73E4C191-EF06-EA4F-96D9-A63BDB450FE7}"/>
              </a:ext>
            </a:extLst>
          </p:cNvPr>
          <p:cNvSpPr/>
          <p:nvPr/>
        </p:nvSpPr>
        <p:spPr>
          <a:xfrm>
            <a:off x="2493986" y="4821126"/>
            <a:ext cx="6001428" cy="174977"/>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72" name="Rectangle 71">
            <a:extLst>
              <a:ext uri="{FF2B5EF4-FFF2-40B4-BE49-F238E27FC236}">
                <a16:creationId xmlns:a16="http://schemas.microsoft.com/office/drawing/2014/main" id="{2BF06EAE-2410-1B40-A97A-4D86FE0DE075}"/>
              </a:ext>
            </a:extLst>
          </p:cNvPr>
          <p:cNvSpPr/>
          <p:nvPr/>
        </p:nvSpPr>
        <p:spPr>
          <a:xfrm>
            <a:off x="2493986" y="5024326"/>
            <a:ext cx="1950423" cy="174977"/>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73" name="Rectangle 72">
            <a:extLst>
              <a:ext uri="{FF2B5EF4-FFF2-40B4-BE49-F238E27FC236}">
                <a16:creationId xmlns:a16="http://schemas.microsoft.com/office/drawing/2014/main" id="{7B660470-98D2-8041-8517-16B42018B5F4}"/>
              </a:ext>
            </a:extLst>
          </p:cNvPr>
          <p:cNvSpPr/>
          <p:nvPr/>
        </p:nvSpPr>
        <p:spPr>
          <a:xfrm>
            <a:off x="2209235" y="4971400"/>
            <a:ext cx="2254102" cy="272085"/>
          </a:xfrm>
          <a:prstGeom prst="rect">
            <a:avLst/>
          </a:prstGeom>
        </p:spPr>
        <p:txBody>
          <a:bodyPr wrap="square" lIns="0" tIns="0" rIns="0" bIns="0">
            <a:noAutofit/>
          </a:bodyPr>
          <a:lstStyle/>
          <a:p>
            <a:pPr algn="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8</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0" name="Rectangle 79">
            <a:extLst>
              <a:ext uri="{FF2B5EF4-FFF2-40B4-BE49-F238E27FC236}">
                <a16:creationId xmlns:a16="http://schemas.microsoft.com/office/drawing/2014/main" id="{F46E0B7E-6BA0-0243-B43A-3DD458674268}"/>
              </a:ext>
            </a:extLst>
          </p:cNvPr>
          <p:cNvSpPr/>
          <p:nvPr/>
        </p:nvSpPr>
        <p:spPr>
          <a:xfrm>
            <a:off x="6052733" y="1951906"/>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2</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5</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1" name="Rectangle 80">
            <a:extLst>
              <a:ext uri="{FF2B5EF4-FFF2-40B4-BE49-F238E27FC236}">
                <a16:creationId xmlns:a16="http://schemas.microsoft.com/office/drawing/2014/main" id="{8CD77E6C-FC6B-6343-A37F-499757CC4A0D}"/>
              </a:ext>
            </a:extLst>
          </p:cNvPr>
          <p:cNvSpPr/>
          <p:nvPr/>
        </p:nvSpPr>
        <p:spPr>
          <a:xfrm>
            <a:off x="8003807" y="2520747"/>
            <a:ext cx="2254102" cy="272085"/>
          </a:xfrm>
          <a:prstGeom prst="rect">
            <a:avLst/>
          </a:prstGeom>
        </p:spPr>
        <p:txBody>
          <a:bodyPr wrap="square" lIns="0" tIns="0" rIns="0" bIns="0">
            <a:noAutofit/>
          </a:bodyPr>
          <a:lstStyle/>
          <a:p>
            <a:pPr algn="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34</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2</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2" name="Rectangle 81">
            <a:extLst>
              <a:ext uri="{FF2B5EF4-FFF2-40B4-BE49-F238E27FC236}">
                <a16:creationId xmlns:a16="http://schemas.microsoft.com/office/drawing/2014/main" id="{F17C33A9-3065-3342-9A03-87E69CD0E0C4}"/>
              </a:ext>
            </a:extLst>
          </p:cNvPr>
          <p:cNvSpPr/>
          <p:nvPr/>
        </p:nvSpPr>
        <p:spPr>
          <a:xfrm>
            <a:off x="3656968" y="3640941"/>
            <a:ext cx="2254102" cy="272085"/>
          </a:xfrm>
          <a:prstGeom prst="rect">
            <a:avLst/>
          </a:prstGeom>
        </p:spPr>
        <p:txBody>
          <a:bodyPr wrap="square" lIns="0" tIns="0" rIns="0" bIns="0">
            <a:noAutofit/>
          </a:bodyPr>
          <a:lstStyle/>
          <a:p>
            <a:pPr algn="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4</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8</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3" name="Rectangle 82">
            <a:extLst>
              <a:ext uri="{FF2B5EF4-FFF2-40B4-BE49-F238E27FC236}">
                <a16:creationId xmlns:a16="http://schemas.microsoft.com/office/drawing/2014/main" id="{9D869BA7-0983-B042-AC9A-565397E483A5}"/>
              </a:ext>
            </a:extLst>
          </p:cNvPr>
          <p:cNvSpPr/>
          <p:nvPr/>
        </p:nvSpPr>
        <p:spPr>
          <a:xfrm>
            <a:off x="7538807" y="4205393"/>
            <a:ext cx="2254102" cy="272085"/>
          </a:xfrm>
          <a:prstGeom prst="rect">
            <a:avLst/>
          </a:prstGeom>
        </p:spPr>
        <p:txBody>
          <a:bodyPr wrap="square" lIns="0" tIns="0" rIns="0" bIns="0">
            <a:noAutofit/>
          </a:bodyPr>
          <a:lstStyle/>
          <a:p>
            <a:pPr algn="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32</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1</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4" name="Rectangle 83">
            <a:extLst>
              <a:ext uri="{FF2B5EF4-FFF2-40B4-BE49-F238E27FC236}">
                <a16:creationId xmlns:a16="http://schemas.microsoft.com/office/drawing/2014/main" id="{5C4C0B85-B16F-524F-A31E-41E61D20DA32}"/>
              </a:ext>
            </a:extLst>
          </p:cNvPr>
          <p:cNvSpPr/>
          <p:nvPr/>
        </p:nvSpPr>
        <p:spPr>
          <a:xfrm>
            <a:off x="6621568" y="3080161"/>
            <a:ext cx="2254102" cy="272085"/>
          </a:xfrm>
          <a:prstGeom prst="rect">
            <a:avLst/>
          </a:prstGeom>
        </p:spPr>
        <p:txBody>
          <a:bodyPr wrap="square" lIns="0" tIns="0" rIns="0" bIns="0">
            <a:noAutofit/>
          </a:bodyPr>
          <a:lstStyle/>
          <a:p>
            <a:pPr algn="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27</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9</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5" name="Rectangle 84">
            <a:extLst>
              <a:ext uri="{FF2B5EF4-FFF2-40B4-BE49-F238E27FC236}">
                <a16:creationId xmlns:a16="http://schemas.microsoft.com/office/drawing/2014/main" id="{41D9AA77-91AB-D347-AE5E-C575F8F2A110}"/>
              </a:ext>
            </a:extLst>
          </p:cNvPr>
          <p:cNvSpPr/>
          <p:nvPr/>
        </p:nvSpPr>
        <p:spPr>
          <a:xfrm>
            <a:off x="6262899" y="4768918"/>
            <a:ext cx="2254102" cy="272085"/>
          </a:xfrm>
          <a:prstGeom prst="rect">
            <a:avLst/>
          </a:prstGeom>
        </p:spPr>
        <p:txBody>
          <a:bodyPr wrap="square" lIns="0" tIns="0" rIns="0" bIns="0">
            <a:noAutofit/>
          </a:bodyPr>
          <a:lstStyle/>
          <a:p>
            <a:pPr algn="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26</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ru-RU"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4</a:t>
            </a:r>
            <a:r>
              <a:rPr lang="en-US" sz="1820" b="1" spc="50" dirty="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ru-RU" sz="1820" b="1" spc="5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6" name="Rectangle 85">
            <a:extLst>
              <a:ext uri="{FF2B5EF4-FFF2-40B4-BE49-F238E27FC236}">
                <a16:creationId xmlns:a16="http://schemas.microsoft.com/office/drawing/2014/main" id="{30EA5CCA-C0D0-6243-AEE9-1882C1213910}"/>
              </a:ext>
            </a:extLst>
          </p:cNvPr>
          <p:cNvSpPr/>
          <p:nvPr/>
        </p:nvSpPr>
        <p:spPr>
          <a:xfrm>
            <a:off x="9519011" y="1387581"/>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1.5</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7" name="Rectangle 86">
            <a:extLst>
              <a:ext uri="{FF2B5EF4-FFF2-40B4-BE49-F238E27FC236}">
                <a16:creationId xmlns:a16="http://schemas.microsoft.com/office/drawing/2014/main" id="{0964DF23-7CF9-E74A-BDEC-1A4BEC2AD6DD}"/>
              </a:ext>
            </a:extLst>
          </p:cNvPr>
          <p:cNvSpPr/>
          <p:nvPr/>
        </p:nvSpPr>
        <p:spPr>
          <a:xfrm>
            <a:off x="9519011" y="1951372"/>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1.5</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8" name="Rectangle 87">
            <a:extLst>
              <a:ext uri="{FF2B5EF4-FFF2-40B4-BE49-F238E27FC236}">
                <a16:creationId xmlns:a16="http://schemas.microsoft.com/office/drawing/2014/main" id="{704EAA1E-565D-3D4E-9D91-AEA568561870}"/>
              </a:ext>
            </a:extLst>
          </p:cNvPr>
          <p:cNvSpPr/>
          <p:nvPr/>
        </p:nvSpPr>
        <p:spPr>
          <a:xfrm>
            <a:off x="9519011" y="2517251"/>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2.2</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89" name="Rectangle 88">
            <a:extLst>
              <a:ext uri="{FF2B5EF4-FFF2-40B4-BE49-F238E27FC236}">
                <a16:creationId xmlns:a16="http://schemas.microsoft.com/office/drawing/2014/main" id="{3C70E3F4-FF82-6F43-8DFC-9966FBAC699B}"/>
              </a:ext>
            </a:extLst>
          </p:cNvPr>
          <p:cNvSpPr/>
          <p:nvPr/>
        </p:nvSpPr>
        <p:spPr>
          <a:xfrm>
            <a:off x="9519011" y="3083130"/>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1.8</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90" name="Rectangle 89">
            <a:extLst>
              <a:ext uri="{FF2B5EF4-FFF2-40B4-BE49-F238E27FC236}">
                <a16:creationId xmlns:a16="http://schemas.microsoft.com/office/drawing/2014/main" id="{69CD32A5-26C2-ED4B-B050-CC4ECA109876}"/>
              </a:ext>
            </a:extLst>
          </p:cNvPr>
          <p:cNvSpPr/>
          <p:nvPr/>
        </p:nvSpPr>
        <p:spPr>
          <a:xfrm>
            <a:off x="9519011" y="3641514"/>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9.3</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91" name="Rectangle 90">
            <a:extLst>
              <a:ext uri="{FF2B5EF4-FFF2-40B4-BE49-F238E27FC236}">
                <a16:creationId xmlns:a16="http://schemas.microsoft.com/office/drawing/2014/main" id="{75511362-561B-2847-A74E-36593F31E957}"/>
              </a:ext>
            </a:extLst>
          </p:cNvPr>
          <p:cNvSpPr/>
          <p:nvPr/>
        </p:nvSpPr>
        <p:spPr>
          <a:xfrm>
            <a:off x="9519011" y="4214887"/>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2.4</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92" name="Rectangle 91">
            <a:extLst>
              <a:ext uri="{FF2B5EF4-FFF2-40B4-BE49-F238E27FC236}">
                <a16:creationId xmlns:a16="http://schemas.microsoft.com/office/drawing/2014/main" id="{34A4A58A-9130-E34D-B314-AFFBC40A460C}"/>
              </a:ext>
            </a:extLst>
          </p:cNvPr>
          <p:cNvSpPr/>
          <p:nvPr/>
        </p:nvSpPr>
        <p:spPr>
          <a:xfrm>
            <a:off x="9519011" y="4769524"/>
            <a:ext cx="2254102" cy="403798"/>
          </a:xfrm>
          <a:prstGeom prst="rect">
            <a:avLst/>
          </a:prstGeom>
        </p:spPr>
        <p:txBody>
          <a:bodyPr wrap="square" lIns="0" tIns="0" rIns="0" bIns="0">
            <a:noAutofit/>
          </a:bodyPr>
          <a:lstStyle/>
          <a:p>
            <a:pPr algn="r"/>
            <a:r>
              <a:rPr lang="ru-RU" sz="16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В</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3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3.1</a:t>
            </a:r>
            <a:r>
              <a:rPr lang="ru-RU" sz="1200" b="1" spc="50" dirty="0">
                <a:solidFill>
                  <a:srgbClr val="636462"/>
                </a:solidFill>
                <a:latin typeface="Segoe UI" panose="020B0502040204020203" pitchFamily="34" charset="0"/>
                <a:ea typeface="Segoe UI" panose="020B0502040204020203" pitchFamily="34" charset="0"/>
                <a:cs typeface="Segoe UI" panose="020B0502040204020203" pitchFamily="34" charset="0"/>
              </a:rPr>
              <a:t> </a:t>
            </a:r>
            <a:r>
              <a:rPr lang="ru-RU" sz="1400" b="1" spc="50" dirty="0">
                <a:solidFill>
                  <a:srgbClr val="9F8C6F"/>
                </a:solidFill>
                <a:latin typeface="Segoe UI" panose="020B0502040204020203" pitchFamily="34" charset="0"/>
                <a:ea typeface="Segoe UI" panose="020B0502040204020203" pitchFamily="34" charset="0"/>
                <a:cs typeface="Segoe UI" panose="020B0502040204020203" pitchFamily="34" charset="0"/>
              </a:rPr>
              <a:t>РАЗА</a:t>
            </a:r>
            <a:endParaRPr lang="ru-RU" sz="1400" b="1" spc="50" dirty="0">
              <a:solidFill>
                <a:srgbClr val="9F8C6F"/>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95" name="Rectangle 94">
            <a:extLst>
              <a:ext uri="{FF2B5EF4-FFF2-40B4-BE49-F238E27FC236}">
                <a16:creationId xmlns:a16="http://schemas.microsoft.com/office/drawing/2014/main" id="{0A7318B7-2588-E541-B54B-CC3A8AFB9E6B}"/>
              </a:ext>
            </a:extLst>
          </p:cNvPr>
          <p:cNvSpPr/>
          <p:nvPr/>
        </p:nvSpPr>
        <p:spPr>
          <a:xfrm>
            <a:off x="562465" y="5444127"/>
            <a:ext cx="503857" cy="184073"/>
          </a:xfrm>
          <a:prstGeom prst="rect">
            <a:avLst/>
          </a:prstGeom>
          <a:solidFill>
            <a:srgbClr val="9F8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96" name="Rectangle 95">
            <a:extLst>
              <a:ext uri="{FF2B5EF4-FFF2-40B4-BE49-F238E27FC236}">
                <a16:creationId xmlns:a16="http://schemas.microsoft.com/office/drawing/2014/main" id="{534D7A8B-6279-AE4E-94F1-00151D6EF417}"/>
              </a:ext>
            </a:extLst>
          </p:cNvPr>
          <p:cNvSpPr/>
          <p:nvPr/>
        </p:nvSpPr>
        <p:spPr>
          <a:xfrm>
            <a:off x="1206384" y="5444450"/>
            <a:ext cx="2254102" cy="403798"/>
          </a:xfrm>
          <a:prstGeom prst="rect">
            <a:avLst/>
          </a:prstGeom>
        </p:spPr>
        <p:txBody>
          <a:bodyPr wrap="square" lIns="0" tIns="0" rIns="0" bIns="0">
            <a:noAutofit/>
          </a:bodyPr>
          <a:lstStyle/>
          <a:p>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СЫВОРОТКА И КРЕМ</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97" name="Rectangle 96">
            <a:extLst>
              <a:ext uri="{FF2B5EF4-FFF2-40B4-BE49-F238E27FC236}">
                <a16:creationId xmlns:a16="http://schemas.microsoft.com/office/drawing/2014/main" id="{1C4FF555-001C-FD40-8479-581AEA973E01}"/>
              </a:ext>
            </a:extLst>
          </p:cNvPr>
          <p:cNvSpPr/>
          <p:nvPr/>
        </p:nvSpPr>
        <p:spPr>
          <a:xfrm>
            <a:off x="3450192" y="5444127"/>
            <a:ext cx="503857" cy="184073"/>
          </a:xfrm>
          <a:prstGeom prst="rect">
            <a:avLst/>
          </a:prstGeom>
          <a:solidFill>
            <a:srgbClr val="6364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endParaRPr>
          </a:p>
        </p:txBody>
      </p:sp>
      <p:sp>
        <p:nvSpPr>
          <p:cNvPr id="98" name="Rectangle 97">
            <a:extLst>
              <a:ext uri="{FF2B5EF4-FFF2-40B4-BE49-F238E27FC236}">
                <a16:creationId xmlns:a16="http://schemas.microsoft.com/office/drawing/2014/main" id="{C15F7FC6-6D64-024B-B831-FCBF0B11E904}"/>
              </a:ext>
            </a:extLst>
          </p:cNvPr>
          <p:cNvSpPr/>
          <p:nvPr/>
        </p:nvSpPr>
        <p:spPr>
          <a:xfrm>
            <a:off x="4094111" y="5444450"/>
            <a:ext cx="2254102" cy="403798"/>
          </a:xfrm>
          <a:prstGeom prst="rect">
            <a:avLst/>
          </a:prstGeom>
        </p:spPr>
        <p:txBody>
          <a:bodyPr wrap="square" lIns="0" tIns="0" rIns="0" bIns="0">
            <a:noAutofit/>
          </a:bodyPr>
          <a:lstStyle/>
          <a:p>
            <a:r>
              <a:rPr lang="ru-RU" sz="1200" spc="50" dirty="0">
                <a:solidFill>
                  <a:srgbClr val="636462"/>
                </a:solidFill>
                <a:latin typeface="Segoe UI Light" panose="020B0502040204020203" pitchFamily="34" charset="0"/>
                <a:ea typeface="Helvetica Neue" panose="02000503000000020004" pitchFamily="2" charset="0"/>
                <a:cs typeface="Arial" panose="020B0604020202020204" pitchFamily="34" charset="0"/>
              </a:rPr>
              <a:t>КРЕМ</a:t>
            </a:r>
            <a:endParaRPr lang="ru-RU" sz="1200" spc="50" dirty="0">
              <a:solidFill>
                <a:srgbClr val="636462"/>
              </a:solidFill>
              <a:effectLst/>
              <a:latin typeface="Segoe UI Light" panose="020B0502040204020203" pitchFamily="34" charset="0"/>
              <a:ea typeface="Helvetica Neue" panose="02000503000000020004" pitchFamily="2" charset="0"/>
              <a:cs typeface="Arial" panose="020B0604020202020204" pitchFamily="34" charset="0"/>
            </a:endParaRPr>
          </a:p>
        </p:txBody>
      </p:sp>
      <p:sp>
        <p:nvSpPr>
          <p:cNvPr id="62" name="Rectangle 61">
            <a:extLst>
              <a:ext uri="{FF2B5EF4-FFF2-40B4-BE49-F238E27FC236}">
                <a16:creationId xmlns:a16="http://schemas.microsoft.com/office/drawing/2014/main" id="{FE4943C1-5851-204D-8AAD-A180724BA8B4}"/>
              </a:ext>
            </a:extLst>
          </p:cNvPr>
          <p:cNvSpPr/>
          <p:nvPr/>
        </p:nvSpPr>
        <p:spPr>
          <a:xfrm>
            <a:off x="562465" y="6440102"/>
            <a:ext cx="10316199" cy="106147"/>
          </a:xfrm>
          <a:prstGeom prst="rect">
            <a:avLst/>
          </a:prstGeom>
        </p:spPr>
        <p:txBody>
          <a:bodyPr wrap="square" lIns="0" tIns="0" rIns="0" bIns="0">
            <a:noAutofit/>
          </a:bodyPr>
          <a:lstStyle/>
          <a:p>
            <a:r>
              <a:rPr lang="ru-RU" sz="900" dirty="0">
                <a:solidFill>
                  <a:srgbClr val="4D4D4C"/>
                </a:solidFill>
                <a:latin typeface="Segoe UI Light" panose="020B0502040204020203" pitchFamily="34" charset="0"/>
                <a:cs typeface="Arial" panose="020B0604020202020204" pitchFamily="34" charset="0"/>
              </a:rPr>
              <a:t>* Исследования были проведены МЕДИЦИНСКИМ НАУЧНО-ДИАГНОСТИЧЕСКИМ ЦЕНТРОМ «</a:t>
            </a:r>
            <a:r>
              <a:rPr lang="ru-RU" sz="900" dirty="0" err="1">
                <a:solidFill>
                  <a:srgbClr val="4D4D4C"/>
                </a:solidFill>
                <a:latin typeface="Segoe UI Light" panose="020B0502040204020203" pitchFamily="34" charset="0"/>
                <a:cs typeface="Arial" panose="020B0604020202020204" pitchFamily="34" charset="0"/>
              </a:rPr>
              <a:t>КосмоПродТест</a:t>
            </a:r>
            <a:r>
              <a:rPr lang="ru-RU" sz="900" dirty="0">
                <a:solidFill>
                  <a:srgbClr val="4D4D4C"/>
                </a:solidFill>
                <a:latin typeface="Segoe UI Light" panose="020B0502040204020203" pitchFamily="34" charset="0"/>
                <a:cs typeface="Arial" panose="020B0604020202020204" pitchFamily="34" charset="0"/>
              </a:rPr>
              <a:t>».  Исследование с участием реальных женщин в возрасте от 45 лет до 51 года. </a:t>
            </a:r>
            <a:endParaRPr lang="ru-RU" sz="900" dirty="0">
              <a:solidFill>
                <a:srgbClr val="4D4D4C"/>
              </a:solidFill>
              <a:effectLst/>
              <a:latin typeface="Segoe UI Light" panose="020B0502040204020203" pitchFamily="34" charset="0"/>
              <a:cs typeface="Arial" panose="020B0604020202020204" pitchFamily="34" charset="0"/>
            </a:endParaRPr>
          </a:p>
        </p:txBody>
      </p:sp>
    </p:spTree>
    <p:extLst>
      <p:ext uri="{BB962C8B-B14F-4D97-AF65-F5344CB8AC3E}">
        <p14:creationId xmlns:p14="http://schemas.microsoft.com/office/powerpoint/2010/main" val="401117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par>
                          <p:cTn id="61" fill="hold">
                            <p:stCondLst>
                              <p:cond delay="4500"/>
                            </p:stCondLst>
                            <p:childTnLst>
                              <p:par>
                                <p:cTn id="62" presetID="22" presetClass="entr" presetSubtype="8"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left)">
                                      <p:cBhvr>
                                        <p:cTn id="67" dur="500"/>
                                        <p:tgtEl>
                                          <p:spTgt spid="42"/>
                                        </p:tgtEl>
                                      </p:cBhvr>
                                    </p:animEffect>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par>
                          <p:cTn id="75" fill="hold">
                            <p:stCondLst>
                              <p:cond delay="5500"/>
                            </p:stCondLst>
                            <p:childTnLst>
                              <p:par>
                                <p:cTn id="76" presetID="10" presetClass="entr" presetSubtype="0"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childTnLst>
                          </p:cTn>
                        </p:par>
                        <p:par>
                          <p:cTn id="79" fill="hold">
                            <p:stCondLst>
                              <p:cond delay="60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wipe(left)">
                                      <p:cBhvr>
                                        <p:cTn id="89" dur="500"/>
                                        <p:tgtEl>
                                          <p:spTgt spid="47"/>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left)">
                                      <p:cBhvr>
                                        <p:cTn id="92" dur="500"/>
                                        <p:tgtEl>
                                          <p:spTgt spid="48"/>
                                        </p:tgtEl>
                                      </p:cBhvr>
                                    </p:animEffect>
                                  </p:childTnLst>
                                </p:cTn>
                              </p:par>
                            </p:childTnLst>
                          </p:cTn>
                        </p:par>
                        <p:par>
                          <p:cTn id="93" fill="hold">
                            <p:stCondLst>
                              <p:cond delay="7000"/>
                            </p:stCondLst>
                            <p:childTnLst>
                              <p:par>
                                <p:cTn id="94" presetID="10" presetClass="entr" presetSubtype="0" fill="hold" grpId="0" nodeType="afterEffect">
                                  <p:stCondLst>
                                    <p:cond delay="0"/>
                                  </p:stCondLst>
                                  <p:childTnLst>
                                    <p:set>
                                      <p:cBhvr>
                                        <p:cTn id="95" dur="1" fill="hold">
                                          <p:stCondLst>
                                            <p:cond delay="0"/>
                                          </p:stCondLst>
                                        </p:cTn>
                                        <p:tgtEl>
                                          <p:spTgt spid="84"/>
                                        </p:tgtEl>
                                        <p:attrNameLst>
                                          <p:attrName>style.visibility</p:attrName>
                                        </p:attrNameLst>
                                      </p:cBhvr>
                                      <p:to>
                                        <p:strVal val="visible"/>
                                      </p:to>
                                    </p:set>
                                    <p:animEffect transition="in" filter="fade">
                                      <p:cBhvr>
                                        <p:cTn id="96" dur="500"/>
                                        <p:tgtEl>
                                          <p:spTgt spid="8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childTnLst>
                          </p:cTn>
                        </p:par>
                        <p:par>
                          <p:cTn id="100" fill="hold">
                            <p:stCondLst>
                              <p:cond delay="7500"/>
                            </p:stCondLst>
                            <p:childTnLst>
                              <p:par>
                                <p:cTn id="101" presetID="10" presetClass="entr" presetSubtype="0" fill="hold" grpId="0" nodeType="after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500"/>
                                        <p:tgtEl>
                                          <p:spTgt spid="89"/>
                                        </p:tgtEl>
                                      </p:cBhvr>
                                    </p:animEffect>
                                  </p:childTnLst>
                                </p:cTn>
                              </p:par>
                            </p:childTnLst>
                          </p:cTn>
                        </p:par>
                        <p:par>
                          <p:cTn id="104" fill="hold">
                            <p:stCondLst>
                              <p:cond delay="8000"/>
                            </p:stCondLst>
                            <p:childTnLst>
                              <p:par>
                                <p:cTn id="105" presetID="10" presetClass="entr" presetSubtype="0" fill="hold" grpId="0" nodeType="after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500"/>
                                        <p:tgtEl>
                                          <p:spTgt spid="58"/>
                                        </p:tgtEl>
                                      </p:cBhvr>
                                    </p:animEffect>
                                  </p:childTnLst>
                                </p:cTn>
                              </p:par>
                              <p:par>
                                <p:cTn id="108" presetID="10" presetClass="entr" presetSubtype="0"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fade">
                                      <p:cBhvr>
                                        <p:cTn id="110" dur="500"/>
                                        <p:tgtEl>
                                          <p:spTgt spid="57"/>
                                        </p:tgtEl>
                                      </p:cBhvr>
                                    </p:animEffect>
                                  </p:childTnLst>
                                </p:cTn>
                              </p:par>
                            </p:childTnLst>
                          </p:cTn>
                        </p:par>
                        <p:par>
                          <p:cTn id="111" fill="hold">
                            <p:stCondLst>
                              <p:cond delay="8500"/>
                            </p:stCondLst>
                            <p:childTnLst>
                              <p:par>
                                <p:cTn id="112" presetID="22" presetClass="entr" presetSubtype="8" fill="hold" grpId="0" nodeType="after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wipe(left)">
                                      <p:cBhvr>
                                        <p:cTn id="114" dur="500"/>
                                        <p:tgtEl>
                                          <p:spTgt spid="59"/>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0"/>
                                        </p:tgtEl>
                                        <p:attrNameLst>
                                          <p:attrName>style.visibility</p:attrName>
                                        </p:attrNameLst>
                                      </p:cBhvr>
                                      <p:to>
                                        <p:strVal val="visible"/>
                                      </p:to>
                                    </p:set>
                                    <p:animEffect transition="in" filter="wipe(left)">
                                      <p:cBhvr>
                                        <p:cTn id="117" dur="500"/>
                                        <p:tgtEl>
                                          <p:spTgt spid="60"/>
                                        </p:tgtEl>
                                      </p:cBhvr>
                                    </p:animEffect>
                                  </p:childTnLst>
                                </p:cTn>
                              </p:par>
                            </p:childTnLst>
                          </p:cTn>
                        </p:par>
                        <p:par>
                          <p:cTn id="118" fill="hold">
                            <p:stCondLst>
                              <p:cond delay="9000"/>
                            </p:stCondLst>
                            <p:childTnLst>
                              <p:par>
                                <p:cTn id="119" presetID="10" presetClass="entr" presetSubtype="0" fill="hold" grpId="0" nodeType="after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fade">
                                      <p:cBhvr>
                                        <p:cTn id="121" dur="500"/>
                                        <p:tgtEl>
                                          <p:spTgt spid="8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500"/>
                                        <p:tgtEl>
                                          <p:spTgt spid="61"/>
                                        </p:tgtEl>
                                      </p:cBhvr>
                                    </p:animEffect>
                                  </p:childTnLst>
                                </p:cTn>
                              </p:par>
                            </p:childTnLst>
                          </p:cTn>
                        </p:par>
                        <p:par>
                          <p:cTn id="125" fill="hold">
                            <p:stCondLst>
                              <p:cond delay="9500"/>
                            </p:stCondLst>
                            <p:childTnLst>
                              <p:par>
                                <p:cTn id="126" presetID="10" presetClass="entr" presetSubtype="0" fill="hold" grpId="0" nodeType="afterEffect">
                                  <p:stCondLst>
                                    <p:cond delay="0"/>
                                  </p:stCondLst>
                                  <p:childTnLst>
                                    <p:set>
                                      <p:cBhvr>
                                        <p:cTn id="127" dur="1" fill="hold">
                                          <p:stCondLst>
                                            <p:cond delay="0"/>
                                          </p:stCondLst>
                                        </p:cTn>
                                        <p:tgtEl>
                                          <p:spTgt spid="90"/>
                                        </p:tgtEl>
                                        <p:attrNameLst>
                                          <p:attrName>style.visibility</p:attrName>
                                        </p:attrNameLst>
                                      </p:cBhvr>
                                      <p:to>
                                        <p:strVal val="visible"/>
                                      </p:to>
                                    </p:set>
                                    <p:animEffect transition="in" filter="fade">
                                      <p:cBhvr>
                                        <p:cTn id="128" dur="500"/>
                                        <p:tgtEl>
                                          <p:spTgt spid="90"/>
                                        </p:tgtEl>
                                      </p:cBhvr>
                                    </p:animEffect>
                                  </p:childTnLst>
                                </p:cTn>
                              </p:par>
                            </p:childTnLst>
                          </p:cTn>
                        </p:par>
                        <p:par>
                          <p:cTn id="129" fill="hold">
                            <p:stCondLst>
                              <p:cond delay="10000"/>
                            </p:stCondLst>
                            <p:childTnLst>
                              <p:par>
                                <p:cTn id="130" presetID="10" presetClass="entr" presetSubtype="0" fill="hold" grpId="0" nodeType="afterEffect">
                                  <p:stCondLst>
                                    <p:cond delay="0"/>
                                  </p:stCondLst>
                                  <p:childTnLst>
                                    <p:set>
                                      <p:cBhvr>
                                        <p:cTn id="131" dur="1" fill="hold">
                                          <p:stCondLst>
                                            <p:cond delay="0"/>
                                          </p:stCondLst>
                                        </p:cTn>
                                        <p:tgtEl>
                                          <p:spTgt spid="64"/>
                                        </p:tgtEl>
                                        <p:attrNameLst>
                                          <p:attrName>style.visibility</p:attrName>
                                        </p:attrNameLst>
                                      </p:cBhvr>
                                      <p:to>
                                        <p:strVal val="visible"/>
                                      </p:to>
                                    </p:set>
                                    <p:animEffect transition="in" filter="fade">
                                      <p:cBhvr>
                                        <p:cTn id="132" dur="500"/>
                                        <p:tgtEl>
                                          <p:spTgt spid="64"/>
                                        </p:tgtEl>
                                      </p:cBhvr>
                                    </p:animEffect>
                                  </p:childTnLst>
                                </p:cTn>
                              </p:par>
                              <p:par>
                                <p:cTn id="133" presetID="10" presetClass="entr" presetSubtype="0" fill="hold" nodeType="withEffect">
                                  <p:stCondLst>
                                    <p:cond delay="0"/>
                                  </p:stCondLst>
                                  <p:childTnLst>
                                    <p:set>
                                      <p:cBhvr>
                                        <p:cTn id="134" dur="1" fill="hold">
                                          <p:stCondLst>
                                            <p:cond delay="0"/>
                                          </p:stCondLst>
                                        </p:cTn>
                                        <p:tgtEl>
                                          <p:spTgt spid="63"/>
                                        </p:tgtEl>
                                        <p:attrNameLst>
                                          <p:attrName>style.visibility</p:attrName>
                                        </p:attrNameLst>
                                      </p:cBhvr>
                                      <p:to>
                                        <p:strVal val="visible"/>
                                      </p:to>
                                    </p:set>
                                    <p:animEffect transition="in" filter="fade">
                                      <p:cBhvr>
                                        <p:cTn id="135" dur="500"/>
                                        <p:tgtEl>
                                          <p:spTgt spid="63"/>
                                        </p:tgtEl>
                                      </p:cBhvr>
                                    </p:animEffect>
                                  </p:childTnLst>
                                </p:cTn>
                              </p:par>
                            </p:childTnLst>
                          </p:cTn>
                        </p:par>
                        <p:par>
                          <p:cTn id="136" fill="hold">
                            <p:stCondLst>
                              <p:cond delay="10500"/>
                            </p:stCondLst>
                            <p:childTnLst>
                              <p:par>
                                <p:cTn id="137" presetID="22" presetClass="entr" presetSubtype="8" fill="hold" grpId="0" nodeType="after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wipe(left)">
                                      <p:cBhvr>
                                        <p:cTn id="139" dur="500"/>
                                        <p:tgtEl>
                                          <p:spTgt spid="65"/>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wipe(left)">
                                      <p:cBhvr>
                                        <p:cTn id="142" dur="500"/>
                                        <p:tgtEl>
                                          <p:spTgt spid="66"/>
                                        </p:tgtEl>
                                      </p:cBhvr>
                                    </p:animEffect>
                                  </p:childTnLst>
                                </p:cTn>
                              </p:par>
                            </p:childTnLst>
                          </p:cTn>
                        </p:par>
                        <p:par>
                          <p:cTn id="143" fill="hold">
                            <p:stCondLst>
                              <p:cond delay="11000"/>
                            </p:stCondLst>
                            <p:childTnLst>
                              <p:par>
                                <p:cTn id="144" presetID="10" presetClass="entr" presetSubtype="0" fill="hold" grpId="0"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fade">
                                      <p:cBhvr>
                                        <p:cTn id="146" dur="500"/>
                                        <p:tgtEl>
                                          <p:spTgt spid="83"/>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7"/>
                                        </p:tgtEl>
                                        <p:attrNameLst>
                                          <p:attrName>style.visibility</p:attrName>
                                        </p:attrNameLst>
                                      </p:cBhvr>
                                      <p:to>
                                        <p:strVal val="visible"/>
                                      </p:to>
                                    </p:set>
                                    <p:animEffect transition="in" filter="fade">
                                      <p:cBhvr>
                                        <p:cTn id="149" dur="500"/>
                                        <p:tgtEl>
                                          <p:spTgt spid="67"/>
                                        </p:tgtEl>
                                      </p:cBhvr>
                                    </p:animEffect>
                                  </p:childTnLst>
                                </p:cTn>
                              </p:par>
                            </p:childTnLst>
                          </p:cTn>
                        </p:par>
                        <p:par>
                          <p:cTn id="150" fill="hold">
                            <p:stCondLst>
                              <p:cond delay="11500"/>
                            </p:stCondLst>
                            <p:childTnLst>
                              <p:par>
                                <p:cTn id="151" presetID="10" presetClass="entr" presetSubtype="0" fill="hold" grpId="0" nodeType="afterEffect">
                                  <p:stCondLst>
                                    <p:cond delay="0"/>
                                  </p:stCondLst>
                                  <p:childTnLst>
                                    <p:set>
                                      <p:cBhvr>
                                        <p:cTn id="152" dur="1" fill="hold">
                                          <p:stCondLst>
                                            <p:cond delay="0"/>
                                          </p:stCondLst>
                                        </p:cTn>
                                        <p:tgtEl>
                                          <p:spTgt spid="91"/>
                                        </p:tgtEl>
                                        <p:attrNameLst>
                                          <p:attrName>style.visibility</p:attrName>
                                        </p:attrNameLst>
                                      </p:cBhvr>
                                      <p:to>
                                        <p:strVal val="visible"/>
                                      </p:to>
                                    </p:set>
                                    <p:animEffect transition="in" filter="fade">
                                      <p:cBhvr>
                                        <p:cTn id="153" dur="500"/>
                                        <p:tgtEl>
                                          <p:spTgt spid="91"/>
                                        </p:tgtEl>
                                      </p:cBhvr>
                                    </p:animEffect>
                                  </p:childTnLst>
                                </p:cTn>
                              </p:par>
                            </p:childTnLst>
                          </p:cTn>
                        </p:par>
                        <p:par>
                          <p:cTn id="154" fill="hold">
                            <p:stCondLst>
                              <p:cond delay="12000"/>
                            </p:stCondLst>
                            <p:childTnLst>
                              <p:par>
                                <p:cTn id="155" presetID="10" presetClass="entr" presetSubtype="0" fill="hold" grpId="0" nodeType="afterEffect">
                                  <p:stCondLst>
                                    <p:cond delay="0"/>
                                  </p:stCondLst>
                                  <p:childTnLst>
                                    <p:set>
                                      <p:cBhvr>
                                        <p:cTn id="156" dur="1" fill="hold">
                                          <p:stCondLst>
                                            <p:cond delay="0"/>
                                          </p:stCondLst>
                                        </p:cTn>
                                        <p:tgtEl>
                                          <p:spTgt spid="70"/>
                                        </p:tgtEl>
                                        <p:attrNameLst>
                                          <p:attrName>style.visibility</p:attrName>
                                        </p:attrNameLst>
                                      </p:cBhvr>
                                      <p:to>
                                        <p:strVal val="visible"/>
                                      </p:to>
                                    </p:set>
                                    <p:animEffect transition="in" filter="fade">
                                      <p:cBhvr>
                                        <p:cTn id="157" dur="500"/>
                                        <p:tgtEl>
                                          <p:spTgt spid="70"/>
                                        </p:tgtEl>
                                      </p:cBhvr>
                                    </p:animEffect>
                                  </p:childTnLst>
                                </p:cTn>
                              </p:par>
                              <p:par>
                                <p:cTn id="158" presetID="10" presetClass="entr" presetSubtype="0" fill="hold" nodeType="with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fade">
                                      <p:cBhvr>
                                        <p:cTn id="160" dur="500"/>
                                        <p:tgtEl>
                                          <p:spTgt spid="69"/>
                                        </p:tgtEl>
                                      </p:cBhvr>
                                    </p:animEffect>
                                  </p:childTnLst>
                                </p:cTn>
                              </p:par>
                            </p:childTnLst>
                          </p:cTn>
                        </p:par>
                        <p:par>
                          <p:cTn id="161" fill="hold">
                            <p:stCondLst>
                              <p:cond delay="12500"/>
                            </p:stCondLst>
                            <p:childTnLst>
                              <p:par>
                                <p:cTn id="162" presetID="22" presetClass="entr" presetSubtype="8" fill="hold" grpId="0" nodeType="afterEffect">
                                  <p:stCondLst>
                                    <p:cond delay="0"/>
                                  </p:stCondLst>
                                  <p:childTnLst>
                                    <p:set>
                                      <p:cBhvr>
                                        <p:cTn id="163" dur="1" fill="hold">
                                          <p:stCondLst>
                                            <p:cond delay="0"/>
                                          </p:stCondLst>
                                        </p:cTn>
                                        <p:tgtEl>
                                          <p:spTgt spid="71"/>
                                        </p:tgtEl>
                                        <p:attrNameLst>
                                          <p:attrName>style.visibility</p:attrName>
                                        </p:attrNameLst>
                                      </p:cBhvr>
                                      <p:to>
                                        <p:strVal val="visible"/>
                                      </p:to>
                                    </p:set>
                                    <p:animEffect transition="in" filter="wipe(left)">
                                      <p:cBhvr>
                                        <p:cTn id="164" dur="500"/>
                                        <p:tgtEl>
                                          <p:spTgt spid="71"/>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72"/>
                                        </p:tgtEl>
                                        <p:attrNameLst>
                                          <p:attrName>style.visibility</p:attrName>
                                        </p:attrNameLst>
                                      </p:cBhvr>
                                      <p:to>
                                        <p:strVal val="visible"/>
                                      </p:to>
                                    </p:set>
                                    <p:animEffect transition="in" filter="wipe(left)">
                                      <p:cBhvr>
                                        <p:cTn id="167" dur="500"/>
                                        <p:tgtEl>
                                          <p:spTgt spid="72"/>
                                        </p:tgtEl>
                                      </p:cBhvr>
                                    </p:animEffect>
                                  </p:childTnLst>
                                </p:cTn>
                              </p:par>
                            </p:childTnLst>
                          </p:cTn>
                        </p:par>
                        <p:par>
                          <p:cTn id="168" fill="hold">
                            <p:stCondLst>
                              <p:cond delay="13000"/>
                            </p:stCondLst>
                            <p:childTnLst>
                              <p:par>
                                <p:cTn id="169" presetID="10" presetClass="entr" presetSubtype="0" fill="hold" grpId="0" nodeType="after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in" filter="fade">
                                      <p:cBhvr>
                                        <p:cTn id="171" dur="500"/>
                                        <p:tgtEl>
                                          <p:spTgt spid="85"/>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73"/>
                                        </p:tgtEl>
                                        <p:attrNameLst>
                                          <p:attrName>style.visibility</p:attrName>
                                        </p:attrNameLst>
                                      </p:cBhvr>
                                      <p:to>
                                        <p:strVal val="visible"/>
                                      </p:to>
                                    </p:set>
                                    <p:animEffect transition="in" filter="fade">
                                      <p:cBhvr>
                                        <p:cTn id="174" dur="500"/>
                                        <p:tgtEl>
                                          <p:spTgt spid="73"/>
                                        </p:tgtEl>
                                      </p:cBhvr>
                                    </p:animEffect>
                                  </p:childTnLst>
                                </p:cTn>
                              </p:par>
                            </p:childTnLst>
                          </p:cTn>
                        </p:par>
                        <p:par>
                          <p:cTn id="175" fill="hold">
                            <p:stCondLst>
                              <p:cond delay="13500"/>
                            </p:stCondLst>
                            <p:childTnLst>
                              <p:par>
                                <p:cTn id="176" presetID="10" presetClass="entr" presetSubtype="0" fill="hold" grpId="0" nodeType="afterEffect">
                                  <p:stCondLst>
                                    <p:cond delay="0"/>
                                  </p:stCondLst>
                                  <p:childTnLst>
                                    <p:set>
                                      <p:cBhvr>
                                        <p:cTn id="177" dur="1" fill="hold">
                                          <p:stCondLst>
                                            <p:cond delay="0"/>
                                          </p:stCondLst>
                                        </p:cTn>
                                        <p:tgtEl>
                                          <p:spTgt spid="92"/>
                                        </p:tgtEl>
                                        <p:attrNameLst>
                                          <p:attrName>style.visibility</p:attrName>
                                        </p:attrNameLst>
                                      </p:cBhvr>
                                      <p:to>
                                        <p:strVal val="visible"/>
                                      </p:to>
                                    </p:set>
                                    <p:animEffect transition="in" filter="fade">
                                      <p:cBhvr>
                                        <p:cTn id="17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p:bldP spid="22" grpId="0"/>
      <p:bldP spid="24" grpId="0"/>
      <p:bldP spid="25" grpId="0" animBg="1"/>
      <p:bldP spid="26" grpId="0" animBg="1"/>
      <p:bldP spid="27" grpId="0"/>
      <p:bldP spid="40" grpId="0"/>
      <p:bldP spid="41" grpId="0" animBg="1"/>
      <p:bldP spid="42" grpId="0" animBg="1"/>
      <p:bldP spid="43" grpId="0"/>
      <p:bldP spid="46" grpId="0"/>
      <p:bldP spid="47" grpId="0" animBg="1"/>
      <p:bldP spid="48" grpId="0" animBg="1"/>
      <p:bldP spid="49" grpId="0"/>
      <p:bldP spid="58" grpId="0"/>
      <p:bldP spid="59" grpId="0" animBg="1"/>
      <p:bldP spid="60" grpId="0" animBg="1"/>
      <p:bldP spid="61" grpId="0"/>
      <p:bldP spid="64" grpId="0"/>
      <p:bldP spid="65" grpId="0" animBg="1"/>
      <p:bldP spid="66" grpId="0" animBg="1"/>
      <p:bldP spid="67" grpId="0"/>
      <p:bldP spid="70" grpId="0"/>
      <p:bldP spid="71" grpId="0" animBg="1"/>
      <p:bldP spid="72" grpId="0" animBg="1"/>
      <p:bldP spid="73"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083"/>
            <a:ext cx="12192000" cy="6858000"/>
          </a:xfrm>
          <a:prstGeom prst="rect">
            <a:avLst/>
          </a:prstGeom>
        </p:spPr>
      </p:pic>
      <p:sp>
        <p:nvSpPr>
          <p:cNvPr id="20" name="Rectangle 19">
            <a:extLst>
              <a:ext uri="{FF2B5EF4-FFF2-40B4-BE49-F238E27FC236}">
                <a16:creationId xmlns:a16="http://schemas.microsoft.com/office/drawing/2014/main" id="{8529F664-2CF9-499B-B7E3-89D256F31378}"/>
              </a:ext>
            </a:extLst>
          </p:cNvPr>
          <p:cNvSpPr/>
          <p:nvPr/>
        </p:nvSpPr>
        <p:spPr>
          <a:xfrm>
            <a:off x="-1" y="172846"/>
            <a:ext cx="12192000" cy="928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44C4309-F4DB-43DB-8DCE-20BDA76179A9}"/>
              </a:ext>
            </a:extLst>
          </p:cNvPr>
          <p:cNvSpPr txBox="1"/>
          <p:nvPr/>
        </p:nvSpPr>
        <p:spPr>
          <a:xfrm>
            <a:off x="193648" y="237450"/>
            <a:ext cx="11930906" cy="781752"/>
          </a:xfrm>
          <a:prstGeom prst="rect">
            <a:avLst/>
          </a:prstGeom>
          <a:noFill/>
        </p:spPr>
        <p:txBody>
          <a:bodyPr wrap="square" rtlCol="0">
            <a:spAutoFit/>
          </a:bodyPr>
          <a:lstStyle/>
          <a:p>
            <a:pPr algn="ctr">
              <a:lnSpc>
                <a:spcPct val="80000"/>
              </a:lnSpc>
            </a:pPr>
            <a:r>
              <a:rPr lang="ru-RU" sz="2800" b="1" dirty="0">
                <a:solidFill>
                  <a:schemeClr val="bg1"/>
                </a:solidFill>
                <a:latin typeface="Arial"/>
                <a:cs typeface="Arial"/>
              </a:rPr>
              <a:t>ЛАЙФХАК</a:t>
            </a:r>
          </a:p>
          <a:p>
            <a:pPr algn="ctr">
              <a:lnSpc>
                <a:spcPct val="80000"/>
              </a:lnSpc>
            </a:pPr>
            <a:r>
              <a:rPr lang="ru-RU" sz="2800" b="1" dirty="0">
                <a:solidFill>
                  <a:schemeClr val="bg1"/>
                </a:solidFill>
                <a:latin typeface="Arial"/>
                <a:cs typeface="Arial"/>
              </a:rPr>
              <a:t>УСИЛЬТЕ ДЕЙСТВИЕ СЫВОРОТОК С АППАРАТОМ </a:t>
            </a:r>
            <a:r>
              <a:rPr lang="en-US" sz="2800" b="1" dirty="0">
                <a:solidFill>
                  <a:schemeClr val="bg1"/>
                </a:solidFill>
                <a:latin typeface="Arial"/>
                <a:cs typeface="Arial"/>
              </a:rPr>
              <a:t>DERMASONIC</a:t>
            </a:r>
          </a:p>
        </p:txBody>
      </p:sp>
      <p:sp>
        <p:nvSpPr>
          <p:cNvPr id="23" name="TextBox 22">
            <a:extLst>
              <a:ext uri="{FF2B5EF4-FFF2-40B4-BE49-F238E27FC236}">
                <a16:creationId xmlns:a16="http://schemas.microsoft.com/office/drawing/2014/main" id="{267C2429-D311-4AFC-AEA8-879286FBB9BF}"/>
              </a:ext>
            </a:extLst>
          </p:cNvPr>
          <p:cNvSpPr txBox="1"/>
          <p:nvPr/>
        </p:nvSpPr>
        <p:spPr>
          <a:xfrm>
            <a:off x="193649" y="1264550"/>
            <a:ext cx="4147814" cy="1443985"/>
          </a:xfrm>
          <a:prstGeom prst="rect">
            <a:avLst/>
          </a:prstGeom>
          <a:noFill/>
        </p:spPr>
        <p:txBody>
          <a:bodyPr wrap="square" rtlCol="0">
            <a:spAutoFit/>
          </a:bodyPr>
          <a:lstStyle/>
          <a:p>
            <a:pPr>
              <a:spcAft>
                <a:spcPts val="700"/>
              </a:spcAft>
            </a:pPr>
            <a:r>
              <a:rPr lang="ru-RU" b="1" dirty="0">
                <a:solidFill>
                  <a:schemeClr val="tx1">
                    <a:lumMod val="65000"/>
                    <a:lumOff val="35000"/>
                  </a:schemeClr>
                </a:solidFill>
                <a:latin typeface="Arial"/>
                <a:cs typeface="Arial"/>
              </a:rPr>
              <a:t>режим</a:t>
            </a:r>
            <a:r>
              <a:rPr lang="ru-RU" b="1" dirty="0">
                <a:latin typeface="Arial"/>
                <a:cs typeface="Arial"/>
              </a:rPr>
              <a:t> </a:t>
            </a:r>
            <a:r>
              <a:rPr lang="en-US" b="1" dirty="0">
                <a:solidFill>
                  <a:srgbClr val="00B0F0"/>
                </a:solidFill>
                <a:latin typeface="Arial"/>
                <a:cs typeface="Arial"/>
              </a:rPr>
              <a:t>SIGNATURE SELECT</a:t>
            </a:r>
            <a:endParaRPr lang="ru-RU" b="1" dirty="0">
              <a:solidFill>
                <a:srgbClr val="00B0F0"/>
              </a:solidFill>
              <a:latin typeface="Arial"/>
              <a:cs typeface="Arial"/>
            </a:endParaRPr>
          </a:p>
          <a:p>
            <a:pPr>
              <a:spcAft>
                <a:spcPts val="700"/>
              </a:spcAft>
            </a:pPr>
            <a:r>
              <a:rPr lang="ru-RU" sz="1600" dirty="0">
                <a:solidFill>
                  <a:schemeClr val="tx1">
                    <a:lumMod val="65000"/>
                    <a:lumOff val="35000"/>
                  </a:schemeClr>
                </a:solidFill>
                <a:latin typeface="Arial"/>
                <a:cs typeface="Arial"/>
              </a:rPr>
              <a:t>Для </a:t>
            </a:r>
            <a:r>
              <a:rPr lang="ru-RU" sz="1600" b="1" dirty="0">
                <a:solidFill>
                  <a:schemeClr val="tx1">
                    <a:lumMod val="65000"/>
                    <a:lumOff val="35000"/>
                  </a:schemeClr>
                </a:solidFill>
                <a:latin typeface="Arial"/>
                <a:cs typeface="Arial"/>
              </a:rPr>
              <a:t>персональной сыворотки </a:t>
            </a:r>
            <a:r>
              <a:rPr lang="en-US" sz="1600" b="1" dirty="0">
                <a:solidFill>
                  <a:schemeClr val="tx1">
                    <a:lumMod val="65000"/>
                    <a:lumOff val="35000"/>
                  </a:schemeClr>
                </a:solidFill>
                <a:latin typeface="Arial"/>
                <a:cs typeface="Arial"/>
              </a:rPr>
              <a:t>ARTYSTRY SIGNATURE SELECT</a:t>
            </a:r>
            <a:r>
              <a:rPr lang="en-US" sz="1600" b="1" baseline="30000" dirty="0">
                <a:solidFill>
                  <a:schemeClr val="tx1">
                    <a:lumMod val="65000"/>
                    <a:lumOff val="35000"/>
                  </a:schemeClr>
                </a:solidFill>
                <a:latin typeface="Arial"/>
                <a:cs typeface="Arial"/>
              </a:rPr>
              <a:t>TM</a:t>
            </a:r>
            <a:r>
              <a:rPr lang="ru-RU" sz="1600" dirty="0">
                <a:solidFill>
                  <a:schemeClr val="tx1">
                    <a:lumMod val="65000"/>
                    <a:lumOff val="35000"/>
                  </a:schemeClr>
                </a:solidFill>
                <a:latin typeface="Arial"/>
                <a:cs typeface="Arial"/>
              </a:rPr>
              <a:t>, смешанной с </a:t>
            </a:r>
            <a:r>
              <a:rPr lang="ru-RU" sz="1600" b="1" u="sng" dirty="0">
                <a:solidFill>
                  <a:schemeClr val="tx1">
                    <a:lumMod val="65000"/>
                    <a:lumOff val="35000"/>
                  </a:schemeClr>
                </a:solidFill>
                <a:latin typeface="Arial"/>
                <a:cs typeface="Arial"/>
              </a:rPr>
              <a:t>2-мя или 3-мя концентратами</a:t>
            </a:r>
            <a:r>
              <a:rPr lang="ru-RU" sz="1600" dirty="0">
                <a:solidFill>
                  <a:schemeClr val="tx1">
                    <a:lumMod val="65000"/>
                    <a:lumOff val="35000"/>
                  </a:schemeClr>
                </a:solidFill>
                <a:latin typeface="Arial"/>
                <a:cs typeface="Arial"/>
              </a:rPr>
              <a:t>.</a:t>
            </a:r>
            <a:endParaRPr lang="en-US" sz="1200" b="1" dirty="0">
              <a:solidFill>
                <a:schemeClr val="tx1">
                  <a:lumMod val="65000"/>
                  <a:lumOff val="35000"/>
                </a:schemeClr>
              </a:solidFill>
              <a:latin typeface="Arial"/>
              <a:cs typeface="Arial"/>
            </a:endParaRPr>
          </a:p>
        </p:txBody>
      </p:sp>
      <p:pic>
        <p:nvPicPr>
          <p:cNvPr id="4" name="Picture 3">
            <a:extLst>
              <a:ext uri="{FF2B5EF4-FFF2-40B4-BE49-F238E27FC236}">
                <a16:creationId xmlns:a16="http://schemas.microsoft.com/office/drawing/2014/main" id="{A0F9336A-4B0E-430C-A2C0-4C41A35EFC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27" t="5328" r="21591" b="15340"/>
          <a:stretch/>
        </p:blipFill>
        <p:spPr>
          <a:xfrm>
            <a:off x="2337118" y="2644363"/>
            <a:ext cx="1562448" cy="4035699"/>
          </a:xfrm>
          <a:prstGeom prst="rect">
            <a:avLst/>
          </a:prstGeom>
        </p:spPr>
      </p:pic>
      <p:cxnSp>
        <p:nvCxnSpPr>
          <p:cNvPr id="12" name="Straight Connector 11">
            <a:extLst>
              <a:ext uri="{FF2B5EF4-FFF2-40B4-BE49-F238E27FC236}">
                <a16:creationId xmlns:a16="http://schemas.microsoft.com/office/drawing/2014/main" id="{B742918F-4B10-46E6-8543-4A022296BC58}"/>
              </a:ext>
            </a:extLst>
          </p:cNvPr>
          <p:cNvCxnSpPr>
            <a:cxnSpLocks/>
          </p:cNvCxnSpPr>
          <p:nvPr/>
        </p:nvCxnSpPr>
        <p:spPr>
          <a:xfrm flipH="1">
            <a:off x="4679141" y="1802291"/>
            <a:ext cx="28872" cy="499665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412AE85-1416-4F25-A5D1-58EC4C91CF4C}"/>
              </a:ext>
            </a:extLst>
          </p:cNvPr>
          <p:cNvSpPr txBox="1"/>
          <p:nvPr/>
        </p:nvSpPr>
        <p:spPr>
          <a:xfrm>
            <a:off x="3739789" y="1461442"/>
            <a:ext cx="1992441" cy="453457"/>
          </a:xfrm>
          <a:prstGeom prst="rect">
            <a:avLst/>
          </a:prstGeom>
          <a:noFill/>
        </p:spPr>
        <p:txBody>
          <a:bodyPr wrap="square" rtlCol="0">
            <a:spAutoFit/>
          </a:bodyPr>
          <a:lstStyle/>
          <a:p>
            <a:pPr algn="ctr">
              <a:lnSpc>
                <a:spcPct val="80000"/>
              </a:lnSpc>
              <a:spcAft>
                <a:spcPts val="600"/>
              </a:spcAft>
            </a:pPr>
            <a:r>
              <a:rPr lang="ru-RU" sz="4400" b="1" baseline="30000" dirty="0">
                <a:solidFill>
                  <a:schemeClr val="tx1">
                    <a:lumMod val="65000"/>
                    <a:lumOff val="35000"/>
                  </a:schemeClr>
                </a:solidFill>
                <a:latin typeface="Arial"/>
                <a:cs typeface="Arial"/>
              </a:rPr>
              <a:t>ИЛИ</a:t>
            </a:r>
            <a:endParaRPr lang="en-US" sz="4400" b="1" baseline="30000" dirty="0">
              <a:solidFill>
                <a:schemeClr val="tx1">
                  <a:lumMod val="65000"/>
                  <a:lumOff val="35000"/>
                </a:schemeClr>
              </a:solidFill>
              <a:latin typeface="Arial"/>
              <a:cs typeface="Arial"/>
            </a:endParaRPr>
          </a:p>
        </p:txBody>
      </p:sp>
      <p:grpSp>
        <p:nvGrpSpPr>
          <p:cNvPr id="37" name="Group 36">
            <a:extLst>
              <a:ext uri="{FF2B5EF4-FFF2-40B4-BE49-F238E27FC236}">
                <a16:creationId xmlns:a16="http://schemas.microsoft.com/office/drawing/2014/main" id="{D0F199D3-4B02-4BEF-A7E4-7C233023DB87}"/>
              </a:ext>
            </a:extLst>
          </p:cNvPr>
          <p:cNvGrpSpPr/>
          <p:nvPr/>
        </p:nvGrpSpPr>
        <p:grpSpPr>
          <a:xfrm>
            <a:off x="6585132" y="1202406"/>
            <a:ext cx="2119811" cy="2689691"/>
            <a:chOff x="5962556" y="1333821"/>
            <a:chExt cx="2119811" cy="2689691"/>
          </a:xfrm>
        </p:grpSpPr>
        <p:grpSp>
          <p:nvGrpSpPr>
            <p:cNvPr id="40" name="Group 39">
              <a:extLst>
                <a:ext uri="{FF2B5EF4-FFF2-40B4-BE49-F238E27FC236}">
                  <a16:creationId xmlns:a16="http://schemas.microsoft.com/office/drawing/2014/main" id="{C8BC624B-4EAF-43B5-918E-C894FAAB134E}"/>
                </a:ext>
              </a:extLst>
            </p:cNvPr>
            <p:cNvGrpSpPr/>
            <p:nvPr/>
          </p:nvGrpSpPr>
          <p:grpSpPr>
            <a:xfrm>
              <a:off x="5962556" y="1333821"/>
              <a:ext cx="1985373" cy="2677667"/>
              <a:chOff x="4688114" y="3858479"/>
              <a:chExt cx="1985373" cy="2677667"/>
            </a:xfrm>
          </p:grpSpPr>
          <p:sp>
            <p:nvSpPr>
              <p:cNvPr id="42" name="Rectangle 41">
                <a:extLst>
                  <a:ext uri="{FF2B5EF4-FFF2-40B4-BE49-F238E27FC236}">
                    <a16:creationId xmlns:a16="http://schemas.microsoft.com/office/drawing/2014/main" id="{A552F00A-7263-4142-8F2D-8663DB22640B}"/>
                  </a:ext>
                </a:extLst>
              </p:cNvPr>
              <p:cNvSpPr/>
              <p:nvPr/>
            </p:nvSpPr>
            <p:spPr>
              <a:xfrm>
                <a:off x="4688114" y="4363939"/>
                <a:ext cx="1973943" cy="217220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8B1420E-0F0E-4713-9C47-353B81CA2019}"/>
                  </a:ext>
                </a:extLst>
              </p:cNvPr>
              <p:cNvSpPr/>
              <p:nvPr/>
            </p:nvSpPr>
            <p:spPr>
              <a:xfrm>
                <a:off x="4699544" y="3858479"/>
                <a:ext cx="1973943" cy="5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РЕЖИМ</a:t>
                </a:r>
              </a:p>
              <a:p>
                <a:pPr algn="ctr"/>
                <a:r>
                  <a:rPr lang="en-US" b="1" dirty="0"/>
                  <a:t>HYDRATE</a:t>
                </a:r>
              </a:p>
            </p:txBody>
          </p:sp>
        </p:grpSp>
        <p:sp>
          <p:nvSpPr>
            <p:cNvPr id="39" name="TextBox 38">
              <a:extLst>
                <a:ext uri="{FF2B5EF4-FFF2-40B4-BE49-F238E27FC236}">
                  <a16:creationId xmlns:a16="http://schemas.microsoft.com/office/drawing/2014/main" id="{9D3C70E3-BDEA-4988-9A6C-B894AA45940B}"/>
                </a:ext>
              </a:extLst>
            </p:cNvPr>
            <p:cNvSpPr txBox="1"/>
            <p:nvPr/>
          </p:nvSpPr>
          <p:spPr>
            <a:xfrm>
              <a:off x="5962556" y="3684958"/>
              <a:ext cx="2119811" cy="338554"/>
            </a:xfrm>
            <a:prstGeom prst="rect">
              <a:avLst/>
            </a:prstGeom>
            <a:noFill/>
          </p:spPr>
          <p:txBody>
            <a:bodyPr wrap="none" rtlCol="0">
              <a:spAutoFit/>
            </a:bodyPr>
            <a:lstStyle/>
            <a:p>
              <a:r>
                <a:rPr lang="ru-RU" sz="1600" b="1" dirty="0">
                  <a:solidFill>
                    <a:schemeClr val="accent1">
                      <a:lumMod val="75000"/>
                    </a:schemeClr>
                  </a:solidFill>
                </a:rPr>
                <a:t>Набор «Увлажнение»</a:t>
              </a:r>
              <a:endParaRPr lang="en-US" sz="1600" b="1" baseline="30000" dirty="0">
                <a:solidFill>
                  <a:schemeClr val="accent1">
                    <a:lumMod val="75000"/>
                  </a:schemeClr>
                </a:solidFill>
              </a:endParaRPr>
            </a:p>
          </p:txBody>
        </p:sp>
      </p:grpSp>
      <p:grpSp>
        <p:nvGrpSpPr>
          <p:cNvPr id="44" name="Group 43">
            <a:extLst>
              <a:ext uri="{FF2B5EF4-FFF2-40B4-BE49-F238E27FC236}">
                <a16:creationId xmlns:a16="http://schemas.microsoft.com/office/drawing/2014/main" id="{F17C7E05-F89E-4D52-B656-20194019E584}"/>
              </a:ext>
            </a:extLst>
          </p:cNvPr>
          <p:cNvGrpSpPr/>
          <p:nvPr/>
        </p:nvGrpSpPr>
        <p:grpSpPr>
          <a:xfrm>
            <a:off x="10012550" y="4002395"/>
            <a:ext cx="2112004" cy="2694649"/>
            <a:chOff x="8913099" y="1345845"/>
            <a:chExt cx="2112004" cy="2694649"/>
          </a:xfrm>
        </p:grpSpPr>
        <p:grpSp>
          <p:nvGrpSpPr>
            <p:cNvPr id="45" name="Group 44">
              <a:extLst>
                <a:ext uri="{FF2B5EF4-FFF2-40B4-BE49-F238E27FC236}">
                  <a16:creationId xmlns:a16="http://schemas.microsoft.com/office/drawing/2014/main" id="{A87BF9C5-7AFF-4EB8-9FEF-85AC6616B84C}"/>
                </a:ext>
              </a:extLst>
            </p:cNvPr>
            <p:cNvGrpSpPr/>
            <p:nvPr/>
          </p:nvGrpSpPr>
          <p:grpSpPr>
            <a:xfrm>
              <a:off x="8929726" y="1345845"/>
              <a:ext cx="1985373" cy="2677667"/>
              <a:chOff x="8929726" y="1345845"/>
              <a:chExt cx="1985373" cy="2677667"/>
            </a:xfrm>
          </p:grpSpPr>
          <p:grpSp>
            <p:nvGrpSpPr>
              <p:cNvPr id="47" name="Group 46">
                <a:extLst>
                  <a:ext uri="{FF2B5EF4-FFF2-40B4-BE49-F238E27FC236}">
                    <a16:creationId xmlns:a16="http://schemas.microsoft.com/office/drawing/2014/main" id="{56F9B800-915D-46CE-B94E-D261D269AE32}"/>
                  </a:ext>
                </a:extLst>
              </p:cNvPr>
              <p:cNvGrpSpPr/>
              <p:nvPr/>
            </p:nvGrpSpPr>
            <p:grpSpPr>
              <a:xfrm>
                <a:off x="8929726" y="1345845"/>
                <a:ext cx="1985373" cy="2677667"/>
                <a:chOff x="4688114" y="3858479"/>
                <a:chExt cx="1985373" cy="2677667"/>
              </a:xfrm>
            </p:grpSpPr>
            <p:sp>
              <p:nvSpPr>
                <p:cNvPr id="49" name="Rectangle 48">
                  <a:extLst>
                    <a:ext uri="{FF2B5EF4-FFF2-40B4-BE49-F238E27FC236}">
                      <a16:creationId xmlns:a16="http://schemas.microsoft.com/office/drawing/2014/main" id="{1F0E0F59-D330-4061-92A0-0C1F071F0C27}"/>
                    </a:ext>
                  </a:extLst>
                </p:cNvPr>
                <p:cNvSpPr/>
                <p:nvPr/>
              </p:nvSpPr>
              <p:spPr>
                <a:xfrm>
                  <a:off x="4688114" y="4363939"/>
                  <a:ext cx="1973943" cy="217220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93DEAED-474E-48D8-B2A7-918791FAE941}"/>
                    </a:ext>
                  </a:extLst>
                </p:cNvPr>
                <p:cNvSpPr/>
                <p:nvPr/>
              </p:nvSpPr>
              <p:spPr>
                <a:xfrm>
                  <a:off x="4699544" y="3858479"/>
                  <a:ext cx="1973943" cy="50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РЕЖИМ</a:t>
                  </a:r>
                </a:p>
                <a:p>
                  <a:pPr algn="ctr"/>
                  <a:r>
                    <a:rPr lang="en-US" b="1" dirty="0"/>
                    <a:t>VITAMIN C</a:t>
                  </a:r>
                </a:p>
              </p:txBody>
            </p:sp>
          </p:grpSp>
          <p:pic>
            <p:nvPicPr>
              <p:cNvPr id="48" name="Picture 4" descr="ARTISTRY INTENSIVE SKINCAREâ¢ Ð¡ÑÐµÐ´ÑÑÐ²Ð¾ Ñ Ð²Ð¸ÑÐ°Ð¼Ð¸Ð½Ð¾Ð¼ Ð¡ Ð¸ Ð³Ð¸Ð°Ð»ÑÑÐ¾Ð½Ð¾Ð²Ð¾Ð¹ ÐºÐ¸ÑÐ»Ð¾ÑÐ¾Ð¹">
                <a:extLst>
                  <a:ext uri="{FF2B5EF4-FFF2-40B4-BE49-F238E27FC236}">
                    <a16:creationId xmlns:a16="http://schemas.microsoft.com/office/drawing/2014/main" id="{FA4D9163-11AA-4B31-BD6D-954C3ED582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57" t="14511" r="24109"/>
              <a:stretch/>
            </p:blipFill>
            <p:spPr bwMode="auto">
              <a:xfrm>
                <a:off x="10038932" y="2241534"/>
                <a:ext cx="670661" cy="1206186"/>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id="{5B46B97B-BB43-4BA6-85FE-EC871E8BF129}"/>
                </a:ext>
              </a:extLst>
            </p:cNvPr>
            <p:cNvSpPr txBox="1"/>
            <p:nvPr/>
          </p:nvSpPr>
          <p:spPr>
            <a:xfrm>
              <a:off x="8913099" y="3455719"/>
              <a:ext cx="2112004" cy="584775"/>
            </a:xfrm>
            <a:prstGeom prst="rect">
              <a:avLst/>
            </a:prstGeom>
            <a:noFill/>
          </p:spPr>
          <p:txBody>
            <a:bodyPr wrap="square" rtlCol="0">
              <a:spAutoFit/>
            </a:bodyPr>
            <a:lstStyle/>
            <a:p>
              <a:pPr algn="ctr"/>
              <a:r>
                <a:rPr lang="en-US" sz="1600" b="1" dirty="0">
                  <a:solidFill>
                    <a:srgbClr val="A9D18E"/>
                  </a:solidFill>
                </a:rPr>
                <a:t>ARTISTRY INTENSIVE SKINCARE</a:t>
              </a:r>
              <a:r>
                <a:rPr lang="en-US" sz="1600" b="1" baseline="30000" dirty="0">
                  <a:solidFill>
                    <a:srgbClr val="A9D18E"/>
                  </a:solidFill>
                </a:rPr>
                <a:t>TM</a:t>
              </a:r>
            </a:p>
          </p:txBody>
        </p:sp>
      </p:grpSp>
      <p:grpSp>
        <p:nvGrpSpPr>
          <p:cNvPr id="64" name="Group 63">
            <a:extLst>
              <a:ext uri="{FF2B5EF4-FFF2-40B4-BE49-F238E27FC236}">
                <a16:creationId xmlns:a16="http://schemas.microsoft.com/office/drawing/2014/main" id="{752EAC0E-A45F-4405-9517-4705F1E4C0DC}"/>
              </a:ext>
            </a:extLst>
          </p:cNvPr>
          <p:cNvGrpSpPr/>
          <p:nvPr/>
        </p:nvGrpSpPr>
        <p:grpSpPr>
          <a:xfrm>
            <a:off x="8581935" y="1207045"/>
            <a:ext cx="3388670" cy="2736415"/>
            <a:chOff x="9146404" y="4112479"/>
            <a:chExt cx="2685027" cy="2736415"/>
          </a:xfrm>
        </p:grpSpPr>
        <p:grpSp>
          <p:nvGrpSpPr>
            <p:cNvPr id="65" name="Group 64">
              <a:extLst>
                <a:ext uri="{FF2B5EF4-FFF2-40B4-BE49-F238E27FC236}">
                  <a16:creationId xmlns:a16="http://schemas.microsoft.com/office/drawing/2014/main" id="{2F2E188D-DC14-4D49-94E0-DDC92615DE03}"/>
                </a:ext>
              </a:extLst>
            </p:cNvPr>
            <p:cNvGrpSpPr/>
            <p:nvPr/>
          </p:nvGrpSpPr>
          <p:grpSpPr>
            <a:xfrm>
              <a:off x="9209721" y="4112479"/>
              <a:ext cx="2621710" cy="2677667"/>
              <a:chOff x="4051778" y="3858479"/>
              <a:chExt cx="2621710" cy="2677667"/>
            </a:xfrm>
          </p:grpSpPr>
          <p:sp>
            <p:nvSpPr>
              <p:cNvPr id="68" name="Rectangle 67">
                <a:extLst>
                  <a:ext uri="{FF2B5EF4-FFF2-40B4-BE49-F238E27FC236}">
                    <a16:creationId xmlns:a16="http://schemas.microsoft.com/office/drawing/2014/main" id="{9913FF47-19DB-4E8C-8860-B17097E6553F}"/>
                  </a:ext>
                </a:extLst>
              </p:cNvPr>
              <p:cNvSpPr/>
              <p:nvPr/>
            </p:nvSpPr>
            <p:spPr>
              <a:xfrm>
                <a:off x="4051778" y="4363939"/>
                <a:ext cx="2610280" cy="217220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9F9C3C4-64D0-42F5-BBFA-2C97FD1F10EC}"/>
                  </a:ext>
                </a:extLst>
              </p:cNvPr>
              <p:cNvSpPr/>
              <p:nvPr/>
            </p:nvSpPr>
            <p:spPr>
              <a:xfrm>
                <a:off x="4063208" y="3858479"/>
                <a:ext cx="2610280" cy="5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РЕЖИМ</a:t>
                </a:r>
              </a:p>
              <a:p>
                <a:pPr algn="ctr"/>
                <a:r>
                  <a:rPr lang="en-US" b="1" dirty="0"/>
                  <a:t>RADIANT</a:t>
                </a:r>
              </a:p>
            </p:txBody>
          </p:sp>
        </p:grpSp>
        <p:sp>
          <p:nvSpPr>
            <p:cNvPr id="67" name="TextBox 66">
              <a:extLst>
                <a:ext uri="{FF2B5EF4-FFF2-40B4-BE49-F238E27FC236}">
                  <a16:creationId xmlns:a16="http://schemas.microsoft.com/office/drawing/2014/main" id="{EF60BC7E-FB88-49F8-846D-F00136F2D689}"/>
                </a:ext>
              </a:extLst>
            </p:cNvPr>
            <p:cNvSpPr txBox="1"/>
            <p:nvPr/>
          </p:nvSpPr>
          <p:spPr>
            <a:xfrm>
              <a:off x="9146404" y="6264119"/>
              <a:ext cx="1273511" cy="584775"/>
            </a:xfrm>
            <a:prstGeom prst="rect">
              <a:avLst/>
            </a:prstGeom>
            <a:noFill/>
          </p:spPr>
          <p:txBody>
            <a:bodyPr wrap="square" rtlCol="0">
              <a:spAutoFit/>
            </a:bodyPr>
            <a:lstStyle/>
            <a:p>
              <a:pPr algn="ctr"/>
              <a:r>
                <a:rPr lang="ru-RU" sz="1600" b="1" dirty="0">
                  <a:solidFill>
                    <a:srgbClr val="00B0F0"/>
                  </a:solidFill>
                </a:rPr>
                <a:t>Набор «Осветление»</a:t>
              </a:r>
              <a:endParaRPr lang="en-US" sz="1600" b="1" baseline="30000" dirty="0">
                <a:solidFill>
                  <a:srgbClr val="00B0F0"/>
                </a:solidFill>
              </a:endParaRPr>
            </a:p>
          </p:txBody>
        </p:sp>
      </p:grpSp>
      <p:sp>
        <p:nvSpPr>
          <p:cNvPr id="70" name="TextBox 69">
            <a:extLst>
              <a:ext uri="{FF2B5EF4-FFF2-40B4-BE49-F238E27FC236}">
                <a16:creationId xmlns:a16="http://schemas.microsoft.com/office/drawing/2014/main" id="{D8739B01-B9AE-44A1-8575-2BF1C812965B}"/>
              </a:ext>
            </a:extLst>
          </p:cNvPr>
          <p:cNvSpPr txBox="1"/>
          <p:nvPr/>
        </p:nvSpPr>
        <p:spPr>
          <a:xfrm>
            <a:off x="4799201" y="1800050"/>
            <a:ext cx="1710293" cy="830997"/>
          </a:xfrm>
          <a:prstGeom prst="rect">
            <a:avLst/>
          </a:prstGeom>
          <a:noFill/>
        </p:spPr>
        <p:txBody>
          <a:bodyPr wrap="square" rtlCol="0">
            <a:spAutoFit/>
          </a:bodyPr>
          <a:lstStyle/>
          <a:p>
            <a:pPr>
              <a:spcAft>
                <a:spcPts val="700"/>
              </a:spcAft>
            </a:pPr>
            <a:r>
              <a:rPr lang="ru-RU" sz="1600" dirty="0">
                <a:solidFill>
                  <a:schemeClr val="tx1">
                    <a:lumMod val="65000"/>
                    <a:lumOff val="35000"/>
                  </a:schemeClr>
                </a:solidFill>
                <a:latin typeface="Arial"/>
                <a:cs typeface="Arial"/>
              </a:rPr>
              <a:t>Если в  базе смешан </a:t>
            </a:r>
            <a:r>
              <a:rPr lang="ru-RU" sz="1600" b="1" u="sng" dirty="0">
                <a:solidFill>
                  <a:schemeClr val="tx1">
                    <a:lumMod val="65000"/>
                    <a:lumOff val="35000"/>
                  </a:schemeClr>
                </a:solidFill>
                <a:latin typeface="Arial"/>
                <a:cs typeface="Arial"/>
              </a:rPr>
              <a:t>только 1 концентрат</a:t>
            </a:r>
            <a:r>
              <a:rPr lang="ru-RU" sz="1600" dirty="0">
                <a:solidFill>
                  <a:schemeClr val="tx1">
                    <a:lumMod val="65000"/>
                    <a:lumOff val="35000"/>
                  </a:schemeClr>
                </a:solidFill>
                <a:latin typeface="Arial"/>
                <a:cs typeface="Arial"/>
              </a:rPr>
              <a:t>:</a:t>
            </a:r>
            <a:endParaRPr lang="en-US" sz="1600" dirty="0">
              <a:solidFill>
                <a:schemeClr val="tx1">
                  <a:lumMod val="65000"/>
                  <a:lumOff val="35000"/>
                </a:schemeClr>
              </a:solidFill>
              <a:latin typeface="Arial"/>
              <a:cs typeface="Arial"/>
            </a:endParaRPr>
          </a:p>
        </p:txBody>
      </p:sp>
      <p:sp>
        <p:nvSpPr>
          <p:cNvPr id="18" name="Rectangle 17">
            <a:extLst>
              <a:ext uri="{FF2B5EF4-FFF2-40B4-BE49-F238E27FC236}">
                <a16:creationId xmlns:a16="http://schemas.microsoft.com/office/drawing/2014/main" id="{58379168-3B8B-4E51-8EB8-3A3CD477CADE}"/>
              </a:ext>
            </a:extLst>
          </p:cNvPr>
          <p:cNvSpPr/>
          <p:nvPr/>
        </p:nvSpPr>
        <p:spPr>
          <a:xfrm>
            <a:off x="9854882" y="3329311"/>
            <a:ext cx="2361651" cy="584775"/>
          </a:xfrm>
          <a:prstGeom prst="rect">
            <a:avLst/>
          </a:prstGeom>
        </p:spPr>
        <p:txBody>
          <a:bodyPr wrap="square">
            <a:spAutoFit/>
          </a:bodyPr>
          <a:lstStyle/>
          <a:p>
            <a:pPr algn="ctr"/>
            <a:r>
              <a:rPr lang="ru-RU" sz="1600" b="1" dirty="0">
                <a:solidFill>
                  <a:srgbClr val="00B0F0"/>
                </a:solidFill>
              </a:rPr>
              <a:t>Набор «Против пигментных пятен»</a:t>
            </a:r>
            <a:endParaRPr lang="en-US" sz="1600" dirty="0"/>
          </a:p>
        </p:txBody>
      </p:sp>
      <p:pic>
        <p:nvPicPr>
          <p:cNvPr id="72" name="Picture 71" descr="Art_282715_01.png">
            <a:extLst>
              <a:ext uri="{FF2B5EF4-FFF2-40B4-BE49-F238E27FC236}">
                <a16:creationId xmlns:a16="http://schemas.microsoft.com/office/drawing/2014/main" id="{1FFF3089-375A-4D5B-93E2-21A58291AE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6898" y="1894530"/>
            <a:ext cx="1485178" cy="1512755"/>
          </a:xfrm>
          <a:prstGeom prst="rect">
            <a:avLst/>
          </a:prstGeom>
        </p:spPr>
      </p:pic>
      <p:pic>
        <p:nvPicPr>
          <p:cNvPr id="75" name="Picture 74" descr="Art_282716_01.png">
            <a:extLst>
              <a:ext uri="{FF2B5EF4-FFF2-40B4-BE49-F238E27FC236}">
                <a16:creationId xmlns:a16="http://schemas.microsoft.com/office/drawing/2014/main" id="{25AC0D8D-EB7C-4A8A-B546-EEA46F468C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47420" y="1849169"/>
            <a:ext cx="1486143" cy="1512338"/>
          </a:xfrm>
          <a:prstGeom prst="rect">
            <a:avLst/>
          </a:prstGeom>
        </p:spPr>
      </p:pic>
      <p:pic>
        <p:nvPicPr>
          <p:cNvPr id="76" name="Picture 75" descr="Art_282717_01.png">
            <a:extLst>
              <a:ext uri="{FF2B5EF4-FFF2-40B4-BE49-F238E27FC236}">
                <a16:creationId xmlns:a16="http://schemas.microsoft.com/office/drawing/2014/main" id="{1BF55C43-20BC-4E60-A807-E7F67D2EEE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306710" y="1791303"/>
            <a:ext cx="1485520" cy="1512755"/>
          </a:xfrm>
          <a:prstGeom prst="rect">
            <a:avLst/>
          </a:prstGeom>
        </p:spPr>
      </p:pic>
      <p:pic>
        <p:nvPicPr>
          <p:cNvPr id="77" name="그림 8">
            <a:extLst>
              <a:ext uri="{FF2B5EF4-FFF2-40B4-BE49-F238E27FC236}">
                <a16:creationId xmlns:a16="http://schemas.microsoft.com/office/drawing/2014/main" id="{3CF5A799-BF0D-48CA-91A7-303257E862F6}"/>
              </a:ext>
            </a:extLst>
          </p:cNvPr>
          <p:cNvPicPr>
            <a:picLocks noChangeAspect="1"/>
          </p:cNvPicPr>
          <p:nvPr/>
        </p:nvPicPr>
        <p:blipFill>
          <a:blip r:embed="rId9"/>
          <a:stretch>
            <a:fillRect/>
          </a:stretch>
        </p:blipFill>
        <p:spPr>
          <a:xfrm>
            <a:off x="6686904" y="1754770"/>
            <a:ext cx="1260565" cy="2067327"/>
          </a:xfrm>
          <a:prstGeom prst="rect">
            <a:avLst/>
          </a:prstGeom>
        </p:spPr>
      </p:pic>
      <p:pic>
        <p:nvPicPr>
          <p:cNvPr id="88" name="그림 8">
            <a:extLst>
              <a:ext uri="{FF2B5EF4-FFF2-40B4-BE49-F238E27FC236}">
                <a16:creationId xmlns:a16="http://schemas.microsoft.com/office/drawing/2014/main" id="{CDFE3802-E44D-4E6E-8246-0DF1F5E56305}"/>
              </a:ext>
            </a:extLst>
          </p:cNvPr>
          <p:cNvPicPr>
            <a:picLocks noChangeAspect="1"/>
          </p:cNvPicPr>
          <p:nvPr/>
        </p:nvPicPr>
        <p:blipFill rotWithShape="1">
          <a:blip r:embed="rId9"/>
          <a:srcRect l="15249" r="28166" b="15312"/>
          <a:stretch/>
        </p:blipFill>
        <p:spPr>
          <a:xfrm>
            <a:off x="616140" y="2650907"/>
            <a:ext cx="1740733" cy="4272620"/>
          </a:xfrm>
          <a:prstGeom prst="rect">
            <a:avLst/>
          </a:prstGeom>
        </p:spPr>
      </p:pic>
      <p:pic>
        <p:nvPicPr>
          <p:cNvPr id="89" name="그림 8">
            <a:extLst>
              <a:ext uri="{FF2B5EF4-FFF2-40B4-BE49-F238E27FC236}">
                <a16:creationId xmlns:a16="http://schemas.microsoft.com/office/drawing/2014/main" id="{D840A975-B132-4DB0-A95C-447DF055BF7F}"/>
              </a:ext>
            </a:extLst>
          </p:cNvPr>
          <p:cNvPicPr>
            <a:picLocks noChangeAspect="1"/>
          </p:cNvPicPr>
          <p:nvPr/>
        </p:nvPicPr>
        <p:blipFill rotWithShape="1">
          <a:blip r:embed="rId9"/>
          <a:srcRect l="36093" t="49867" r="45171" b="46722"/>
          <a:stretch/>
        </p:blipFill>
        <p:spPr>
          <a:xfrm>
            <a:off x="1120877" y="4984955"/>
            <a:ext cx="724165" cy="117987"/>
          </a:xfrm>
          <a:prstGeom prst="rect">
            <a:avLst/>
          </a:prstGeom>
        </p:spPr>
      </p:pic>
      <p:sp>
        <p:nvSpPr>
          <p:cNvPr id="90" name="TextBox 89">
            <a:extLst>
              <a:ext uri="{FF2B5EF4-FFF2-40B4-BE49-F238E27FC236}">
                <a16:creationId xmlns:a16="http://schemas.microsoft.com/office/drawing/2014/main" id="{46568A0C-9F97-4CF7-9FE0-DF739100FA22}"/>
              </a:ext>
            </a:extLst>
          </p:cNvPr>
          <p:cNvSpPr txBox="1"/>
          <p:nvPr/>
        </p:nvSpPr>
        <p:spPr>
          <a:xfrm>
            <a:off x="971605" y="5267010"/>
            <a:ext cx="1075936" cy="254429"/>
          </a:xfrm>
          <a:prstGeom prst="rect">
            <a:avLst/>
          </a:prstGeom>
          <a:noFill/>
        </p:spPr>
        <p:txBody>
          <a:bodyPr wrap="none" rtlCol="0">
            <a:spAutoFit/>
          </a:bodyPr>
          <a:lstStyle/>
          <a:p>
            <a:pPr algn="ctr">
              <a:lnSpc>
                <a:spcPct val="150000"/>
              </a:lnSpc>
            </a:pPr>
            <a:r>
              <a:rPr lang="en-US" altLang="ko-KR" sz="800" dirty="0">
                <a:solidFill>
                  <a:schemeClr val="bg1"/>
                </a:solidFill>
                <a:latin typeface="Franklin Gothic Demi" panose="020B0703020102020204" pitchFamily="34" charset="0"/>
              </a:rPr>
              <a:t>SIGNATURE SELECT</a:t>
            </a:r>
            <a:endParaRPr lang="ko-KR" altLang="en-US" sz="800" dirty="0">
              <a:solidFill>
                <a:schemeClr val="bg1"/>
              </a:solidFill>
              <a:latin typeface="Franklin Gothic Demi" panose="020B0703020102020204" pitchFamily="34" charset="0"/>
            </a:endParaRPr>
          </a:p>
        </p:txBody>
      </p:sp>
      <p:pic>
        <p:nvPicPr>
          <p:cNvPr id="91" name="그림 8">
            <a:extLst>
              <a:ext uri="{FF2B5EF4-FFF2-40B4-BE49-F238E27FC236}">
                <a16:creationId xmlns:a16="http://schemas.microsoft.com/office/drawing/2014/main" id="{D0442811-680F-4D81-B5F0-DF4C620A61B2}"/>
              </a:ext>
            </a:extLst>
          </p:cNvPr>
          <p:cNvPicPr>
            <a:picLocks noChangeAspect="1"/>
          </p:cNvPicPr>
          <p:nvPr/>
        </p:nvPicPr>
        <p:blipFill>
          <a:blip r:embed="rId9"/>
          <a:stretch>
            <a:fillRect/>
          </a:stretch>
        </p:blipFill>
        <p:spPr>
          <a:xfrm>
            <a:off x="9753133" y="1705120"/>
            <a:ext cx="1260565" cy="2067327"/>
          </a:xfrm>
          <a:prstGeom prst="rect">
            <a:avLst/>
          </a:prstGeom>
        </p:spPr>
      </p:pic>
      <p:pic>
        <p:nvPicPr>
          <p:cNvPr id="94" name="그림 8">
            <a:extLst>
              <a:ext uri="{FF2B5EF4-FFF2-40B4-BE49-F238E27FC236}">
                <a16:creationId xmlns:a16="http://schemas.microsoft.com/office/drawing/2014/main" id="{766BA2C1-782F-490D-80B6-69C70B129306}"/>
              </a:ext>
            </a:extLst>
          </p:cNvPr>
          <p:cNvPicPr>
            <a:picLocks noChangeAspect="1"/>
          </p:cNvPicPr>
          <p:nvPr/>
        </p:nvPicPr>
        <p:blipFill>
          <a:blip r:embed="rId9"/>
          <a:stretch>
            <a:fillRect/>
          </a:stretch>
        </p:blipFill>
        <p:spPr>
          <a:xfrm>
            <a:off x="10218142" y="4452922"/>
            <a:ext cx="1260565" cy="2067327"/>
          </a:xfrm>
          <a:prstGeom prst="rect">
            <a:avLst/>
          </a:prstGeom>
        </p:spPr>
      </p:pic>
      <p:sp>
        <p:nvSpPr>
          <p:cNvPr id="95" name="TextBox 94">
            <a:extLst>
              <a:ext uri="{FF2B5EF4-FFF2-40B4-BE49-F238E27FC236}">
                <a16:creationId xmlns:a16="http://schemas.microsoft.com/office/drawing/2014/main" id="{62EDBA1B-6D7F-428E-A12B-D1071DD9548A}"/>
              </a:ext>
            </a:extLst>
          </p:cNvPr>
          <p:cNvSpPr txBox="1"/>
          <p:nvPr/>
        </p:nvSpPr>
        <p:spPr>
          <a:xfrm>
            <a:off x="6999991" y="2720999"/>
            <a:ext cx="502061" cy="213905"/>
          </a:xfrm>
          <a:prstGeom prst="rect">
            <a:avLst/>
          </a:prstGeom>
          <a:noFill/>
        </p:spPr>
        <p:txBody>
          <a:bodyPr wrap="none" rtlCol="0">
            <a:spAutoFit/>
          </a:bodyPr>
          <a:lstStyle/>
          <a:p>
            <a:pPr algn="ctr">
              <a:lnSpc>
                <a:spcPct val="150000"/>
              </a:lnSpc>
            </a:pPr>
            <a:r>
              <a:rPr lang="en-US" altLang="ko-KR" sz="600" dirty="0">
                <a:solidFill>
                  <a:schemeClr val="bg1"/>
                </a:solidFill>
                <a:latin typeface="Franklin Gothic Demi" panose="020B0703020102020204" pitchFamily="34" charset="0"/>
              </a:rPr>
              <a:t>HYDRATE</a:t>
            </a:r>
          </a:p>
        </p:txBody>
      </p:sp>
      <p:sp>
        <p:nvSpPr>
          <p:cNvPr id="96" name="TextBox 95">
            <a:extLst>
              <a:ext uri="{FF2B5EF4-FFF2-40B4-BE49-F238E27FC236}">
                <a16:creationId xmlns:a16="http://schemas.microsoft.com/office/drawing/2014/main" id="{31314D53-8560-4FA6-945D-A0E72F804CA1}"/>
              </a:ext>
            </a:extLst>
          </p:cNvPr>
          <p:cNvSpPr txBox="1"/>
          <p:nvPr/>
        </p:nvSpPr>
        <p:spPr>
          <a:xfrm>
            <a:off x="10070891" y="2741550"/>
            <a:ext cx="487633" cy="213905"/>
          </a:xfrm>
          <a:prstGeom prst="rect">
            <a:avLst/>
          </a:prstGeom>
          <a:noFill/>
        </p:spPr>
        <p:txBody>
          <a:bodyPr wrap="none" rtlCol="0">
            <a:spAutoFit/>
          </a:bodyPr>
          <a:lstStyle/>
          <a:p>
            <a:pPr algn="ctr">
              <a:lnSpc>
                <a:spcPct val="150000"/>
              </a:lnSpc>
            </a:pPr>
            <a:r>
              <a:rPr lang="en-US" altLang="ko-KR" sz="600" dirty="0">
                <a:solidFill>
                  <a:schemeClr val="bg1"/>
                </a:solidFill>
                <a:latin typeface="Franklin Gothic Demi" panose="020B0703020102020204" pitchFamily="34" charset="0"/>
              </a:rPr>
              <a:t>RADIANT</a:t>
            </a:r>
          </a:p>
        </p:txBody>
      </p:sp>
      <p:grpSp>
        <p:nvGrpSpPr>
          <p:cNvPr id="107" name="Group 106">
            <a:extLst>
              <a:ext uri="{FF2B5EF4-FFF2-40B4-BE49-F238E27FC236}">
                <a16:creationId xmlns:a16="http://schemas.microsoft.com/office/drawing/2014/main" id="{4E5CF733-8377-411E-9DAA-66D7524E42FF}"/>
              </a:ext>
            </a:extLst>
          </p:cNvPr>
          <p:cNvGrpSpPr/>
          <p:nvPr/>
        </p:nvGrpSpPr>
        <p:grpSpPr>
          <a:xfrm>
            <a:off x="7550601" y="3949630"/>
            <a:ext cx="2241083" cy="2806234"/>
            <a:chOff x="5200089" y="3976973"/>
            <a:chExt cx="2241083" cy="2806234"/>
          </a:xfrm>
        </p:grpSpPr>
        <p:grpSp>
          <p:nvGrpSpPr>
            <p:cNvPr id="19" name="Group 18">
              <a:extLst>
                <a:ext uri="{FF2B5EF4-FFF2-40B4-BE49-F238E27FC236}">
                  <a16:creationId xmlns:a16="http://schemas.microsoft.com/office/drawing/2014/main" id="{C0763646-02AB-4139-947C-FF4A64B780CA}"/>
                </a:ext>
              </a:extLst>
            </p:cNvPr>
            <p:cNvGrpSpPr/>
            <p:nvPr/>
          </p:nvGrpSpPr>
          <p:grpSpPr>
            <a:xfrm>
              <a:off x="5200089" y="3976973"/>
              <a:ext cx="2241083" cy="2806234"/>
              <a:chOff x="5726012" y="3992716"/>
              <a:chExt cx="2241083" cy="2806234"/>
            </a:xfrm>
          </p:grpSpPr>
          <p:grpSp>
            <p:nvGrpSpPr>
              <p:cNvPr id="52" name="Group 51">
                <a:extLst>
                  <a:ext uri="{FF2B5EF4-FFF2-40B4-BE49-F238E27FC236}">
                    <a16:creationId xmlns:a16="http://schemas.microsoft.com/office/drawing/2014/main" id="{B2AF62B5-BADD-44F6-98D7-6D8794C0F45B}"/>
                  </a:ext>
                </a:extLst>
              </p:cNvPr>
              <p:cNvGrpSpPr/>
              <p:nvPr/>
            </p:nvGrpSpPr>
            <p:grpSpPr>
              <a:xfrm>
                <a:off x="5726012" y="3992716"/>
                <a:ext cx="2185911" cy="2806234"/>
                <a:chOff x="4563120" y="4112479"/>
                <a:chExt cx="2185911" cy="2806234"/>
              </a:xfrm>
            </p:grpSpPr>
            <p:grpSp>
              <p:nvGrpSpPr>
                <p:cNvPr id="54" name="Group 53">
                  <a:extLst>
                    <a:ext uri="{FF2B5EF4-FFF2-40B4-BE49-F238E27FC236}">
                      <a16:creationId xmlns:a16="http://schemas.microsoft.com/office/drawing/2014/main" id="{6C2CA707-C0AE-4DE8-9B4C-B87CDFD3A0FB}"/>
                    </a:ext>
                  </a:extLst>
                </p:cNvPr>
                <p:cNvGrpSpPr/>
                <p:nvPr/>
              </p:nvGrpSpPr>
              <p:grpSpPr>
                <a:xfrm>
                  <a:off x="4669055" y="4112479"/>
                  <a:ext cx="1985373" cy="2704328"/>
                  <a:chOff x="4688114" y="3858479"/>
                  <a:chExt cx="1985373" cy="2704328"/>
                </a:xfrm>
              </p:grpSpPr>
              <p:sp>
                <p:nvSpPr>
                  <p:cNvPr id="56" name="Rectangle 55">
                    <a:extLst>
                      <a:ext uri="{FF2B5EF4-FFF2-40B4-BE49-F238E27FC236}">
                        <a16:creationId xmlns:a16="http://schemas.microsoft.com/office/drawing/2014/main" id="{AADBF645-D673-4213-92BC-FBF229E558B2}"/>
                      </a:ext>
                    </a:extLst>
                  </p:cNvPr>
                  <p:cNvSpPr/>
                  <p:nvPr/>
                </p:nvSpPr>
                <p:spPr>
                  <a:xfrm>
                    <a:off x="4688114" y="4363939"/>
                    <a:ext cx="1973943" cy="2198868"/>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68F5E5D-37FD-4783-B3E0-FC8E06906ECB}"/>
                      </a:ext>
                    </a:extLst>
                  </p:cNvPr>
                  <p:cNvSpPr/>
                  <p:nvPr/>
                </p:nvSpPr>
                <p:spPr>
                  <a:xfrm>
                    <a:off x="4699544" y="3858479"/>
                    <a:ext cx="1973943" cy="50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РЕЖИМ</a:t>
                    </a:r>
                  </a:p>
                  <a:p>
                    <a:pPr algn="ctr"/>
                    <a:r>
                      <a:rPr lang="en-US" b="1" dirty="0"/>
                      <a:t>WRINKLE</a:t>
                    </a:r>
                  </a:p>
                </p:txBody>
              </p:sp>
            </p:grpSp>
            <p:sp>
              <p:nvSpPr>
                <p:cNvPr id="55" name="TextBox 54">
                  <a:extLst>
                    <a:ext uri="{FF2B5EF4-FFF2-40B4-BE49-F238E27FC236}">
                      <a16:creationId xmlns:a16="http://schemas.microsoft.com/office/drawing/2014/main" id="{C9C50282-83EE-411D-9FC4-C71E1B008345}"/>
                    </a:ext>
                  </a:extLst>
                </p:cNvPr>
                <p:cNvSpPr txBox="1"/>
                <p:nvPr/>
              </p:nvSpPr>
              <p:spPr>
                <a:xfrm>
                  <a:off x="4563120" y="6333938"/>
                  <a:ext cx="2185911" cy="584775"/>
                </a:xfrm>
                <a:prstGeom prst="rect">
                  <a:avLst/>
                </a:prstGeom>
                <a:noFill/>
              </p:spPr>
              <p:txBody>
                <a:bodyPr wrap="square" rtlCol="0">
                  <a:spAutoFit/>
                </a:bodyPr>
                <a:lstStyle/>
                <a:p>
                  <a:pPr algn="ctr"/>
                  <a:r>
                    <a:rPr lang="ru-RU" sz="1600" b="1" dirty="0">
                      <a:solidFill>
                        <a:srgbClr val="8A6D64"/>
                      </a:solidFill>
                    </a:rPr>
                    <a:t>Набор «Против морщин»</a:t>
                  </a:r>
                  <a:endParaRPr lang="en-US" sz="1600" b="1" baseline="30000" dirty="0">
                    <a:solidFill>
                      <a:srgbClr val="8A6D64"/>
                    </a:solidFill>
                  </a:endParaRPr>
                </a:p>
              </p:txBody>
            </p:sp>
          </p:grpSp>
          <p:pic>
            <p:nvPicPr>
              <p:cNvPr id="74" name="Picture 73" descr="Art_282718_01.png">
                <a:extLst>
                  <a:ext uri="{FF2B5EF4-FFF2-40B4-BE49-F238E27FC236}">
                    <a16:creationId xmlns:a16="http://schemas.microsoft.com/office/drawing/2014/main" id="{EF697580-8E33-464E-9FE0-61A7B205F89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38473" y="4633431"/>
                <a:ext cx="1528622" cy="1552318"/>
              </a:xfrm>
              <a:prstGeom prst="rect">
                <a:avLst/>
              </a:prstGeom>
            </p:spPr>
          </p:pic>
        </p:grpSp>
        <p:pic>
          <p:nvPicPr>
            <p:cNvPr id="92" name="그림 8">
              <a:extLst>
                <a:ext uri="{FF2B5EF4-FFF2-40B4-BE49-F238E27FC236}">
                  <a16:creationId xmlns:a16="http://schemas.microsoft.com/office/drawing/2014/main" id="{70F46BC7-673A-4FFB-9240-DB3E9D18EC04}"/>
                </a:ext>
              </a:extLst>
            </p:cNvPr>
            <p:cNvPicPr>
              <a:picLocks noChangeAspect="1"/>
            </p:cNvPicPr>
            <p:nvPr/>
          </p:nvPicPr>
          <p:blipFill>
            <a:blip r:embed="rId9"/>
            <a:stretch>
              <a:fillRect/>
            </a:stretch>
          </p:blipFill>
          <p:spPr>
            <a:xfrm>
              <a:off x="5421899" y="4548203"/>
              <a:ext cx="1260565" cy="2067327"/>
            </a:xfrm>
            <a:prstGeom prst="rect">
              <a:avLst/>
            </a:prstGeom>
          </p:spPr>
        </p:pic>
        <p:sp>
          <p:nvSpPr>
            <p:cNvPr id="97" name="TextBox 96">
              <a:extLst>
                <a:ext uri="{FF2B5EF4-FFF2-40B4-BE49-F238E27FC236}">
                  <a16:creationId xmlns:a16="http://schemas.microsoft.com/office/drawing/2014/main" id="{44AEBFC1-B62E-45DB-9A19-BE7F7139C301}"/>
                </a:ext>
              </a:extLst>
            </p:cNvPr>
            <p:cNvSpPr txBox="1"/>
            <p:nvPr/>
          </p:nvSpPr>
          <p:spPr>
            <a:xfrm>
              <a:off x="5732230" y="5627599"/>
              <a:ext cx="505267" cy="213905"/>
            </a:xfrm>
            <a:prstGeom prst="rect">
              <a:avLst/>
            </a:prstGeom>
            <a:noFill/>
          </p:spPr>
          <p:txBody>
            <a:bodyPr wrap="none" rtlCol="0">
              <a:spAutoFit/>
            </a:bodyPr>
            <a:lstStyle/>
            <a:p>
              <a:pPr algn="ctr">
                <a:lnSpc>
                  <a:spcPct val="150000"/>
                </a:lnSpc>
              </a:pPr>
              <a:r>
                <a:rPr lang="en-US" altLang="ko-KR" sz="600" dirty="0">
                  <a:solidFill>
                    <a:schemeClr val="bg1"/>
                  </a:solidFill>
                  <a:latin typeface="Franklin Gothic Demi" panose="020B0703020102020204" pitchFamily="34" charset="0"/>
                </a:rPr>
                <a:t>WRINKLE</a:t>
              </a:r>
              <a:endParaRPr lang="ko-KR" altLang="en-US" sz="600" dirty="0">
                <a:solidFill>
                  <a:schemeClr val="bg1"/>
                </a:solidFill>
                <a:latin typeface="Franklin Gothic Demi" panose="020B0703020102020204" pitchFamily="34" charset="0"/>
              </a:endParaRPr>
            </a:p>
          </p:txBody>
        </p:sp>
      </p:grpSp>
      <p:grpSp>
        <p:nvGrpSpPr>
          <p:cNvPr id="106" name="Group 105">
            <a:extLst>
              <a:ext uri="{FF2B5EF4-FFF2-40B4-BE49-F238E27FC236}">
                <a16:creationId xmlns:a16="http://schemas.microsoft.com/office/drawing/2014/main" id="{878E3826-6913-4C04-964F-9146F8D9EE42}"/>
              </a:ext>
            </a:extLst>
          </p:cNvPr>
          <p:cNvGrpSpPr/>
          <p:nvPr/>
        </p:nvGrpSpPr>
        <p:grpSpPr>
          <a:xfrm>
            <a:off x="5296409" y="3997911"/>
            <a:ext cx="2052795" cy="2725584"/>
            <a:chOff x="3893614" y="4158242"/>
            <a:chExt cx="2052795" cy="2725584"/>
          </a:xfrm>
        </p:grpSpPr>
        <p:grpSp>
          <p:nvGrpSpPr>
            <p:cNvPr id="31" name="Group 30">
              <a:extLst>
                <a:ext uri="{FF2B5EF4-FFF2-40B4-BE49-F238E27FC236}">
                  <a16:creationId xmlns:a16="http://schemas.microsoft.com/office/drawing/2014/main" id="{0DCE68C4-C806-4A3F-9560-13899E236305}"/>
                </a:ext>
              </a:extLst>
            </p:cNvPr>
            <p:cNvGrpSpPr/>
            <p:nvPr/>
          </p:nvGrpSpPr>
          <p:grpSpPr>
            <a:xfrm>
              <a:off x="3893614" y="4158242"/>
              <a:ext cx="2052795" cy="2725584"/>
              <a:chOff x="7921818" y="3992716"/>
              <a:chExt cx="2052795" cy="2725584"/>
            </a:xfrm>
          </p:grpSpPr>
          <p:grpSp>
            <p:nvGrpSpPr>
              <p:cNvPr id="58" name="Group 57">
                <a:extLst>
                  <a:ext uri="{FF2B5EF4-FFF2-40B4-BE49-F238E27FC236}">
                    <a16:creationId xmlns:a16="http://schemas.microsoft.com/office/drawing/2014/main" id="{BB47ABCF-0299-46B2-A5A1-DDF945BE530D}"/>
                  </a:ext>
                </a:extLst>
              </p:cNvPr>
              <p:cNvGrpSpPr/>
              <p:nvPr/>
            </p:nvGrpSpPr>
            <p:grpSpPr>
              <a:xfrm>
                <a:off x="7921818" y="3992716"/>
                <a:ext cx="2052795" cy="2725584"/>
                <a:chOff x="7263271" y="4112479"/>
                <a:chExt cx="2052795" cy="2725584"/>
              </a:xfrm>
            </p:grpSpPr>
            <p:grpSp>
              <p:nvGrpSpPr>
                <p:cNvPr id="59" name="Group 58">
                  <a:extLst>
                    <a:ext uri="{FF2B5EF4-FFF2-40B4-BE49-F238E27FC236}">
                      <a16:creationId xmlns:a16="http://schemas.microsoft.com/office/drawing/2014/main" id="{25C1E64F-23BE-4C59-AD78-C2602AE00132}"/>
                    </a:ext>
                  </a:extLst>
                </p:cNvPr>
                <p:cNvGrpSpPr/>
                <p:nvPr/>
              </p:nvGrpSpPr>
              <p:grpSpPr>
                <a:xfrm>
                  <a:off x="7263271" y="4112479"/>
                  <a:ext cx="1985373" cy="2725584"/>
                  <a:chOff x="4688114" y="3858479"/>
                  <a:chExt cx="1985373" cy="2725584"/>
                </a:xfrm>
              </p:grpSpPr>
              <p:sp>
                <p:nvSpPr>
                  <p:cNvPr id="62" name="Rectangle 61">
                    <a:extLst>
                      <a:ext uri="{FF2B5EF4-FFF2-40B4-BE49-F238E27FC236}">
                        <a16:creationId xmlns:a16="http://schemas.microsoft.com/office/drawing/2014/main" id="{A048DF88-E9DD-4510-B5BC-86E7A34575A1}"/>
                      </a:ext>
                    </a:extLst>
                  </p:cNvPr>
                  <p:cNvSpPr/>
                  <p:nvPr/>
                </p:nvSpPr>
                <p:spPr>
                  <a:xfrm>
                    <a:off x="4688114" y="4363939"/>
                    <a:ext cx="1973943" cy="222012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EBD16B23-FEE6-413D-8762-115B299EFF1D}"/>
                      </a:ext>
                    </a:extLst>
                  </p:cNvPr>
                  <p:cNvSpPr/>
                  <p:nvPr/>
                </p:nvSpPr>
                <p:spPr>
                  <a:xfrm>
                    <a:off x="4699544" y="3858479"/>
                    <a:ext cx="1973943" cy="508000"/>
                  </a:xfrm>
                  <a:prstGeom prst="rect">
                    <a:avLst/>
                  </a:prstGeom>
                  <a:solidFill>
                    <a:srgbClr val="9C5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РЕЖИМ</a:t>
                    </a:r>
                  </a:p>
                  <a:p>
                    <a:pPr algn="ctr"/>
                    <a:r>
                      <a:rPr lang="en-US" b="1" dirty="0"/>
                      <a:t>LIFT</a:t>
                    </a:r>
                  </a:p>
                </p:txBody>
              </p:sp>
            </p:grpSp>
            <p:sp>
              <p:nvSpPr>
                <p:cNvPr id="61" name="TextBox 60">
                  <a:extLst>
                    <a:ext uri="{FF2B5EF4-FFF2-40B4-BE49-F238E27FC236}">
                      <a16:creationId xmlns:a16="http://schemas.microsoft.com/office/drawing/2014/main" id="{AAFBEBD0-1D46-4AE9-9F27-21F8820248AB}"/>
                    </a:ext>
                  </a:extLst>
                </p:cNvPr>
                <p:cNvSpPr txBox="1"/>
                <p:nvPr/>
              </p:nvSpPr>
              <p:spPr>
                <a:xfrm>
                  <a:off x="7310638" y="6465295"/>
                  <a:ext cx="2005428" cy="338554"/>
                </a:xfrm>
                <a:prstGeom prst="rect">
                  <a:avLst/>
                </a:prstGeom>
                <a:noFill/>
              </p:spPr>
              <p:txBody>
                <a:bodyPr wrap="square" rtlCol="0">
                  <a:spAutoFit/>
                </a:bodyPr>
                <a:lstStyle/>
                <a:p>
                  <a:pPr algn="ctr"/>
                  <a:r>
                    <a:rPr lang="ru-RU" sz="1600" b="1" dirty="0">
                      <a:solidFill>
                        <a:srgbClr val="9C514C"/>
                      </a:solidFill>
                    </a:rPr>
                    <a:t>Набор «Лифтинг»</a:t>
                  </a:r>
                  <a:endParaRPr lang="en-US" sz="1600" b="1" baseline="30000" dirty="0">
                    <a:solidFill>
                      <a:srgbClr val="9C514C"/>
                    </a:solidFill>
                  </a:endParaRPr>
                </a:p>
              </p:txBody>
            </p:sp>
          </p:grpSp>
          <p:pic>
            <p:nvPicPr>
              <p:cNvPr id="73" name="Picture 72" descr="Art_292719_01.png">
                <a:extLst>
                  <a:ext uri="{FF2B5EF4-FFF2-40B4-BE49-F238E27FC236}">
                    <a16:creationId xmlns:a16="http://schemas.microsoft.com/office/drawing/2014/main" id="{1A024FE3-078B-4C13-8571-F63636B5FC1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433848" y="4659687"/>
                <a:ext cx="1528621" cy="1554488"/>
              </a:xfrm>
              <a:prstGeom prst="rect">
                <a:avLst/>
              </a:prstGeom>
            </p:spPr>
          </p:pic>
        </p:grpSp>
        <p:pic>
          <p:nvPicPr>
            <p:cNvPr id="93" name="그림 8">
              <a:extLst>
                <a:ext uri="{FF2B5EF4-FFF2-40B4-BE49-F238E27FC236}">
                  <a16:creationId xmlns:a16="http://schemas.microsoft.com/office/drawing/2014/main" id="{3036FD85-CE67-4226-B9AA-59917BC8E30D}"/>
                </a:ext>
              </a:extLst>
            </p:cNvPr>
            <p:cNvPicPr>
              <a:picLocks noChangeAspect="1"/>
            </p:cNvPicPr>
            <p:nvPr/>
          </p:nvPicPr>
          <p:blipFill>
            <a:blip r:embed="rId9"/>
            <a:stretch>
              <a:fillRect/>
            </a:stretch>
          </p:blipFill>
          <p:spPr>
            <a:xfrm>
              <a:off x="4000509" y="4713728"/>
              <a:ext cx="1260565" cy="2067327"/>
            </a:xfrm>
            <a:prstGeom prst="rect">
              <a:avLst/>
            </a:prstGeom>
          </p:spPr>
        </p:pic>
        <p:sp>
          <p:nvSpPr>
            <p:cNvPr id="98" name="TextBox 97">
              <a:extLst>
                <a:ext uri="{FF2B5EF4-FFF2-40B4-BE49-F238E27FC236}">
                  <a16:creationId xmlns:a16="http://schemas.microsoft.com/office/drawing/2014/main" id="{BFA8A95B-E427-4FCF-9C91-BF85C3685AC3}"/>
                </a:ext>
              </a:extLst>
            </p:cNvPr>
            <p:cNvSpPr txBox="1"/>
            <p:nvPr/>
          </p:nvSpPr>
          <p:spPr>
            <a:xfrm>
              <a:off x="4389848" y="5685176"/>
              <a:ext cx="325731" cy="213905"/>
            </a:xfrm>
            <a:prstGeom prst="rect">
              <a:avLst/>
            </a:prstGeom>
            <a:noFill/>
          </p:spPr>
          <p:txBody>
            <a:bodyPr wrap="none" rtlCol="0">
              <a:spAutoFit/>
            </a:bodyPr>
            <a:lstStyle/>
            <a:p>
              <a:pPr algn="ctr">
                <a:lnSpc>
                  <a:spcPct val="150000"/>
                </a:lnSpc>
              </a:pPr>
              <a:r>
                <a:rPr lang="en-US" altLang="ko-KR" sz="600" dirty="0">
                  <a:solidFill>
                    <a:schemeClr val="bg1"/>
                  </a:solidFill>
                  <a:latin typeface="Franklin Gothic Demi" panose="020B0703020102020204" pitchFamily="34" charset="0"/>
                </a:rPr>
                <a:t>LIFT</a:t>
              </a:r>
              <a:endParaRPr lang="ko-KR" altLang="en-US" sz="600" dirty="0">
                <a:solidFill>
                  <a:schemeClr val="bg1"/>
                </a:solidFill>
                <a:latin typeface="Franklin Gothic Demi" panose="020B0703020102020204" pitchFamily="34" charset="0"/>
              </a:endParaRPr>
            </a:p>
          </p:txBody>
        </p:sp>
      </p:grpSp>
      <p:pic>
        <p:nvPicPr>
          <p:cNvPr id="101" name="그림 8">
            <a:extLst>
              <a:ext uri="{FF2B5EF4-FFF2-40B4-BE49-F238E27FC236}">
                <a16:creationId xmlns:a16="http://schemas.microsoft.com/office/drawing/2014/main" id="{066D962F-205C-4D33-AB32-AFDAA94A4D58}"/>
              </a:ext>
            </a:extLst>
          </p:cNvPr>
          <p:cNvPicPr>
            <a:picLocks noChangeAspect="1"/>
          </p:cNvPicPr>
          <p:nvPr/>
        </p:nvPicPr>
        <p:blipFill rotWithShape="1">
          <a:blip r:embed="rId9"/>
          <a:srcRect l="37184" t="48387" r="47389" b="47577"/>
          <a:stretch/>
        </p:blipFill>
        <p:spPr>
          <a:xfrm>
            <a:off x="5871584" y="5510410"/>
            <a:ext cx="194463" cy="83444"/>
          </a:xfrm>
          <a:prstGeom prst="rect">
            <a:avLst/>
          </a:prstGeom>
        </p:spPr>
      </p:pic>
      <p:pic>
        <p:nvPicPr>
          <p:cNvPr id="102" name="그림 8">
            <a:extLst>
              <a:ext uri="{FF2B5EF4-FFF2-40B4-BE49-F238E27FC236}">
                <a16:creationId xmlns:a16="http://schemas.microsoft.com/office/drawing/2014/main" id="{1D1A454A-81B0-49A8-9573-84487C2C9370}"/>
              </a:ext>
            </a:extLst>
          </p:cNvPr>
          <p:cNvPicPr>
            <a:picLocks noChangeAspect="1"/>
          </p:cNvPicPr>
          <p:nvPr/>
        </p:nvPicPr>
        <p:blipFill rotWithShape="1">
          <a:blip r:embed="rId9"/>
          <a:srcRect l="37184" t="48387" r="47389" b="47577"/>
          <a:stretch/>
        </p:blipFill>
        <p:spPr>
          <a:xfrm>
            <a:off x="8213198" y="5484342"/>
            <a:ext cx="194463" cy="83444"/>
          </a:xfrm>
          <a:prstGeom prst="rect">
            <a:avLst/>
          </a:prstGeom>
        </p:spPr>
      </p:pic>
      <p:pic>
        <p:nvPicPr>
          <p:cNvPr id="103" name="그림 8">
            <a:extLst>
              <a:ext uri="{FF2B5EF4-FFF2-40B4-BE49-F238E27FC236}">
                <a16:creationId xmlns:a16="http://schemas.microsoft.com/office/drawing/2014/main" id="{7BD8A9E0-048E-42A4-B778-22093C454E20}"/>
              </a:ext>
            </a:extLst>
          </p:cNvPr>
          <p:cNvPicPr>
            <a:picLocks noChangeAspect="1"/>
          </p:cNvPicPr>
          <p:nvPr/>
        </p:nvPicPr>
        <p:blipFill rotWithShape="1">
          <a:blip r:embed="rId9"/>
          <a:srcRect l="37184" t="48387" r="47389" b="47577"/>
          <a:stretch/>
        </p:blipFill>
        <p:spPr>
          <a:xfrm>
            <a:off x="10662761" y="5393847"/>
            <a:ext cx="194463" cy="83444"/>
          </a:xfrm>
          <a:prstGeom prst="rect">
            <a:avLst/>
          </a:prstGeom>
        </p:spPr>
      </p:pic>
      <p:sp>
        <p:nvSpPr>
          <p:cNvPr id="99" name="TextBox 98">
            <a:extLst>
              <a:ext uri="{FF2B5EF4-FFF2-40B4-BE49-F238E27FC236}">
                <a16:creationId xmlns:a16="http://schemas.microsoft.com/office/drawing/2014/main" id="{B394DD6B-B0A1-41A2-BD06-7F1203A1407A}"/>
              </a:ext>
            </a:extLst>
          </p:cNvPr>
          <p:cNvSpPr txBox="1"/>
          <p:nvPr/>
        </p:nvSpPr>
        <p:spPr>
          <a:xfrm>
            <a:off x="10510540" y="5337681"/>
            <a:ext cx="538930" cy="213905"/>
          </a:xfrm>
          <a:prstGeom prst="rect">
            <a:avLst/>
          </a:prstGeom>
          <a:noFill/>
        </p:spPr>
        <p:txBody>
          <a:bodyPr wrap="none" rtlCol="0">
            <a:spAutoFit/>
          </a:bodyPr>
          <a:lstStyle/>
          <a:p>
            <a:pPr algn="ctr">
              <a:lnSpc>
                <a:spcPct val="150000"/>
              </a:lnSpc>
            </a:pPr>
            <a:r>
              <a:rPr lang="en-US" altLang="ko-KR" sz="600" dirty="0">
                <a:solidFill>
                  <a:schemeClr val="bg1"/>
                </a:solidFill>
                <a:latin typeface="Franklin Gothic Demi" panose="020B0703020102020204" pitchFamily="34" charset="0"/>
              </a:rPr>
              <a:t>VITAMIN C</a:t>
            </a:r>
            <a:endParaRPr lang="ko-KR" altLang="en-US" sz="600" dirty="0">
              <a:solidFill>
                <a:schemeClr val="bg1"/>
              </a:solidFill>
              <a:latin typeface="Franklin Gothic Demi" panose="020B0703020102020204" pitchFamily="34" charset="0"/>
            </a:endParaRPr>
          </a:p>
        </p:txBody>
      </p:sp>
      <p:pic>
        <p:nvPicPr>
          <p:cNvPr id="104" name="그림 8">
            <a:extLst>
              <a:ext uri="{FF2B5EF4-FFF2-40B4-BE49-F238E27FC236}">
                <a16:creationId xmlns:a16="http://schemas.microsoft.com/office/drawing/2014/main" id="{3802C9FB-B33F-4047-A382-F7573C39162C}"/>
              </a:ext>
            </a:extLst>
          </p:cNvPr>
          <p:cNvPicPr>
            <a:picLocks noChangeAspect="1"/>
          </p:cNvPicPr>
          <p:nvPr/>
        </p:nvPicPr>
        <p:blipFill rotWithShape="1">
          <a:blip r:embed="rId9"/>
          <a:srcRect l="37184" t="48387" r="47389" b="47577"/>
          <a:stretch/>
        </p:blipFill>
        <p:spPr>
          <a:xfrm>
            <a:off x="7122723" y="2725375"/>
            <a:ext cx="194463" cy="83444"/>
          </a:xfrm>
          <a:prstGeom prst="rect">
            <a:avLst/>
          </a:prstGeom>
        </p:spPr>
      </p:pic>
      <p:pic>
        <p:nvPicPr>
          <p:cNvPr id="105" name="그림 8">
            <a:extLst>
              <a:ext uri="{FF2B5EF4-FFF2-40B4-BE49-F238E27FC236}">
                <a16:creationId xmlns:a16="http://schemas.microsoft.com/office/drawing/2014/main" id="{4834C81E-DF4B-48F8-B593-AF7327FEBEE9}"/>
              </a:ext>
            </a:extLst>
          </p:cNvPr>
          <p:cNvPicPr>
            <a:picLocks noChangeAspect="1"/>
          </p:cNvPicPr>
          <p:nvPr/>
        </p:nvPicPr>
        <p:blipFill rotWithShape="1">
          <a:blip r:embed="rId9"/>
          <a:srcRect l="37184" t="48387" r="47389" b="47577"/>
          <a:stretch/>
        </p:blipFill>
        <p:spPr>
          <a:xfrm>
            <a:off x="10213473" y="2663344"/>
            <a:ext cx="194463" cy="83444"/>
          </a:xfrm>
          <a:prstGeom prst="rect">
            <a:avLst/>
          </a:prstGeom>
        </p:spPr>
      </p:pic>
    </p:spTree>
    <p:extLst>
      <p:ext uri="{BB962C8B-B14F-4D97-AF65-F5344CB8AC3E}">
        <p14:creationId xmlns:p14="http://schemas.microsoft.com/office/powerpoint/2010/main" val="7267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D7938C-0D44-492A-AA35-D14FDC5BBE8E}"/>
              </a:ext>
            </a:extLst>
          </p:cNvPr>
          <p:cNvSpPr/>
          <p:nvPr/>
        </p:nvSpPr>
        <p:spPr>
          <a:xfrm>
            <a:off x="481791" y="-345394"/>
            <a:ext cx="512703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Candara" panose="020E0502030303020204" pitchFamily="34" charset="0"/>
                <a:ea typeface="+mj-ea"/>
                <a:cs typeface="+mj-cs"/>
              </a:rPr>
              <a:t>ЛАЙФХАК</a:t>
            </a:r>
          </a:p>
        </p:txBody>
      </p:sp>
      <p:pic>
        <p:nvPicPr>
          <p:cNvPr id="16386" name="Picture 2">
            <a:extLst>
              <a:ext uri="{FF2B5EF4-FFF2-40B4-BE49-F238E27FC236}">
                <a16:creationId xmlns:a16="http://schemas.microsoft.com/office/drawing/2014/main" id="{8CECC9FE-359E-49FC-B443-4DF3175E5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4" r="37804"/>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112708-1575-45EC-BB55-4294B6F2D6B0}"/>
              </a:ext>
            </a:extLst>
          </p:cNvPr>
          <p:cNvSpPr/>
          <p:nvPr/>
        </p:nvSpPr>
        <p:spPr>
          <a:xfrm>
            <a:off x="0" y="3429500"/>
            <a:ext cx="5246127" cy="2677656"/>
          </a:xfrm>
          <a:prstGeom prst="rect">
            <a:avLst/>
          </a:prstGeom>
        </p:spPr>
        <p:txBody>
          <a:bodyPr wrap="square">
            <a:spAutoFit/>
          </a:bodyPr>
          <a:lstStyle/>
          <a:p>
            <a:pPr marL="285750" indent="-285750" algn="just">
              <a:buFont typeface="Arial" panose="020B0604020202020204" pitchFamily="34" charset="0"/>
              <a:buChar char="•"/>
            </a:pPr>
            <a:r>
              <a:rPr lang="ru-RU" sz="1400" b="0" i="0" dirty="0">
                <a:solidFill>
                  <a:srgbClr val="000000"/>
                </a:solidFill>
                <a:effectLst/>
                <a:latin typeface="Candara" panose="020E0502030303020204" pitchFamily="34" charset="0"/>
              </a:rPr>
              <a:t>Плотно прижмите нижнюю челюсть к верхней, а нижнюю губу с максимальным натяжением оттяните вниз.</a:t>
            </a:r>
          </a:p>
          <a:p>
            <a:pPr marL="285750" indent="-285750" algn="just">
              <a:buFont typeface="Arial" panose="020B0604020202020204" pitchFamily="34" charset="0"/>
              <a:buChar char="•"/>
            </a:pPr>
            <a:r>
              <a:rPr lang="ru-RU" sz="1400" b="0" i="0" dirty="0">
                <a:solidFill>
                  <a:srgbClr val="000000"/>
                </a:solidFill>
                <a:effectLst/>
                <a:latin typeface="Candara" panose="020E0502030303020204" pitchFamily="34" charset="0"/>
              </a:rPr>
              <a:t>Опустите уголочки кончиков губ. Поочередно напрягайте и расслабляйте шейные мышцы.</a:t>
            </a:r>
          </a:p>
          <a:p>
            <a:pPr marL="285750" indent="-285750" algn="just">
              <a:buFont typeface="Arial" panose="020B0604020202020204" pitchFamily="34" charset="0"/>
              <a:buChar char="•"/>
            </a:pPr>
            <a:r>
              <a:rPr lang="ru-RU" sz="1400" b="0" i="0" dirty="0">
                <a:solidFill>
                  <a:srgbClr val="000000"/>
                </a:solidFill>
                <a:effectLst/>
                <a:latin typeface="Candara" panose="020E0502030303020204" pitchFamily="34" charset="0"/>
              </a:rPr>
              <a:t>Подоприте подбородок кулаком и с усилием давите головой вниз, при этом сопротивляясь своей рукой. </a:t>
            </a:r>
          </a:p>
          <a:p>
            <a:pPr marL="285750" indent="-285750" algn="just">
              <a:buFont typeface="Arial" panose="020B0604020202020204" pitchFamily="34" charset="0"/>
              <a:buChar char="•"/>
            </a:pPr>
            <a:r>
              <a:rPr lang="ru-RU" sz="1400" b="0" i="0" dirty="0">
                <a:solidFill>
                  <a:srgbClr val="000000"/>
                </a:solidFill>
                <a:effectLst/>
                <a:latin typeface="Candara" panose="020E0502030303020204" pitchFamily="34" charset="0"/>
              </a:rPr>
              <a:t>Наклонив голову налево, старайтесь дотронуться до  плеча ухом, помогая себе при этом правой ладонью, давящей на лицо в районе правого виска. И наоборот.</a:t>
            </a:r>
          </a:p>
          <a:p>
            <a:pPr marL="285750" indent="-285750" algn="just">
              <a:buFont typeface="Arial" panose="020B0604020202020204" pitchFamily="34" charset="0"/>
              <a:buChar char="•"/>
            </a:pPr>
            <a:r>
              <a:rPr lang="ru-RU" sz="1400" b="0" i="0" dirty="0">
                <a:solidFill>
                  <a:srgbClr val="000000"/>
                </a:solidFill>
                <a:effectLst/>
                <a:latin typeface="Candara" panose="020E0502030303020204" pitchFamily="34" charset="0"/>
              </a:rPr>
              <a:t>При повороте головой направо осторожно подтолкните ее, чтобы усилить напряжение, левой рукой (в районе левой щеки). Потом проделайте данную «процедуру» наоборот.</a:t>
            </a:r>
          </a:p>
        </p:txBody>
      </p:sp>
      <p:sp>
        <p:nvSpPr>
          <p:cNvPr id="13" name="Rectangle 12">
            <a:extLst>
              <a:ext uri="{FF2B5EF4-FFF2-40B4-BE49-F238E27FC236}">
                <a16:creationId xmlns:a16="http://schemas.microsoft.com/office/drawing/2014/main" id="{C1B13C11-DD0D-4067-9D25-1A3C306C3E7D}"/>
              </a:ext>
            </a:extLst>
          </p:cNvPr>
          <p:cNvSpPr/>
          <p:nvPr/>
        </p:nvSpPr>
        <p:spPr>
          <a:xfrm>
            <a:off x="0" y="1870006"/>
            <a:ext cx="6096000" cy="1600438"/>
          </a:xfrm>
          <a:prstGeom prst="rect">
            <a:avLst/>
          </a:prstGeom>
        </p:spPr>
        <p:txBody>
          <a:bodyPr>
            <a:spAutoFit/>
          </a:bodyPr>
          <a:lstStyle/>
          <a:p>
            <a:pPr marL="285750" indent="-285750">
              <a:buFont typeface="Arial" panose="020B0604020202020204" pitchFamily="34" charset="0"/>
              <a:buChar char="•"/>
            </a:pPr>
            <a:r>
              <a:rPr lang="ru-RU" sz="1400" b="0" i="0" dirty="0">
                <a:solidFill>
                  <a:srgbClr val="000000"/>
                </a:solidFill>
                <a:effectLst/>
                <a:latin typeface="Candara" panose="020E0502030303020204" pitchFamily="34" charset="0"/>
              </a:rPr>
              <a:t>Возьмите в зубы карандаш (можно ручку, трубочку от сока или палочку) и попробуйте написать им в воздухе какое-нибудь слово, желательно подлиннее. Самой «полезной» считается буква М.</a:t>
            </a:r>
          </a:p>
          <a:p>
            <a:pPr marL="285750" indent="-285750">
              <a:buFont typeface="Arial" panose="020B0604020202020204" pitchFamily="34" charset="0"/>
              <a:buChar char="•"/>
            </a:pPr>
            <a:r>
              <a:rPr lang="ru-RU" sz="1400" b="0" i="0" dirty="0">
                <a:solidFill>
                  <a:srgbClr val="000000"/>
                </a:solidFill>
                <a:effectLst/>
                <a:latin typeface="Candara" panose="020E0502030303020204" pitchFamily="34" charset="0"/>
              </a:rPr>
              <a:t>Перекрестите руки и возьмитесь за плечи. Ритмично вытягивайте шею вверх и возвращайтесь в исходное положение.</a:t>
            </a:r>
          </a:p>
          <a:p>
            <a:pPr marL="285750" indent="-285750">
              <a:buFont typeface="Arial" panose="020B0604020202020204" pitchFamily="34" charset="0"/>
              <a:buChar char="•"/>
            </a:pPr>
            <a:r>
              <a:rPr lang="ru-RU" sz="1400" b="0" i="0" dirty="0">
                <a:solidFill>
                  <a:srgbClr val="000000"/>
                </a:solidFill>
                <a:effectLst/>
                <a:latin typeface="Candara" panose="020E0502030303020204" pitchFamily="34" charset="0"/>
              </a:rPr>
              <a:t>Вытяните губы трубочкой и постарайтесь как можно отчетливее произносить гласные буквы, пропевать их. </a:t>
            </a:r>
          </a:p>
        </p:txBody>
      </p:sp>
      <p:sp>
        <p:nvSpPr>
          <p:cNvPr id="16" name="Rectangle 15">
            <a:extLst>
              <a:ext uri="{FF2B5EF4-FFF2-40B4-BE49-F238E27FC236}">
                <a16:creationId xmlns:a16="http://schemas.microsoft.com/office/drawing/2014/main" id="{5E42DBFB-C8A0-43DE-97DF-B83FC81A26AF}"/>
              </a:ext>
            </a:extLst>
          </p:cNvPr>
          <p:cNvSpPr/>
          <p:nvPr/>
        </p:nvSpPr>
        <p:spPr>
          <a:xfrm>
            <a:off x="481791" y="416743"/>
            <a:ext cx="512703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ru-RU" sz="2800" b="1" dirty="0">
                <a:latin typeface="Candara" panose="020E0502030303020204" pitchFamily="34" charset="0"/>
                <a:ea typeface="+mj-ea"/>
                <a:cs typeface="+mj-cs"/>
              </a:rPr>
              <a:t>ДЕЛАЙТЕ УПРАЖНЕНИЯ ДЛЯ УКРЕПЛЕНИЯ МЫШЦ ЛИЦА</a:t>
            </a:r>
            <a:endParaRPr lang="en-US" sz="2800" b="1" dirty="0">
              <a:latin typeface="Candara" panose="020E0502030303020204" pitchFamily="34" charset="0"/>
              <a:ea typeface="+mj-ea"/>
              <a:cs typeface="+mj-cs"/>
            </a:endParaRPr>
          </a:p>
        </p:txBody>
      </p:sp>
    </p:spTree>
    <p:extLst>
      <p:ext uri="{BB962C8B-B14F-4D97-AF65-F5344CB8AC3E}">
        <p14:creationId xmlns:p14="http://schemas.microsoft.com/office/powerpoint/2010/main" val="27327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7AA5D87-F339-48D5-9A61-041A89967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D6AE7B-FB85-449E-BDD5-1EF63F69C3BE}"/>
              </a:ext>
            </a:extLst>
          </p:cNvPr>
          <p:cNvSpPr txBox="1"/>
          <p:nvPr/>
        </p:nvSpPr>
        <p:spPr>
          <a:xfrm>
            <a:off x="8822235" y="3554636"/>
            <a:ext cx="3064965" cy="2846164"/>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ru-RU" sz="2800" dirty="0">
                <a:solidFill>
                  <a:srgbClr val="262626"/>
                </a:solidFill>
                <a:latin typeface="+mj-lt"/>
                <a:ea typeface="+mj-ea"/>
                <a:cs typeface="+mj-cs"/>
              </a:rPr>
              <a:t>УХАЖИВАЕМ</a:t>
            </a:r>
          </a:p>
          <a:p>
            <a:pPr algn="ctr">
              <a:lnSpc>
                <a:spcPct val="90000"/>
              </a:lnSpc>
              <a:spcBef>
                <a:spcPct val="0"/>
              </a:spcBef>
              <a:spcAft>
                <a:spcPts val="600"/>
              </a:spcAft>
            </a:pPr>
            <a:r>
              <a:rPr lang="ru-RU" sz="2800" dirty="0">
                <a:solidFill>
                  <a:srgbClr val="262626"/>
                </a:solidFill>
                <a:latin typeface="+mj-lt"/>
                <a:ea typeface="+mj-ea"/>
                <a:cs typeface="+mj-cs"/>
              </a:rPr>
              <a:t>ЗА ГЛАЗАМИ</a:t>
            </a:r>
            <a:endParaRPr lang="en-US" sz="2800" dirty="0">
              <a:solidFill>
                <a:srgbClr val="262626"/>
              </a:solidFill>
              <a:latin typeface="+mj-lt"/>
              <a:ea typeface="+mj-ea"/>
              <a:cs typeface="+mj-cs"/>
            </a:endParaRPr>
          </a:p>
        </p:txBody>
      </p:sp>
    </p:spTree>
    <p:extLst>
      <p:ext uri="{BB962C8B-B14F-4D97-AF65-F5344CB8AC3E}">
        <p14:creationId xmlns:p14="http://schemas.microsoft.com/office/powerpoint/2010/main" val="2137149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C9B873-9456-454F-A370-A0C79424BD5E}"/>
              </a:ext>
            </a:extLst>
          </p:cNvPr>
          <p:cNvSpPr/>
          <p:nvPr/>
        </p:nvSpPr>
        <p:spPr>
          <a:xfrm>
            <a:off x="270510" y="490419"/>
            <a:ext cx="6096000" cy="2062103"/>
          </a:xfrm>
          <a:prstGeom prst="rect">
            <a:avLst/>
          </a:prstGeom>
        </p:spPr>
        <p:txBody>
          <a:bodyPr>
            <a:spAutoFit/>
          </a:bodyPr>
          <a:lstStyle/>
          <a:p>
            <a:r>
              <a:rPr lang="ru-RU" sz="1600" b="1" dirty="0">
                <a:solidFill>
                  <a:srgbClr val="303030"/>
                </a:solidFill>
                <a:latin typeface="Candara" panose="020E0502030303020204" pitchFamily="34" charset="0"/>
              </a:rPr>
              <a:t>КОЖА ВОКРУГ ГЛАЗ </a:t>
            </a:r>
            <a:r>
              <a:rPr lang="ru-RU" sz="1600" dirty="0">
                <a:solidFill>
                  <a:srgbClr val="303030"/>
                </a:solidFill>
                <a:latin typeface="Candara" panose="020E0502030303020204" pitchFamily="34" charset="0"/>
              </a:rPr>
              <a:t>— самая чувствительная зона на лице.</a:t>
            </a:r>
          </a:p>
          <a:p>
            <a:r>
              <a:rPr lang="ru-RU" sz="1600" dirty="0">
                <a:solidFill>
                  <a:srgbClr val="303030"/>
                </a:solidFill>
                <a:latin typeface="Candara" panose="020E0502030303020204" pitchFamily="34" charset="0"/>
              </a:rPr>
              <a:t>В этой зоне отсутствуют сальные железы, а слой дермы настолько тонкий, что быстро теряет упругость из-за мимической нагрузки, обезвоживания организма и других внутренних и внешних факторов.</a:t>
            </a:r>
          </a:p>
          <a:p>
            <a:endParaRPr lang="ru-RU" sz="1600" dirty="0">
              <a:solidFill>
                <a:srgbClr val="303030"/>
              </a:solidFill>
              <a:latin typeface="Candara" panose="020E0502030303020204" pitchFamily="34" charset="0"/>
            </a:endParaRPr>
          </a:p>
          <a:p>
            <a:r>
              <a:rPr lang="ru-RU" sz="1600" b="1" dirty="0">
                <a:solidFill>
                  <a:srgbClr val="303030"/>
                </a:solidFill>
                <a:latin typeface="Candara" panose="020E0502030303020204" pitchFamily="34" charset="0"/>
              </a:rPr>
              <a:t>ПРАВИЛЬНЫЙ УХОД ЗА КОЖЕЙ ВОКРУГ ГЛАЗ</a:t>
            </a:r>
            <a:r>
              <a:rPr lang="ru-RU" sz="1600" dirty="0">
                <a:solidFill>
                  <a:srgbClr val="303030"/>
                </a:solidFill>
                <a:latin typeface="Candara" panose="020E0502030303020204" pitchFamily="34" charset="0"/>
              </a:rPr>
              <a:t> – залог красоты и сиящего взгяда</a:t>
            </a:r>
            <a:endParaRPr lang="ru-RU" sz="1600" dirty="0">
              <a:latin typeface="Candara" panose="020E0502030303020204" pitchFamily="34" charset="0"/>
            </a:endParaRPr>
          </a:p>
        </p:txBody>
      </p:sp>
      <p:pic>
        <p:nvPicPr>
          <p:cNvPr id="1026" name="Picture 2">
            <a:extLst>
              <a:ext uri="{FF2B5EF4-FFF2-40B4-BE49-F238E27FC236}">
                <a16:creationId xmlns:a16="http://schemas.microsoft.com/office/drawing/2014/main" id="{6CA655DC-B8E4-40F4-BC22-57F7BCF50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02"/>
          <a:stretch/>
        </p:blipFill>
        <p:spPr bwMode="auto">
          <a:xfrm>
            <a:off x="6480853" y="0"/>
            <a:ext cx="570638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FDF1AC-6524-479F-87F4-8BB9C5AE35F1}"/>
              </a:ext>
            </a:extLst>
          </p:cNvPr>
          <p:cNvSpPr txBox="1"/>
          <p:nvPr/>
        </p:nvSpPr>
        <p:spPr>
          <a:xfrm>
            <a:off x="270510" y="3244334"/>
            <a:ext cx="2308645" cy="369332"/>
          </a:xfrm>
          <a:prstGeom prst="rect">
            <a:avLst/>
          </a:prstGeom>
          <a:noFill/>
        </p:spPr>
        <p:txBody>
          <a:bodyPr wrap="none" rtlCol="0">
            <a:spAutoFit/>
          </a:bodyPr>
          <a:lstStyle/>
          <a:p>
            <a:r>
              <a:rPr lang="ru-RU" dirty="0">
                <a:latin typeface="Candara" panose="020E0502030303020204" pitchFamily="34" charset="0"/>
              </a:rPr>
              <a:t>РЕКОМЕНДУЕМ ВАМ</a:t>
            </a:r>
          </a:p>
        </p:txBody>
      </p:sp>
      <p:pic>
        <p:nvPicPr>
          <p:cNvPr id="1028" name="Picture 4">
            <a:extLst>
              <a:ext uri="{FF2B5EF4-FFF2-40B4-BE49-F238E27FC236}">
                <a16:creationId xmlns:a16="http://schemas.microsoft.com/office/drawing/2014/main" id="{8B0C81A0-8D72-42DB-8C0C-130E192589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62" r="32299"/>
          <a:stretch/>
        </p:blipFill>
        <p:spPr bwMode="auto">
          <a:xfrm>
            <a:off x="1101155" y="3613666"/>
            <a:ext cx="1027334" cy="2957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DF5887E-E5F5-4B85-BA7A-6FEE79851D48}"/>
              </a:ext>
            </a:extLst>
          </p:cNvPr>
          <p:cNvSpPr/>
          <p:nvPr/>
        </p:nvSpPr>
        <p:spPr>
          <a:xfrm>
            <a:off x="-285421" y="6340119"/>
            <a:ext cx="3913358" cy="461665"/>
          </a:xfrm>
          <a:prstGeom prst="rect">
            <a:avLst/>
          </a:prstGeom>
        </p:spPr>
        <p:txBody>
          <a:bodyPr wrap="square">
            <a:spAutoFit/>
          </a:bodyPr>
          <a:lstStyle/>
          <a:p>
            <a:pPr algn="ctr"/>
            <a:r>
              <a:rPr lang="ru-RU" sz="1200" dirty="0">
                <a:solidFill>
                  <a:srgbClr val="56565A"/>
                </a:solidFill>
                <a:latin typeface="Candara" panose="020E0502030303020204" pitchFamily="34" charset="0"/>
              </a:rPr>
              <a:t>ARTISTRY YOUTH XTEND™ Ultra</a:t>
            </a:r>
          </a:p>
          <a:p>
            <a:pPr algn="ctr"/>
            <a:r>
              <a:rPr lang="ru-RU" sz="1200" dirty="0">
                <a:solidFill>
                  <a:srgbClr val="56565A"/>
                </a:solidFill>
                <a:latin typeface="Candara" panose="020E0502030303020204" pitchFamily="34" charset="0"/>
              </a:rPr>
              <a:t> Сыворотка для век с эффектом лифтинга</a:t>
            </a:r>
            <a:endParaRPr lang="ru-RU" sz="1200" b="0" i="0" dirty="0">
              <a:solidFill>
                <a:srgbClr val="56565A"/>
              </a:solidFill>
              <a:effectLst/>
              <a:latin typeface="Candara" panose="020E0502030303020204" pitchFamily="34" charset="0"/>
            </a:endParaRPr>
          </a:p>
        </p:txBody>
      </p:sp>
      <p:pic>
        <p:nvPicPr>
          <p:cNvPr id="1030" name="Picture 6">
            <a:extLst>
              <a:ext uri="{FF2B5EF4-FFF2-40B4-BE49-F238E27FC236}">
                <a16:creationId xmlns:a16="http://schemas.microsoft.com/office/drawing/2014/main" id="{8E8E4400-A7CE-40CA-93B3-D9D6F9821A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61" t="18540" r="14731" b="13676"/>
          <a:stretch/>
        </p:blipFill>
        <p:spPr bwMode="auto">
          <a:xfrm>
            <a:off x="3879942" y="4486471"/>
            <a:ext cx="1922647" cy="18536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3A1448-48C2-4F35-9EB5-BAFE60625067}"/>
              </a:ext>
            </a:extLst>
          </p:cNvPr>
          <p:cNvSpPr/>
          <p:nvPr/>
        </p:nvSpPr>
        <p:spPr>
          <a:xfrm>
            <a:off x="3570515" y="6340118"/>
            <a:ext cx="2525485" cy="461665"/>
          </a:xfrm>
          <a:prstGeom prst="rect">
            <a:avLst/>
          </a:prstGeom>
        </p:spPr>
        <p:txBody>
          <a:bodyPr wrap="square">
            <a:spAutoFit/>
          </a:bodyPr>
          <a:lstStyle/>
          <a:p>
            <a:pPr algn="ctr"/>
            <a:r>
              <a:rPr lang="ru-RU" sz="1200" dirty="0">
                <a:solidFill>
                  <a:srgbClr val="56565A"/>
                </a:solidFill>
                <a:latin typeface="Candara" panose="020E0502030303020204" pitchFamily="34" charset="0"/>
              </a:rPr>
              <a:t>ARTISTRY YOUTH XTEND™</a:t>
            </a:r>
          </a:p>
          <a:p>
            <a:pPr algn="ctr"/>
            <a:r>
              <a:rPr lang="ru-RU" sz="1200" dirty="0">
                <a:solidFill>
                  <a:srgbClr val="56565A"/>
                </a:solidFill>
                <a:latin typeface="Candara" panose="020E0502030303020204" pitchFamily="34" charset="0"/>
              </a:rPr>
              <a:t> Питательный крем для век</a:t>
            </a:r>
            <a:endParaRPr lang="ru-RU" sz="1200" b="0" i="0" dirty="0">
              <a:solidFill>
                <a:srgbClr val="56565A"/>
              </a:solidFill>
              <a:effectLst/>
              <a:latin typeface="Candara" panose="020E0502030303020204" pitchFamily="34" charset="0"/>
            </a:endParaRPr>
          </a:p>
        </p:txBody>
      </p:sp>
    </p:spTree>
    <p:extLst>
      <p:ext uri="{BB962C8B-B14F-4D97-AF65-F5344CB8AC3E}">
        <p14:creationId xmlns:p14="http://schemas.microsoft.com/office/powerpoint/2010/main" val="314794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A438E2-A310-4646-B232-10571F675505}"/>
              </a:ext>
            </a:extLst>
          </p:cNvPr>
          <p:cNvSpPr/>
          <p:nvPr/>
        </p:nvSpPr>
        <p:spPr>
          <a:xfrm>
            <a:off x="655320" y="365125"/>
            <a:ext cx="5120114"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Candara" panose="020E0502030303020204" pitchFamily="34" charset="0"/>
                <a:ea typeface="+mj-ea"/>
                <a:cs typeface="+mj-cs"/>
              </a:rPr>
              <a:t>ЛАЙФХАК</a:t>
            </a:r>
          </a:p>
        </p:txBody>
      </p:sp>
      <p:cxnSp>
        <p:nvCxnSpPr>
          <p:cNvPr id="3076"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B24AC6-4535-4F5D-B6B6-B708B7C53E3A}"/>
              </a:ext>
            </a:extLst>
          </p:cNvPr>
          <p:cNvSpPr/>
          <p:nvPr/>
        </p:nvSpPr>
        <p:spPr>
          <a:xfrm>
            <a:off x="655321" y="2575034"/>
            <a:ext cx="5120113" cy="3462228"/>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500" dirty="0">
                <a:latin typeface="Candara" panose="020E0502030303020204" pitchFamily="34" charset="0"/>
              </a:rPr>
              <a:t>Правильно удаляйте макияж с глаз специальным деликатным средством</a:t>
            </a:r>
          </a:p>
          <a:p>
            <a:pPr marL="285750" indent="-228600">
              <a:lnSpc>
                <a:spcPct val="90000"/>
              </a:lnSpc>
              <a:spcAft>
                <a:spcPts val="600"/>
              </a:spcAft>
              <a:buFont typeface="Arial" panose="020B0604020202020204" pitchFamily="34" charset="0"/>
              <a:buChar char="•"/>
            </a:pPr>
            <a:r>
              <a:rPr lang="en-US" sz="1500" b="0" i="0" dirty="0">
                <a:effectLst/>
                <a:latin typeface="Candara" panose="020E0502030303020204" pitchFamily="34" charset="0"/>
              </a:rPr>
              <a:t>Никогда </a:t>
            </a:r>
            <a:r>
              <a:rPr lang="en-US" sz="1500" b="0" i="0" dirty="0" err="1">
                <a:effectLst/>
                <a:latin typeface="Candara" panose="020E0502030303020204" pitchFamily="34" charset="0"/>
              </a:rPr>
              <a:t>не</a:t>
            </a:r>
            <a:r>
              <a:rPr lang="en-US" sz="1500" b="0" i="0" dirty="0">
                <a:effectLst/>
                <a:latin typeface="Candara" panose="020E0502030303020204" pitchFamily="34" charset="0"/>
              </a:rPr>
              <a:t> трите и </a:t>
            </a:r>
            <a:r>
              <a:rPr lang="en-US" sz="1500" b="0" i="0" dirty="0" err="1">
                <a:effectLst/>
                <a:latin typeface="Candara" panose="020E0502030303020204" pitchFamily="34" charset="0"/>
              </a:rPr>
              <a:t>не</a:t>
            </a:r>
            <a:r>
              <a:rPr lang="en-US" sz="1500" b="0" i="0" dirty="0">
                <a:effectLst/>
                <a:latin typeface="Candara" panose="020E0502030303020204" pitchFamily="34" charset="0"/>
              </a:rPr>
              <a:t> </a:t>
            </a:r>
            <a:r>
              <a:rPr lang="en-US" sz="1500" b="0" i="0" dirty="0" err="1">
                <a:effectLst/>
                <a:latin typeface="Candara" panose="020E0502030303020204" pitchFamily="34" charset="0"/>
              </a:rPr>
              <a:t>давите</a:t>
            </a:r>
            <a:r>
              <a:rPr lang="en-US" sz="1500" b="0" i="0" dirty="0">
                <a:effectLst/>
                <a:latin typeface="Candara" panose="020E0502030303020204" pitchFamily="34" charset="0"/>
              </a:rPr>
              <a:t> </a:t>
            </a:r>
            <a:r>
              <a:rPr lang="en-US" sz="1500" b="0" i="0" dirty="0" err="1">
                <a:effectLst/>
                <a:latin typeface="Candara" panose="020E0502030303020204" pitchFamily="34" charset="0"/>
              </a:rPr>
              <a:t>на</a:t>
            </a:r>
            <a:r>
              <a:rPr lang="en-US" sz="1500" b="0" i="0" dirty="0">
                <a:effectLst/>
                <a:latin typeface="Candara" panose="020E0502030303020204" pitchFamily="34" charset="0"/>
              </a:rPr>
              <a:t> </a:t>
            </a:r>
            <a:r>
              <a:rPr lang="en-US" sz="1500" b="0" i="0" dirty="0" err="1">
                <a:effectLst/>
                <a:latin typeface="Candara" panose="020E0502030303020204" pitchFamily="34" charset="0"/>
              </a:rPr>
              <a:t>кожу</a:t>
            </a:r>
            <a:r>
              <a:rPr lang="en-US" sz="1500" b="0" i="0" dirty="0">
                <a:effectLst/>
                <a:latin typeface="Candara" panose="020E0502030303020204" pitchFamily="34" charset="0"/>
              </a:rPr>
              <a:t> </a:t>
            </a:r>
            <a:r>
              <a:rPr lang="en-US" sz="1500" b="0" i="0" dirty="0" err="1">
                <a:effectLst/>
                <a:latin typeface="Candara" panose="020E0502030303020204" pitchFamily="34" charset="0"/>
              </a:rPr>
              <a:t>вокруг</a:t>
            </a:r>
            <a:r>
              <a:rPr lang="en-US" sz="1500" b="0" i="0" dirty="0">
                <a:effectLst/>
                <a:latin typeface="Candara" panose="020E0502030303020204" pitchFamily="34" charset="0"/>
              </a:rPr>
              <a:t> глаз, </a:t>
            </a:r>
            <a:r>
              <a:rPr lang="en-US" sz="1500" b="0" i="0" dirty="0" err="1">
                <a:effectLst/>
                <a:latin typeface="Candara" panose="020E0502030303020204" pitchFamily="34" charset="0"/>
              </a:rPr>
              <a:t>действуйте</a:t>
            </a:r>
            <a:r>
              <a:rPr lang="en-US" sz="1500" b="0" i="0" dirty="0">
                <a:effectLst/>
                <a:latin typeface="Candara" panose="020E0502030303020204" pitchFamily="34" charset="0"/>
              </a:rPr>
              <a:t> </a:t>
            </a:r>
            <a:r>
              <a:rPr lang="en-US" sz="1500" b="0" i="0" dirty="0" err="1">
                <a:effectLst/>
                <a:latin typeface="Candara" panose="020E0502030303020204" pitchFamily="34" charset="0"/>
              </a:rPr>
              <a:t>максима</a:t>
            </a:r>
            <a:r>
              <a:rPr lang="en-US" sz="1500" dirty="0" err="1">
                <a:latin typeface="Candara" panose="020E0502030303020204" pitchFamily="34" charset="0"/>
              </a:rPr>
              <a:t>льно</a:t>
            </a:r>
            <a:r>
              <a:rPr lang="en-US" sz="1500" dirty="0">
                <a:latin typeface="Candara" panose="020E0502030303020204" pitchFamily="34" charset="0"/>
              </a:rPr>
              <a:t> </a:t>
            </a:r>
            <a:r>
              <a:rPr lang="en-US" sz="1500" dirty="0" err="1">
                <a:latin typeface="Candara" panose="020E0502030303020204" pitchFamily="34" charset="0"/>
              </a:rPr>
              <a:t>осторожно</a:t>
            </a:r>
            <a:endParaRPr lang="en-US" sz="1500" dirty="0">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500" b="0" i="0" dirty="0">
                <a:effectLst/>
                <a:latin typeface="Candara" panose="020E0502030303020204" pitchFamily="34" charset="0"/>
              </a:rPr>
              <a:t>Не </a:t>
            </a:r>
            <a:r>
              <a:rPr lang="en-US" sz="1500" b="0" i="0" dirty="0" err="1">
                <a:effectLst/>
                <a:latin typeface="Candara" panose="020E0502030303020204" pitchFamily="34" charset="0"/>
              </a:rPr>
              <a:t>вытирайте</a:t>
            </a:r>
            <a:r>
              <a:rPr lang="en-US" sz="1500" b="0" i="0" dirty="0">
                <a:effectLst/>
                <a:latin typeface="Candara" panose="020E0502030303020204" pitchFamily="34" charset="0"/>
              </a:rPr>
              <a:t> </a:t>
            </a:r>
            <a:r>
              <a:rPr lang="en-US" sz="1500" b="0" i="0" dirty="0" err="1">
                <a:effectLst/>
                <a:latin typeface="Candara" panose="020E0502030303020204" pitchFamily="34" charset="0"/>
              </a:rPr>
              <a:t>кожу</a:t>
            </a:r>
            <a:r>
              <a:rPr lang="en-US" sz="1500" b="0" i="0" dirty="0">
                <a:effectLst/>
                <a:latin typeface="Candara" panose="020E0502030303020204" pitchFamily="34" charset="0"/>
              </a:rPr>
              <a:t> </a:t>
            </a:r>
            <a:r>
              <a:rPr lang="en-US" sz="1500" b="0" i="0" dirty="0" err="1">
                <a:effectLst/>
                <a:latin typeface="Candara" panose="020E0502030303020204" pitchFamily="34" charset="0"/>
              </a:rPr>
              <a:t>полотенцем</a:t>
            </a:r>
            <a:r>
              <a:rPr lang="en-US" sz="1500" b="0" i="0" dirty="0">
                <a:effectLst/>
                <a:latin typeface="Candara" panose="020E0502030303020204" pitchFamily="34" charset="0"/>
              </a:rPr>
              <a:t>, </a:t>
            </a:r>
            <a:r>
              <a:rPr lang="en-US" sz="1500" b="0" i="0" dirty="0" err="1">
                <a:effectLst/>
                <a:latin typeface="Candara" panose="020E0502030303020204" pitchFamily="34" charset="0"/>
              </a:rPr>
              <a:t>просто</a:t>
            </a:r>
            <a:r>
              <a:rPr lang="en-US" sz="1500" b="0" i="0" dirty="0">
                <a:effectLst/>
                <a:latin typeface="Candara" panose="020E0502030303020204" pitchFamily="34" charset="0"/>
              </a:rPr>
              <a:t> </a:t>
            </a:r>
            <a:r>
              <a:rPr lang="en-US" sz="1500" b="0" i="0" dirty="0" err="1">
                <a:effectLst/>
                <a:latin typeface="Candara" panose="020E0502030303020204" pitchFamily="34" charset="0"/>
              </a:rPr>
              <a:t>аккуратно</a:t>
            </a:r>
            <a:r>
              <a:rPr lang="en-US" sz="1500" b="0" i="0" dirty="0">
                <a:effectLst/>
                <a:latin typeface="Candara" panose="020E0502030303020204" pitchFamily="34" charset="0"/>
              </a:rPr>
              <a:t> </a:t>
            </a:r>
            <a:r>
              <a:rPr lang="en-US" sz="1500" b="0" i="0" dirty="0" err="1">
                <a:effectLst/>
                <a:latin typeface="Candara" panose="020E0502030303020204" pitchFamily="34" charset="0"/>
              </a:rPr>
              <a:t>промокните</a:t>
            </a:r>
            <a:endParaRPr lang="en-US" sz="1500" b="0" i="0" dirty="0">
              <a:effectLst/>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500" b="0" i="0" dirty="0" err="1">
                <a:effectLst/>
                <a:latin typeface="Candara" panose="020E0502030303020204" pitchFamily="34" charset="0"/>
              </a:rPr>
              <a:t>Наносите</a:t>
            </a:r>
            <a:r>
              <a:rPr lang="en-US" sz="1500" b="0" i="0" dirty="0">
                <a:effectLst/>
                <a:latin typeface="Candara" panose="020E0502030303020204" pitchFamily="34" charset="0"/>
              </a:rPr>
              <a:t> </a:t>
            </a:r>
            <a:r>
              <a:rPr lang="en-US" sz="1500" b="0" i="0" dirty="0" err="1">
                <a:effectLst/>
                <a:latin typeface="Candara" panose="020E0502030303020204" pitchFamily="34" charset="0"/>
              </a:rPr>
              <a:t>крем</a:t>
            </a:r>
            <a:r>
              <a:rPr lang="en-US" sz="1500" b="0" i="0" dirty="0">
                <a:effectLst/>
                <a:latin typeface="Candara" panose="020E0502030303020204" pitchFamily="34" charset="0"/>
              </a:rPr>
              <a:t> </a:t>
            </a:r>
            <a:r>
              <a:rPr lang="en-US" sz="1500" b="0" i="0" dirty="0" err="1">
                <a:effectLst/>
                <a:latin typeface="Candara" panose="020E0502030303020204" pitchFamily="34" charset="0"/>
              </a:rPr>
              <a:t>регулярно</a:t>
            </a:r>
            <a:r>
              <a:rPr lang="ru-RU" sz="1500" b="0" i="0" dirty="0">
                <a:effectLst/>
                <a:latin typeface="Candara" panose="020E0502030303020204" pitchFamily="34" charset="0"/>
              </a:rPr>
              <a:t> 2 раза в день</a:t>
            </a:r>
            <a:r>
              <a:rPr lang="en-US" sz="1500" b="0" i="0" dirty="0">
                <a:effectLst/>
                <a:latin typeface="Candara" panose="020E0502030303020204" pitchFamily="34" charset="0"/>
              </a:rPr>
              <a:t> – </a:t>
            </a:r>
            <a:r>
              <a:rPr lang="en-US" sz="1500" b="0" i="0" dirty="0" err="1">
                <a:effectLst/>
                <a:latin typeface="Candara" panose="020E0502030303020204" pitchFamily="34" charset="0"/>
              </a:rPr>
              <a:t>утром</a:t>
            </a:r>
            <a:r>
              <a:rPr lang="en-US" sz="1500" b="0" i="0" dirty="0">
                <a:effectLst/>
                <a:latin typeface="Candara" panose="020E0502030303020204" pitchFamily="34" charset="0"/>
              </a:rPr>
              <a:t> и </a:t>
            </a:r>
            <a:r>
              <a:rPr lang="en-US" sz="1500" b="0" i="0" dirty="0" err="1">
                <a:effectLst/>
                <a:latin typeface="Candara" panose="020E0502030303020204" pitchFamily="34" charset="0"/>
              </a:rPr>
              <a:t>вечером</a:t>
            </a:r>
            <a:endParaRPr lang="en-US" sz="1500" b="0" i="0" dirty="0">
              <a:effectLst/>
              <a:latin typeface="Candara" panose="020E0502030303020204" pitchFamily="34" charset="0"/>
            </a:endParaRPr>
          </a:p>
          <a:p>
            <a:pPr marL="285750" indent="-228600">
              <a:lnSpc>
                <a:spcPct val="90000"/>
              </a:lnSpc>
              <a:spcAft>
                <a:spcPts val="600"/>
              </a:spcAft>
              <a:buFont typeface="Arial" panose="020B0604020202020204" pitchFamily="34" charset="0"/>
              <a:buChar char="•"/>
            </a:pPr>
            <a:r>
              <a:rPr lang="en-US" sz="1500" dirty="0" err="1">
                <a:latin typeface="Candara" panose="020E0502030303020204" pitchFamily="34" charset="0"/>
              </a:rPr>
              <a:t>Наносите</a:t>
            </a:r>
            <a:r>
              <a:rPr lang="en-US" sz="1500" dirty="0">
                <a:latin typeface="Candara" panose="020E0502030303020204" pitchFamily="34" charset="0"/>
              </a:rPr>
              <a:t> </a:t>
            </a:r>
            <a:r>
              <a:rPr lang="en-US" sz="1500" dirty="0" err="1">
                <a:latin typeface="Candara" panose="020E0502030303020204" pitchFamily="34" charset="0"/>
              </a:rPr>
              <a:t>крем</a:t>
            </a:r>
            <a:r>
              <a:rPr lang="en-US" sz="1500" dirty="0">
                <a:latin typeface="Candara" panose="020E0502030303020204" pitchFamily="34" charset="0"/>
              </a:rPr>
              <a:t> </a:t>
            </a:r>
            <a:r>
              <a:rPr lang="en-US" sz="1500" dirty="0" err="1">
                <a:latin typeface="Candara" panose="020E0502030303020204" pitchFamily="34" charset="0"/>
              </a:rPr>
              <a:t>правильно</a:t>
            </a:r>
            <a:r>
              <a:rPr lang="en-US" sz="1500" dirty="0">
                <a:latin typeface="Candara" panose="020E0502030303020204" pitchFamily="34" charset="0"/>
              </a:rPr>
              <a:t> - </a:t>
            </a:r>
            <a:r>
              <a:rPr lang="en-US" sz="1500" dirty="0" err="1">
                <a:latin typeface="Candara" panose="020E0502030303020204" pitchFamily="34" charset="0"/>
              </a:rPr>
              <a:t>по</a:t>
            </a:r>
            <a:r>
              <a:rPr lang="en-US" sz="1500" dirty="0">
                <a:latin typeface="Candara" panose="020E0502030303020204" pitchFamily="34" charset="0"/>
              </a:rPr>
              <a:t> </a:t>
            </a:r>
            <a:r>
              <a:rPr lang="en-US" sz="1500" dirty="0" err="1">
                <a:latin typeface="Candara" panose="020E0502030303020204" pitchFamily="34" charset="0"/>
              </a:rPr>
              <a:t>массажным</a:t>
            </a:r>
            <a:r>
              <a:rPr lang="en-US" sz="1500" dirty="0">
                <a:latin typeface="Candara" panose="020E0502030303020204" pitchFamily="34" charset="0"/>
              </a:rPr>
              <a:t> </a:t>
            </a:r>
            <a:r>
              <a:rPr lang="en-US" sz="1500" dirty="0" err="1">
                <a:latin typeface="Candara" panose="020E0502030303020204" pitchFamily="34" charset="0"/>
              </a:rPr>
              <a:t>линиям</a:t>
            </a:r>
            <a:r>
              <a:rPr lang="en-US" sz="1500" dirty="0">
                <a:latin typeface="Candara" panose="020E0502030303020204" pitchFamily="34" charset="0"/>
              </a:rPr>
              <a:t>, </a:t>
            </a:r>
            <a:r>
              <a:rPr lang="en-US" sz="1500" dirty="0" err="1">
                <a:latin typeface="Candara" panose="020E0502030303020204" pitchFamily="34" charset="0"/>
              </a:rPr>
              <a:t>ни</a:t>
            </a:r>
            <a:r>
              <a:rPr lang="en-US" sz="1500" dirty="0">
                <a:latin typeface="Candara" panose="020E0502030303020204" pitchFamily="34" charset="0"/>
              </a:rPr>
              <a:t> в </a:t>
            </a:r>
            <a:r>
              <a:rPr lang="en-US" sz="1500" dirty="0" err="1">
                <a:latin typeface="Candara" panose="020E0502030303020204" pitchFamily="34" charset="0"/>
              </a:rPr>
              <a:t>коем</a:t>
            </a:r>
            <a:r>
              <a:rPr lang="en-US" sz="1500" dirty="0">
                <a:latin typeface="Candara" panose="020E0502030303020204" pitchFamily="34" charset="0"/>
              </a:rPr>
              <a:t> </a:t>
            </a:r>
            <a:r>
              <a:rPr lang="en-US" sz="1500" dirty="0" err="1">
                <a:latin typeface="Candara" panose="020E0502030303020204" pitchFamily="34" charset="0"/>
              </a:rPr>
              <a:t>случае</a:t>
            </a:r>
            <a:r>
              <a:rPr lang="en-US" sz="1500" dirty="0">
                <a:latin typeface="Candara" panose="020E0502030303020204" pitchFamily="34" charset="0"/>
              </a:rPr>
              <a:t> </a:t>
            </a:r>
            <a:r>
              <a:rPr lang="en-US" sz="1500" dirty="0" err="1">
                <a:latin typeface="Candara" panose="020E0502030303020204" pitchFamily="34" charset="0"/>
              </a:rPr>
              <a:t>не</a:t>
            </a:r>
            <a:r>
              <a:rPr lang="en-US" sz="1500" dirty="0">
                <a:latin typeface="Candara" panose="020E0502030303020204" pitchFamily="34" charset="0"/>
              </a:rPr>
              <a:t> </a:t>
            </a:r>
            <a:r>
              <a:rPr lang="en-US" sz="1500" dirty="0" err="1">
                <a:latin typeface="Candara" panose="020E0502030303020204" pitchFamily="34" charset="0"/>
              </a:rPr>
              <a:t>надавливая</a:t>
            </a:r>
            <a:r>
              <a:rPr lang="en-US" sz="1500" dirty="0">
                <a:latin typeface="Candara" panose="020E0502030303020204" pitchFamily="34" charset="0"/>
              </a:rPr>
              <a:t> и </a:t>
            </a:r>
            <a:r>
              <a:rPr lang="en-US" sz="1500" dirty="0" err="1">
                <a:latin typeface="Candara" panose="020E0502030303020204" pitchFamily="34" charset="0"/>
              </a:rPr>
              <a:t>не</a:t>
            </a:r>
            <a:r>
              <a:rPr lang="en-US" sz="1500" dirty="0">
                <a:latin typeface="Candara" panose="020E0502030303020204" pitchFamily="34" charset="0"/>
              </a:rPr>
              <a:t> </a:t>
            </a:r>
            <a:r>
              <a:rPr lang="en-US" sz="1500" dirty="0" err="1">
                <a:latin typeface="Candara" panose="020E0502030303020204" pitchFamily="34" charset="0"/>
              </a:rPr>
              <a:t>оттягивая</a:t>
            </a:r>
            <a:r>
              <a:rPr lang="en-US" sz="1500" dirty="0">
                <a:latin typeface="Candara" panose="020E0502030303020204" pitchFamily="34" charset="0"/>
              </a:rPr>
              <a:t> </a:t>
            </a:r>
            <a:r>
              <a:rPr lang="en-US" sz="1500" dirty="0" err="1">
                <a:latin typeface="Candara" panose="020E0502030303020204" pitchFamily="34" charset="0"/>
              </a:rPr>
              <a:t>кожу</a:t>
            </a:r>
            <a:r>
              <a:rPr lang="en-US" sz="1500" dirty="0">
                <a:latin typeface="Candara" panose="020E0502030303020204" pitchFamily="34" charset="0"/>
              </a:rPr>
              <a:t>, — </a:t>
            </a:r>
            <a:r>
              <a:rPr lang="en-US" sz="1500" dirty="0" err="1">
                <a:latin typeface="Candara" panose="020E0502030303020204" pitchFamily="34" charset="0"/>
              </a:rPr>
              <a:t>это</a:t>
            </a:r>
            <a:r>
              <a:rPr lang="en-US" sz="1500" dirty="0">
                <a:latin typeface="Candara" panose="020E0502030303020204" pitchFamily="34" charset="0"/>
              </a:rPr>
              <a:t> </a:t>
            </a:r>
            <a:r>
              <a:rPr lang="en-US" sz="1500" dirty="0" err="1">
                <a:latin typeface="Candara" panose="020E0502030303020204" pitchFamily="34" charset="0"/>
              </a:rPr>
              <a:t>действие</a:t>
            </a:r>
            <a:r>
              <a:rPr lang="en-US" sz="1500" dirty="0">
                <a:latin typeface="Candara" panose="020E0502030303020204" pitchFamily="34" charset="0"/>
              </a:rPr>
              <a:t> </a:t>
            </a:r>
            <a:r>
              <a:rPr lang="en-US" sz="1500" dirty="0" err="1">
                <a:latin typeface="Candara" panose="020E0502030303020204" pitchFamily="34" charset="0"/>
              </a:rPr>
              <a:t>вредит</a:t>
            </a:r>
            <a:r>
              <a:rPr lang="en-US" sz="1500" dirty="0">
                <a:latin typeface="Candara" panose="020E0502030303020204" pitchFamily="34" charset="0"/>
              </a:rPr>
              <a:t> и </a:t>
            </a:r>
            <a:r>
              <a:rPr lang="en-US" sz="1500" dirty="0" err="1">
                <a:latin typeface="Candara" panose="020E0502030303020204" pitchFamily="34" charset="0"/>
              </a:rPr>
              <a:t>без</a:t>
            </a:r>
            <a:r>
              <a:rPr lang="en-US" sz="1500" dirty="0">
                <a:latin typeface="Candara" panose="020E0502030303020204" pitchFamily="34" charset="0"/>
              </a:rPr>
              <a:t> </a:t>
            </a:r>
            <a:r>
              <a:rPr lang="en-US" sz="1500" dirty="0" err="1">
                <a:latin typeface="Candara" panose="020E0502030303020204" pitchFamily="34" charset="0"/>
              </a:rPr>
              <a:t>того</a:t>
            </a:r>
            <a:r>
              <a:rPr lang="en-US" sz="1500" dirty="0">
                <a:latin typeface="Candara" panose="020E0502030303020204" pitchFamily="34" charset="0"/>
              </a:rPr>
              <a:t> </a:t>
            </a:r>
            <a:r>
              <a:rPr lang="en-US" sz="1500" dirty="0" err="1">
                <a:latin typeface="Candara" panose="020E0502030303020204" pitchFamily="34" charset="0"/>
              </a:rPr>
              <a:t>легко</a:t>
            </a:r>
            <a:r>
              <a:rPr lang="en-US" sz="1500" dirty="0">
                <a:latin typeface="Candara" panose="020E0502030303020204" pitchFamily="34" charset="0"/>
              </a:rPr>
              <a:t> </a:t>
            </a:r>
            <a:r>
              <a:rPr lang="en-US" sz="1500" dirty="0" err="1">
                <a:latin typeface="Candara" panose="020E0502030303020204" pitchFamily="34" charset="0"/>
              </a:rPr>
              <a:t>теряющей</a:t>
            </a:r>
            <a:r>
              <a:rPr lang="en-US" sz="1500" dirty="0">
                <a:latin typeface="Candara" panose="020E0502030303020204" pitchFamily="34" charset="0"/>
              </a:rPr>
              <a:t> </a:t>
            </a:r>
            <a:r>
              <a:rPr lang="en-US" sz="1500" dirty="0" err="1">
                <a:latin typeface="Candara" panose="020E0502030303020204" pitchFamily="34" charset="0"/>
              </a:rPr>
              <a:t>эластичность</a:t>
            </a:r>
            <a:r>
              <a:rPr lang="en-US" sz="1500" dirty="0">
                <a:latin typeface="Candara" panose="020E0502030303020204" pitchFamily="34" charset="0"/>
              </a:rPr>
              <a:t> </a:t>
            </a:r>
            <a:r>
              <a:rPr lang="en-US" sz="1500" dirty="0" err="1">
                <a:latin typeface="Candara" panose="020E0502030303020204" pitchFamily="34" charset="0"/>
              </a:rPr>
              <a:t>зоне</a:t>
            </a:r>
            <a:r>
              <a:rPr lang="en-US" sz="1500" dirty="0">
                <a:latin typeface="Candara" panose="020E0502030303020204" pitchFamily="34" charset="0"/>
              </a:rPr>
              <a:t>.</a:t>
            </a:r>
          </a:p>
          <a:p>
            <a:pPr marL="285750" indent="-228600">
              <a:lnSpc>
                <a:spcPct val="90000"/>
              </a:lnSpc>
              <a:spcAft>
                <a:spcPts val="600"/>
              </a:spcAft>
              <a:buFont typeface="Arial" panose="020B0604020202020204" pitchFamily="34" charset="0"/>
              <a:buChar char="•"/>
            </a:pPr>
            <a:r>
              <a:rPr lang="en-US" sz="1500" b="0" i="0" dirty="0">
                <a:effectLst/>
                <a:latin typeface="Candara" panose="020E0502030303020204" pitchFamily="34" charset="0"/>
              </a:rPr>
              <a:t>Не </a:t>
            </a:r>
            <a:r>
              <a:rPr lang="en-US" sz="1500" b="0" i="0" dirty="0" err="1">
                <a:effectLst/>
                <a:latin typeface="Candara" panose="020E0502030303020204" pitchFamily="34" charset="0"/>
              </a:rPr>
              <a:t>используйте</a:t>
            </a:r>
            <a:r>
              <a:rPr lang="en-US" sz="1500" b="0" i="0" dirty="0">
                <a:effectLst/>
                <a:latin typeface="Candara" panose="020E0502030303020204" pitchFamily="34" charset="0"/>
              </a:rPr>
              <a:t> </a:t>
            </a:r>
            <a:r>
              <a:rPr lang="en-US" sz="1500" b="0" i="0" dirty="0" err="1">
                <a:effectLst/>
                <a:latin typeface="Candara" panose="020E0502030303020204" pitchFamily="34" charset="0"/>
              </a:rPr>
              <a:t>слишком</a:t>
            </a:r>
            <a:r>
              <a:rPr lang="en-US" sz="1500" b="0" i="0" dirty="0">
                <a:effectLst/>
                <a:latin typeface="Candara" panose="020E0502030303020204" pitchFamily="34" charset="0"/>
              </a:rPr>
              <a:t> </a:t>
            </a:r>
            <a:r>
              <a:rPr lang="en-US" sz="1500" b="0" i="0" dirty="0" err="1">
                <a:effectLst/>
                <a:latin typeface="Candara" panose="020E0502030303020204" pitchFamily="34" charset="0"/>
              </a:rPr>
              <a:t>много</a:t>
            </a:r>
            <a:r>
              <a:rPr lang="en-US" sz="1500" b="0" i="0" dirty="0">
                <a:effectLst/>
                <a:latin typeface="Candara" panose="020E0502030303020204" pitchFamily="34" charset="0"/>
              </a:rPr>
              <a:t> </a:t>
            </a:r>
            <a:r>
              <a:rPr lang="en-US" sz="1500" b="0" i="0" dirty="0" err="1">
                <a:effectLst/>
                <a:latin typeface="Candara" panose="020E0502030303020204" pitchFamily="34" charset="0"/>
              </a:rPr>
              <a:t>крема</a:t>
            </a:r>
            <a:r>
              <a:rPr lang="en-US" sz="1500" b="0" i="0" dirty="0">
                <a:effectLst/>
                <a:latin typeface="Candara" panose="020E0502030303020204" pitchFamily="34" charset="0"/>
              </a:rPr>
              <a:t>, </a:t>
            </a:r>
            <a:r>
              <a:rPr lang="en-US" sz="1500" b="0" i="0" dirty="0" err="1">
                <a:effectLst/>
                <a:latin typeface="Candara" panose="020E0502030303020204" pitchFamily="34" charset="0"/>
              </a:rPr>
              <a:t>это</a:t>
            </a:r>
            <a:r>
              <a:rPr lang="en-US" sz="1500" b="0" i="0" dirty="0">
                <a:effectLst/>
                <a:latin typeface="Candara" panose="020E0502030303020204" pitchFamily="34" charset="0"/>
              </a:rPr>
              <a:t> </a:t>
            </a:r>
            <a:r>
              <a:rPr lang="en-US" sz="1500" b="0" i="0" dirty="0" err="1">
                <a:effectLst/>
                <a:latin typeface="Candara" panose="020E0502030303020204" pitchFamily="34" charset="0"/>
              </a:rPr>
              <a:t>может</a:t>
            </a:r>
            <a:r>
              <a:rPr lang="en-US" sz="1500" b="0" i="0" dirty="0">
                <a:effectLst/>
                <a:latin typeface="Candara" panose="020E0502030303020204" pitchFamily="34" charset="0"/>
              </a:rPr>
              <a:t> </a:t>
            </a:r>
            <a:r>
              <a:rPr lang="en-US" sz="1500" b="0" i="0" dirty="0" err="1">
                <a:effectLst/>
                <a:latin typeface="Candara" panose="020E0502030303020204" pitchFamily="34" charset="0"/>
              </a:rPr>
              <a:t>вызвать</a:t>
            </a:r>
            <a:r>
              <a:rPr lang="en-US" sz="1500" b="0" i="0" dirty="0">
                <a:effectLst/>
                <a:latin typeface="Candara" panose="020E0502030303020204" pitchFamily="34" charset="0"/>
              </a:rPr>
              <a:t> </a:t>
            </a:r>
            <a:r>
              <a:rPr lang="en-US" sz="1500" b="0" i="0" dirty="0" err="1">
                <a:effectLst/>
                <a:latin typeface="Candara" panose="020E0502030303020204" pitchFamily="34" charset="0"/>
              </a:rPr>
              <a:t>отек</a:t>
            </a:r>
            <a:r>
              <a:rPr lang="en-US" sz="1500" b="0" i="0" dirty="0">
                <a:effectLst/>
                <a:latin typeface="Candara" panose="020E0502030303020204" pitchFamily="34" charset="0"/>
              </a:rPr>
              <a:t> – </a:t>
            </a:r>
            <a:r>
              <a:rPr lang="en-US" sz="1500" b="0" i="0" dirty="0" err="1">
                <a:effectLst/>
                <a:latin typeface="Candara" panose="020E0502030303020204" pitchFamily="34" charset="0"/>
              </a:rPr>
              <a:t>оптимальное</a:t>
            </a:r>
            <a:r>
              <a:rPr lang="en-US" sz="1500" b="0" i="0" dirty="0">
                <a:effectLst/>
                <a:latin typeface="Candara" panose="020E0502030303020204" pitchFamily="34" charset="0"/>
              </a:rPr>
              <a:t> </a:t>
            </a:r>
            <a:r>
              <a:rPr lang="en-US" sz="1500" b="0" i="0" dirty="0" err="1">
                <a:effectLst/>
                <a:latin typeface="Candara" panose="020E0502030303020204" pitchFamily="34" charset="0"/>
              </a:rPr>
              <a:t>количество</a:t>
            </a:r>
            <a:r>
              <a:rPr lang="en-US" sz="1500" dirty="0">
                <a:latin typeface="Candara" panose="020E0502030303020204" pitchFamily="34" charset="0"/>
              </a:rPr>
              <a:t> – </a:t>
            </a:r>
            <a:r>
              <a:rPr lang="en-US" sz="1500" dirty="0" err="1">
                <a:latin typeface="Candara" panose="020E0502030303020204" pitchFamily="34" charset="0"/>
              </a:rPr>
              <a:t>размер</a:t>
            </a:r>
            <a:r>
              <a:rPr lang="en-US" sz="1500" dirty="0">
                <a:latin typeface="Candara" panose="020E0502030303020204" pitchFamily="34" charset="0"/>
              </a:rPr>
              <a:t> </a:t>
            </a:r>
            <a:r>
              <a:rPr lang="en-US" sz="1500" dirty="0" err="1">
                <a:latin typeface="Candara" panose="020E0502030303020204" pitchFamily="34" charset="0"/>
              </a:rPr>
              <a:t>рисового</a:t>
            </a:r>
            <a:r>
              <a:rPr lang="en-US" sz="1500" dirty="0">
                <a:latin typeface="Candara" panose="020E0502030303020204" pitchFamily="34" charset="0"/>
              </a:rPr>
              <a:t> </a:t>
            </a:r>
            <a:r>
              <a:rPr lang="en-US" sz="1500" dirty="0" err="1">
                <a:latin typeface="Candara" panose="020E0502030303020204" pitchFamily="34" charset="0"/>
              </a:rPr>
              <a:t>зернышка</a:t>
            </a:r>
            <a:endParaRPr lang="en-US" sz="1500" b="0" i="0" dirty="0">
              <a:effectLst/>
              <a:latin typeface="Candara" panose="020E0502030303020204" pitchFamily="34" charset="0"/>
            </a:endParaRPr>
          </a:p>
        </p:txBody>
      </p:sp>
      <p:pic>
        <p:nvPicPr>
          <p:cNvPr id="3074" name="Picture 2">
            <a:extLst>
              <a:ext uri="{FF2B5EF4-FFF2-40B4-BE49-F238E27FC236}">
                <a16:creationId xmlns:a16="http://schemas.microsoft.com/office/drawing/2014/main" id="{4ECB98B9-0DFA-4ECA-8F19-814D7F2235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97" r="23246"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762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CAD6BF-030E-4D8C-9C7F-11F1C6ABD53B}"/>
              </a:ext>
            </a:extLst>
          </p:cNvPr>
          <p:cNvSpPr/>
          <p:nvPr/>
        </p:nvSpPr>
        <p:spPr>
          <a:xfrm>
            <a:off x="5604679" y="515574"/>
            <a:ext cx="6300717" cy="1718612"/>
          </a:xfrm>
          <a:prstGeom prst="rect">
            <a:avLst/>
          </a:prstGeom>
        </p:spPr>
        <p:txBody>
          <a:bodyPr wrap="square">
            <a:spAutoFit/>
          </a:bodyPr>
          <a:lstStyle/>
          <a:p>
            <a:pPr fontAlgn="base">
              <a:lnSpc>
                <a:spcPct val="107000"/>
              </a:lnSpc>
              <a:spcAft>
                <a:spcPts val="0"/>
              </a:spcAft>
            </a:pPr>
            <a:r>
              <a:rPr lang="ru-RU" sz="2400" b="1" dirty="0">
                <a:solidFill>
                  <a:srgbClr val="000000"/>
                </a:solidFill>
                <a:latin typeface="Candara" panose="020E0502030303020204" pitchFamily="34" charset="0"/>
                <a:ea typeface="Times New Roman" panose="02020603050405020304" pitchFamily="18" charset="0"/>
                <a:cs typeface="Calibri" panose="020F0502020204030204" pitchFamily="34" charset="0"/>
              </a:rPr>
              <a:t>«МАСКИРУЕМСЯ»</a:t>
            </a:r>
            <a:endParaRPr lang="ru-RU" sz="2400" dirty="0">
              <a:latin typeface="Candara" panose="020E0502030303020204" pitchFamily="34" charset="0"/>
              <a:ea typeface="Calibri" panose="020F0502020204030204" pitchFamily="34" charset="0"/>
              <a:cs typeface="Times New Roman" panose="02020603050405020304" pitchFamily="18" charset="0"/>
            </a:endParaRPr>
          </a:p>
          <a:p>
            <a:r>
              <a:rPr lang="ru-RU" sz="1600" dirty="0">
                <a:solidFill>
                  <a:srgbClr val="000000"/>
                </a:solidFill>
                <a:latin typeface="Candara" panose="020E0502030303020204" pitchFamily="34" charset="0"/>
                <a:ea typeface="Times New Roman" panose="02020603050405020304" pitchFamily="18" charset="0"/>
              </a:rPr>
              <a:t>Увеличьте эффективность вашего ухода</a:t>
            </a:r>
          </a:p>
          <a:p>
            <a:endParaRPr lang="ru-RU" sz="1600" dirty="0">
              <a:solidFill>
                <a:srgbClr val="000000"/>
              </a:solidFill>
              <a:latin typeface="Candara" panose="020E0502030303020204" pitchFamily="34" charset="0"/>
              <a:ea typeface="Times New Roman" panose="02020603050405020304" pitchFamily="18" charset="0"/>
            </a:endParaRPr>
          </a:p>
          <a:p>
            <a:r>
              <a:rPr lang="ru-RU" sz="1600" dirty="0">
                <a:solidFill>
                  <a:srgbClr val="000000"/>
                </a:solidFill>
                <a:latin typeface="Candara" panose="020E0502030303020204" pitchFamily="34" charset="0"/>
                <a:ea typeface="Times New Roman" panose="02020603050405020304" pitchFamily="18" charset="0"/>
              </a:rPr>
              <a:t>2-3 раза в неделю делайте маски, подтягивающие кожу, во время похудения, не забывайте про отшелушивание</a:t>
            </a:r>
            <a:endParaRPr lang="en-US" sz="1600" dirty="0">
              <a:solidFill>
                <a:srgbClr val="000000"/>
              </a:solidFill>
              <a:latin typeface="Candara" panose="020E0502030303020204" pitchFamily="34" charset="0"/>
              <a:ea typeface="Times New Roman" panose="02020603050405020304" pitchFamily="18" charset="0"/>
            </a:endParaRPr>
          </a:p>
          <a:p>
            <a:r>
              <a:rPr lang="ru-RU" sz="1600" dirty="0">
                <a:solidFill>
                  <a:srgbClr val="000000"/>
                </a:solidFill>
                <a:latin typeface="Candara" panose="020E0502030303020204" pitchFamily="34" charset="0"/>
              </a:rPr>
              <a:t>Оцените мгновенный видимый результат</a:t>
            </a:r>
            <a:endParaRPr lang="ru-RU" sz="1600" dirty="0">
              <a:latin typeface="Candara" panose="020E0502030303020204" pitchFamily="34" charset="0"/>
            </a:endParaRPr>
          </a:p>
        </p:txBody>
      </p:sp>
      <p:sp>
        <p:nvSpPr>
          <p:cNvPr id="4" name="TextBox 3">
            <a:extLst>
              <a:ext uri="{FF2B5EF4-FFF2-40B4-BE49-F238E27FC236}">
                <a16:creationId xmlns:a16="http://schemas.microsoft.com/office/drawing/2014/main" id="{04711216-D752-4CA8-BB09-E849E540D79C}"/>
              </a:ext>
            </a:extLst>
          </p:cNvPr>
          <p:cNvSpPr txBox="1"/>
          <p:nvPr/>
        </p:nvSpPr>
        <p:spPr>
          <a:xfrm>
            <a:off x="5750255" y="2477192"/>
            <a:ext cx="2308645" cy="369332"/>
          </a:xfrm>
          <a:prstGeom prst="rect">
            <a:avLst/>
          </a:prstGeom>
          <a:noFill/>
        </p:spPr>
        <p:txBody>
          <a:bodyPr wrap="none" rtlCol="0">
            <a:spAutoFit/>
          </a:bodyPr>
          <a:lstStyle/>
          <a:p>
            <a:r>
              <a:rPr lang="ru-RU" dirty="0">
                <a:latin typeface="Candara" panose="020E0502030303020204" pitchFamily="34" charset="0"/>
              </a:rPr>
              <a:t>РЕКОМЕНДУЕМ ВАМ</a:t>
            </a:r>
          </a:p>
        </p:txBody>
      </p:sp>
      <p:pic>
        <p:nvPicPr>
          <p:cNvPr id="17410" name="Picture 2">
            <a:extLst>
              <a:ext uri="{FF2B5EF4-FFF2-40B4-BE49-F238E27FC236}">
                <a16:creationId xmlns:a16="http://schemas.microsoft.com/office/drawing/2014/main" id="{6ADE6959-92BF-427A-A959-5CF584521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01" y="723285"/>
            <a:ext cx="4902011" cy="4902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food&#10;&#10;Description automatically generated">
            <a:extLst>
              <a:ext uri="{FF2B5EF4-FFF2-40B4-BE49-F238E27FC236}">
                <a16:creationId xmlns:a16="http://schemas.microsoft.com/office/drawing/2014/main" id="{F7AC85F4-AE6C-4A78-A230-B68DEE61A8BD}"/>
              </a:ext>
            </a:extLst>
          </p:cNvPr>
          <p:cNvPicPr>
            <a:picLocks noChangeAspect="1"/>
          </p:cNvPicPr>
          <p:nvPr/>
        </p:nvPicPr>
        <p:blipFill rotWithShape="1">
          <a:blip r:embed="rId4">
            <a:extLst>
              <a:ext uri="{28A0092B-C50C-407E-A947-70E740481C1C}">
                <a14:useLocalDpi xmlns:a14="http://schemas.microsoft.com/office/drawing/2010/main" val="0"/>
              </a:ext>
            </a:extLst>
          </a:blip>
          <a:srcRect l="30691" t="32677" r="24458" b="31940"/>
          <a:stretch/>
        </p:blipFill>
        <p:spPr>
          <a:xfrm>
            <a:off x="5425157" y="2915419"/>
            <a:ext cx="2308645" cy="2426525"/>
          </a:xfrm>
          <a:prstGeom prst="rect">
            <a:avLst/>
          </a:prstGeom>
        </p:spPr>
      </p:pic>
      <p:pic>
        <p:nvPicPr>
          <p:cNvPr id="14" name="Picture 13" descr="A close up of a bottle&#10;&#10;Description automatically generated">
            <a:extLst>
              <a:ext uri="{FF2B5EF4-FFF2-40B4-BE49-F238E27FC236}">
                <a16:creationId xmlns:a16="http://schemas.microsoft.com/office/drawing/2014/main" id="{0CB6998F-D914-4C46-828C-54CF627D7C7E}"/>
              </a:ext>
            </a:extLst>
          </p:cNvPr>
          <p:cNvPicPr>
            <a:picLocks noChangeAspect="1"/>
          </p:cNvPicPr>
          <p:nvPr/>
        </p:nvPicPr>
        <p:blipFill rotWithShape="1">
          <a:blip r:embed="rId5">
            <a:extLst>
              <a:ext uri="{28A0092B-C50C-407E-A947-70E740481C1C}">
                <a14:useLocalDpi xmlns:a14="http://schemas.microsoft.com/office/drawing/2010/main" val="0"/>
              </a:ext>
            </a:extLst>
          </a:blip>
          <a:srcRect l="27245" t="34195" r="27906" b="29950"/>
          <a:stretch/>
        </p:blipFill>
        <p:spPr>
          <a:xfrm>
            <a:off x="9837485" y="3014986"/>
            <a:ext cx="2308645" cy="2458932"/>
          </a:xfrm>
          <a:prstGeom prst="rect">
            <a:avLst/>
          </a:prstGeom>
        </p:spPr>
      </p:pic>
      <p:sp>
        <p:nvSpPr>
          <p:cNvPr id="17" name="Rectangle 16">
            <a:extLst>
              <a:ext uri="{FF2B5EF4-FFF2-40B4-BE49-F238E27FC236}">
                <a16:creationId xmlns:a16="http://schemas.microsoft.com/office/drawing/2014/main" id="{6AA93580-DD62-476A-9A58-6FD732C234D8}"/>
              </a:ext>
            </a:extLst>
          </p:cNvPr>
          <p:cNvSpPr/>
          <p:nvPr/>
        </p:nvSpPr>
        <p:spPr>
          <a:xfrm>
            <a:off x="5178512" y="5355868"/>
            <a:ext cx="2657475" cy="584775"/>
          </a:xfrm>
          <a:prstGeom prst="rect">
            <a:avLst/>
          </a:prstGeom>
        </p:spPr>
        <p:txBody>
          <a:bodyPr vert="horz" lIns="91440" tIns="45720" rIns="91440" bIns="45720" rtlCol="0">
            <a:noAutofit/>
          </a:bodyPr>
          <a:lstStyle/>
          <a:p>
            <a:pPr algn="ctr" defTabSz="914172"/>
            <a:r>
              <a:rPr lang="en-US" sz="1400" dirty="0">
                <a:latin typeface="Candara" panose="020E0502030303020204" pitchFamily="34" charset="0"/>
                <a:cs typeface="Arial" panose="020B0604020202020204" pitchFamily="34" charset="0"/>
              </a:rPr>
              <a:t>ARTISTRY SIGNATURE</a:t>
            </a:r>
          </a:p>
          <a:p>
            <a:pPr algn="ctr" defTabSz="914172"/>
            <a:r>
              <a:rPr lang="en-US" sz="1400" dirty="0">
                <a:latin typeface="Candara" panose="020E0502030303020204" pitchFamily="34" charset="0"/>
                <a:cs typeface="Arial" panose="020B0604020202020204" pitchFamily="34" charset="0"/>
              </a:rPr>
              <a:t> SELECT</a:t>
            </a:r>
          </a:p>
          <a:p>
            <a:pPr algn="ctr" defTabSz="914172"/>
            <a:r>
              <a:rPr lang="ru-RU" sz="1400" dirty="0">
                <a:latin typeface="Candara" panose="020E0502030303020204" pitchFamily="34" charset="0"/>
                <a:cs typeface="Arial" panose="020B0604020202020204" pitchFamily="34" charset="0"/>
              </a:rPr>
              <a:t>Укрепляющая моделирующая маска для кожи лица</a:t>
            </a:r>
          </a:p>
        </p:txBody>
      </p:sp>
      <p:sp>
        <p:nvSpPr>
          <p:cNvPr id="18" name="Rectangle 17">
            <a:extLst>
              <a:ext uri="{FF2B5EF4-FFF2-40B4-BE49-F238E27FC236}">
                <a16:creationId xmlns:a16="http://schemas.microsoft.com/office/drawing/2014/main" id="{1C24DC25-F286-4769-BB3D-754A05B5B5FC}"/>
              </a:ext>
            </a:extLst>
          </p:cNvPr>
          <p:cNvSpPr/>
          <p:nvPr/>
        </p:nvSpPr>
        <p:spPr>
          <a:xfrm>
            <a:off x="10117560" y="5341944"/>
            <a:ext cx="2089781" cy="584775"/>
          </a:xfrm>
          <a:prstGeom prst="rect">
            <a:avLst/>
          </a:prstGeom>
        </p:spPr>
        <p:txBody>
          <a:bodyPr vert="horz" lIns="91440" tIns="45720" rIns="91440" bIns="45720" rtlCol="0">
            <a:noAutofit/>
          </a:bodyPr>
          <a:lstStyle/>
          <a:p>
            <a:pPr algn="ctr" defTabSz="914172"/>
            <a:r>
              <a:rPr lang="en-US" sz="1400" dirty="0">
                <a:latin typeface="Candara" panose="020E0502030303020204" pitchFamily="34" charset="0"/>
                <a:cs typeface="Arial" panose="020B0604020202020204" pitchFamily="34" charset="0"/>
              </a:rPr>
              <a:t>ARTISTRY SIGNATURE SELECT</a:t>
            </a:r>
          </a:p>
          <a:p>
            <a:pPr algn="ctr" defTabSz="914172"/>
            <a:r>
              <a:rPr lang="ru-RU" sz="1400" dirty="0">
                <a:latin typeface="Candara" panose="020E0502030303020204" pitchFamily="34" charset="0"/>
                <a:cs typeface="Arial" panose="020B0604020202020204" pitchFamily="34" charset="0"/>
              </a:rPr>
              <a:t>Маска, осветляющая тон кожи</a:t>
            </a:r>
          </a:p>
        </p:txBody>
      </p:sp>
      <p:pic>
        <p:nvPicPr>
          <p:cNvPr id="5" name="Picture 4" descr="A picture containing toiletry&#10;&#10;Description automatically generated">
            <a:extLst>
              <a:ext uri="{FF2B5EF4-FFF2-40B4-BE49-F238E27FC236}">
                <a16:creationId xmlns:a16="http://schemas.microsoft.com/office/drawing/2014/main" id="{A4876E74-FBE4-4E73-BC7F-D3945740E07D}"/>
              </a:ext>
            </a:extLst>
          </p:cNvPr>
          <p:cNvPicPr>
            <a:picLocks noChangeAspect="1"/>
          </p:cNvPicPr>
          <p:nvPr/>
        </p:nvPicPr>
        <p:blipFill rotWithShape="1">
          <a:blip r:embed="rId6">
            <a:extLst>
              <a:ext uri="{28A0092B-C50C-407E-A947-70E740481C1C}">
                <a14:useLocalDpi xmlns:a14="http://schemas.microsoft.com/office/drawing/2010/main" val="0"/>
              </a:ext>
            </a:extLst>
          </a:blip>
          <a:srcRect l="30512" t="36121" r="28286" b="32578"/>
          <a:stretch/>
        </p:blipFill>
        <p:spPr>
          <a:xfrm>
            <a:off x="7672936" y="3083335"/>
            <a:ext cx="2225416" cy="2252415"/>
          </a:xfrm>
          <a:prstGeom prst="rect">
            <a:avLst/>
          </a:prstGeom>
        </p:spPr>
      </p:pic>
      <p:sp>
        <p:nvSpPr>
          <p:cNvPr id="13" name="Rectangle 12">
            <a:extLst>
              <a:ext uri="{FF2B5EF4-FFF2-40B4-BE49-F238E27FC236}">
                <a16:creationId xmlns:a16="http://schemas.microsoft.com/office/drawing/2014/main" id="{095B0B6F-01E1-4421-A1A0-FA4CB3B47B57}"/>
              </a:ext>
            </a:extLst>
          </p:cNvPr>
          <p:cNvSpPr/>
          <p:nvPr/>
        </p:nvSpPr>
        <p:spPr>
          <a:xfrm>
            <a:off x="7733802" y="5364740"/>
            <a:ext cx="2657475" cy="1151807"/>
          </a:xfrm>
          <a:prstGeom prst="rect">
            <a:avLst/>
          </a:prstGeom>
        </p:spPr>
        <p:txBody>
          <a:bodyPr vert="horz" lIns="91440" tIns="45720" rIns="91440" bIns="45720" rtlCol="0">
            <a:noAutofit/>
          </a:bodyPr>
          <a:lstStyle/>
          <a:p>
            <a:pPr algn="ctr" defTabSz="914172"/>
            <a:r>
              <a:rPr lang="en-US" sz="1400" dirty="0">
                <a:latin typeface="Candara" panose="020E0502030303020204" pitchFamily="34" charset="0"/>
                <a:cs typeface="Arial" panose="020B0604020202020204" pitchFamily="34" charset="0"/>
              </a:rPr>
              <a:t>ARTISTRY SIGNATURE</a:t>
            </a:r>
          </a:p>
          <a:p>
            <a:pPr algn="ctr" defTabSz="914172"/>
            <a:r>
              <a:rPr lang="en-US" sz="1400" dirty="0">
                <a:latin typeface="Candara" panose="020E0502030303020204" pitchFamily="34" charset="0"/>
                <a:cs typeface="Arial" panose="020B0604020202020204" pitchFamily="34" charset="0"/>
              </a:rPr>
              <a:t> SELECT</a:t>
            </a:r>
          </a:p>
          <a:p>
            <a:pPr algn="ctr" defTabSz="914172"/>
            <a:r>
              <a:rPr lang="ru-RU" sz="1400" dirty="0">
                <a:latin typeface="Candara" panose="020E0502030303020204" pitchFamily="34" charset="0"/>
                <a:cs typeface="Arial" panose="020B0604020202020204" pitchFamily="34" charset="0"/>
              </a:rPr>
              <a:t>Отшелушивающая маска для кожи лица</a:t>
            </a:r>
          </a:p>
        </p:txBody>
      </p:sp>
    </p:spTree>
    <p:extLst>
      <p:ext uri="{BB962C8B-B14F-4D97-AF65-F5344CB8AC3E}">
        <p14:creationId xmlns:p14="http://schemas.microsoft.com/office/powerpoint/2010/main" val="3974932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C5EC9B-C6FA-42D4-BDC5-687E78A56E62}"/>
              </a:ext>
            </a:extLst>
          </p:cNvPr>
          <p:cNvSpPr/>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sz="2400" b="0" i="0" dirty="0" err="1">
                <a:effectLst/>
                <a:latin typeface="Franklin Gothic Demi" panose="020B0703020102020204" pitchFamily="34" charset="0"/>
              </a:rPr>
              <a:t>Многие</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кто</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стремится</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похудеть</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считают</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как</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только</a:t>
            </a:r>
            <a:r>
              <a:rPr lang="en-US" sz="2400" b="0" i="0" dirty="0">
                <a:effectLst/>
                <a:latin typeface="Franklin Gothic Demi" panose="020B0703020102020204" pitchFamily="34" charset="0"/>
              </a:rPr>
              <a:t> </a:t>
            </a:r>
            <a:r>
              <a:rPr lang="ru-RU" sz="2400" dirty="0">
                <a:latin typeface="Franklin Gothic Demi" panose="020B0703020102020204" pitchFamily="34" charset="0"/>
              </a:rPr>
              <a:t>вес</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уйдет</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они</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станут</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стройными</a:t>
            </a:r>
            <a:r>
              <a:rPr lang="en-US" sz="2400" b="0" i="0" dirty="0">
                <a:effectLst/>
                <a:latin typeface="Franklin Gothic Demi" panose="020B0703020102020204" pitchFamily="34" charset="0"/>
              </a:rPr>
              <a:t> и </a:t>
            </a:r>
            <a:r>
              <a:rPr lang="en-US" sz="2400" b="0" i="0" dirty="0" err="1">
                <a:effectLst/>
                <a:latin typeface="Franklin Gothic Demi" panose="020B0703020102020204" pitchFamily="34" charset="0"/>
              </a:rPr>
              <a:t>красивыми</a:t>
            </a:r>
            <a:r>
              <a:rPr lang="en-US" sz="2400" b="0" i="0" dirty="0">
                <a:effectLst/>
                <a:latin typeface="Franklin Gothic Demi" panose="020B0703020102020204" pitchFamily="34" charset="0"/>
              </a:rPr>
              <a:t>.</a:t>
            </a:r>
            <a:endParaRPr lang="ru-RU" sz="2400" b="0" i="0" dirty="0">
              <a:effectLst/>
              <a:latin typeface="Franklin Gothic Demi" panose="020B0703020102020204" pitchFamily="34" charset="0"/>
            </a:endParaRPr>
          </a:p>
          <a:p>
            <a:pPr>
              <a:lnSpc>
                <a:spcPct val="90000"/>
              </a:lnSpc>
              <a:spcAft>
                <a:spcPts val="600"/>
              </a:spcAft>
            </a:pPr>
            <a:r>
              <a:rPr lang="en-US" sz="2400" b="0" i="0" dirty="0">
                <a:effectLst/>
                <a:latin typeface="Franklin Gothic Demi" panose="020B0703020102020204" pitchFamily="34" charset="0"/>
              </a:rPr>
              <a:t>К </a:t>
            </a:r>
            <a:r>
              <a:rPr lang="en-US" sz="2400" b="0" i="0" dirty="0" err="1">
                <a:effectLst/>
                <a:latin typeface="Franklin Gothic Demi" panose="020B0703020102020204" pitchFamily="34" charset="0"/>
              </a:rPr>
              <a:t>сожалению</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это</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не</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так</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Привлекательность</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похудевшего</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человека</a:t>
            </a:r>
            <a:r>
              <a:rPr lang="ru-RU" sz="2400" dirty="0">
                <a:latin typeface="Franklin Gothic Demi" panose="020B0703020102020204" pitchFamily="34" charset="0"/>
              </a:rPr>
              <a:t>, </a:t>
            </a:r>
            <a:r>
              <a:rPr lang="en-US" sz="2400" b="0" i="0" dirty="0" err="1">
                <a:effectLst/>
                <a:latin typeface="Franklin Gothic Demi" panose="020B0703020102020204" pitchFamily="34" charset="0"/>
              </a:rPr>
              <a:t>или</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ее</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отсутстви</a:t>
            </a:r>
            <a:r>
              <a:rPr lang="ru-RU" sz="2400" b="0" i="0" dirty="0">
                <a:effectLst/>
                <a:latin typeface="Franklin Gothic Demi" panose="020B0703020102020204" pitchFamily="34" charset="0"/>
              </a:rPr>
              <a:t>е,</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будет</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зависеть</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от</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состояния</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его</a:t>
            </a:r>
            <a:r>
              <a:rPr lang="en-US" sz="2400" b="0" i="0" dirty="0">
                <a:effectLst/>
                <a:latin typeface="Franklin Gothic Demi" panose="020B0703020102020204" pitchFamily="34" charset="0"/>
              </a:rPr>
              <a:t> </a:t>
            </a:r>
            <a:r>
              <a:rPr lang="en-US" sz="2400" b="0" i="0" dirty="0" err="1">
                <a:effectLst/>
                <a:latin typeface="Franklin Gothic Demi" panose="020B0703020102020204" pitchFamily="34" charset="0"/>
              </a:rPr>
              <a:t>кожи</a:t>
            </a:r>
            <a:r>
              <a:rPr lang="en-US" b="0" i="0" dirty="0">
                <a:effectLst/>
              </a:rPr>
              <a:t>.</a:t>
            </a:r>
            <a:endParaRPr lang="en-US" dirty="0"/>
          </a:p>
        </p:txBody>
      </p:sp>
      <p:pic>
        <p:nvPicPr>
          <p:cNvPr id="2050" name="Picture 2">
            <a:extLst>
              <a:ext uri="{FF2B5EF4-FFF2-40B4-BE49-F238E27FC236}">
                <a16:creationId xmlns:a16="http://schemas.microsoft.com/office/drawing/2014/main" id="{B13512EA-B1E5-4BA5-A399-2963907B9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9" r="19360"/>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059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1DAC7-11CD-4784-8798-8DE5BE0E9115}"/>
              </a:ext>
            </a:extLst>
          </p:cNvPr>
          <p:cNvSpPr/>
          <p:nvPr/>
        </p:nvSpPr>
        <p:spPr>
          <a:xfrm>
            <a:off x="197329" y="924280"/>
            <a:ext cx="6300717" cy="1367939"/>
          </a:xfrm>
          <a:prstGeom prst="rect">
            <a:avLst/>
          </a:prstGeom>
        </p:spPr>
        <p:txBody>
          <a:bodyPr wrap="square">
            <a:spAutoFit/>
          </a:bodyPr>
          <a:lstStyle/>
          <a:p>
            <a:pPr fontAlgn="base">
              <a:lnSpc>
                <a:spcPct val="107000"/>
              </a:lnSpc>
              <a:spcAft>
                <a:spcPts val="0"/>
              </a:spcAft>
            </a:pPr>
            <a:r>
              <a:rPr lang="ru-RU" b="1" dirty="0">
                <a:solidFill>
                  <a:srgbClr val="000000"/>
                </a:solidFill>
                <a:latin typeface="Candara" panose="020E0502030303020204" pitchFamily="34" charset="0"/>
                <a:cs typeface="Calibri" panose="020F0502020204030204" pitchFamily="34" charset="0"/>
              </a:rPr>
              <a:t>СДЕЛАЙТЕ ПРОЦЕДУРУ ЭФФЕКТИВНЕЕ,</a:t>
            </a:r>
          </a:p>
          <a:p>
            <a:pPr fontAlgn="base">
              <a:lnSpc>
                <a:spcPct val="107000"/>
              </a:lnSpc>
              <a:spcAft>
                <a:spcPts val="0"/>
              </a:spcAft>
            </a:pPr>
            <a:r>
              <a:rPr lang="ru-RU" b="1" dirty="0">
                <a:solidFill>
                  <a:srgbClr val="000000"/>
                </a:solidFill>
                <a:latin typeface="Candara" panose="020E0502030303020204" pitchFamily="34" charset="0"/>
                <a:cs typeface="Calibri" panose="020F0502020204030204" pitchFamily="34" charset="0"/>
              </a:rPr>
              <a:t>ИСПОЛЬЗУЙТЕ МУЛЬТИМАСКИНГ</a:t>
            </a:r>
          </a:p>
          <a:p>
            <a:pPr fontAlgn="base">
              <a:lnSpc>
                <a:spcPct val="107000"/>
              </a:lnSpc>
              <a:spcAft>
                <a:spcPts val="0"/>
              </a:spcAft>
            </a:pPr>
            <a:endParaRPr lang="ru-RU" b="1" dirty="0">
              <a:solidFill>
                <a:srgbClr val="000000"/>
              </a:solidFill>
              <a:latin typeface="Candara" panose="020E0502030303020204" pitchFamily="34" charset="0"/>
              <a:cs typeface="Calibri" panose="020F0502020204030204" pitchFamily="34" charset="0"/>
            </a:endParaRPr>
          </a:p>
          <a:p>
            <a:pPr fontAlgn="base">
              <a:lnSpc>
                <a:spcPct val="107000"/>
              </a:lnSpc>
              <a:spcAft>
                <a:spcPts val="0"/>
              </a:spcAft>
            </a:pPr>
            <a:r>
              <a:rPr lang="ru-RU" sz="1200" dirty="0">
                <a:solidFill>
                  <a:srgbClr val="000000"/>
                </a:solidFill>
                <a:latin typeface="Candara" panose="020E0502030303020204" pitchFamily="34" charset="0"/>
                <a:cs typeface="Calibri" panose="020F0502020204030204" pitchFamily="34" charset="0"/>
              </a:rPr>
              <a:t>ПОДДЕРЖАТЬ УПРУГОСТЬ КОЖИ ПОМОЖЕТ ПРОСТОЙ РЕЦЕПТ</a:t>
            </a:r>
            <a:r>
              <a:rPr lang="en-US" sz="1200" dirty="0">
                <a:solidFill>
                  <a:srgbClr val="000000"/>
                </a:solidFill>
                <a:latin typeface="Candara" panose="020E0502030303020204" pitchFamily="34" charset="0"/>
                <a:cs typeface="Calibri" panose="020F0502020204030204" pitchFamily="34" charset="0"/>
              </a:rPr>
              <a:t> “</a:t>
            </a:r>
            <a:r>
              <a:rPr lang="ru-RU" sz="1200" b="1" dirty="0">
                <a:solidFill>
                  <a:srgbClr val="000000"/>
                </a:solidFill>
                <a:latin typeface="Candara" panose="020E0502030303020204" pitchFamily="34" charset="0"/>
                <a:cs typeface="Calibri" panose="020F0502020204030204" pitchFamily="34" charset="0"/>
              </a:rPr>
              <a:t>МГНОВЕННЫЙ ЛИФТИНГ</a:t>
            </a:r>
            <a:r>
              <a:rPr lang="ru-RU" sz="1200" dirty="0">
                <a:solidFill>
                  <a:srgbClr val="000000"/>
                </a:solidFill>
                <a:latin typeface="Candara" panose="020E0502030303020204" pitchFamily="34" charset="0"/>
                <a:cs typeface="Calibri" panose="020F0502020204030204" pitchFamily="34" charset="0"/>
              </a:rPr>
              <a:t>»</a:t>
            </a:r>
          </a:p>
          <a:p>
            <a:pPr fontAlgn="base">
              <a:lnSpc>
                <a:spcPct val="107000"/>
              </a:lnSpc>
              <a:spcAft>
                <a:spcPts val="0"/>
              </a:spcAft>
            </a:pPr>
            <a:r>
              <a:rPr lang="ru-RU" sz="1200" dirty="0">
                <a:solidFill>
                  <a:srgbClr val="000000"/>
                </a:solidFill>
                <a:latin typeface="Candara" panose="020E0502030303020204" pitchFamily="34" charset="0"/>
                <a:cs typeface="Calibri" panose="020F0502020204030204" pitchFamily="34" charset="0"/>
              </a:rPr>
              <a:t>ПОВТОРЯЙТЕ ЕЖЕНЕДЕЛЬНО</a:t>
            </a:r>
            <a:endParaRPr lang="ru-RU" sz="1000" dirty="0">
              <a:latin typeface="Candara" panose="020E0502030303020204" pitchFamily="34" charset="0"/>
            </a:endParaRPr>
          </a:p>
        </p:txBody>
      </p:sp>
      <p:sp>
        <p:nvSpPr>
          <p:cNvPr id="5" name="Rectangle 4">
            <a:extLst>
              <a:ext uri="{FF2B5EF4-FFF2-40B4-BE49-F238E27FC236}">
                <a16:creationId xmlns:a16="http://schemas.microsoft.com/office/drawing/2014/main" id="{6FF60C12-AB98-4630-AAD1-4E44D2232027}"/>
              </a:ext>
            </a:extLst>
          </p:cNvPr>
          <p:cNvSpPr/>
          <p:nvPr/>
        </p:nvSpPr>
        <p:spPr>
          <a:xfrm>
            <a:off x="197329" y="277949"/>
            <a:ext cx="2384627" cy="646331"/>
          </a:xfrm>
          <a:prstGeom prst="rect">
            <a:avLst/>
          </a:prstGeom>
        </p:spPr>
        <p:txBody>
          <a:bodyPr wrap="none">
            <a:spAutoFit/>
          </a:bodyPr>
          <a:lstStyle/>
          <a:p>
            <a:pPr>
              <a:lnSpc>
                <a:spcPct val="90000"/>
              </a:lnSpc>
              <a:spcBef>
                <a:spcPct val="0"/>
              </a:spcBef>
              <a:spcAft>
                <a:spcPts val="600"/>
              </a:spcAft>
            </a:pPr>
            <a:r>
              <a:rPr lang="en-US" sz="4000" b="1" dirty="0"/>
              <a:t>ЛАЙФХАК</a:t>
            </a:r>
          </a:p>
        </p:txBody>
      </p:sp>
      <p:pic>
        <p:nvPicPr>
          <p:cNvPr id="2" name="Picture 1">
            <a:extLst>
              <a:ext uri="{FF2B5EF4-FFF2-40B4-BE49-F238E27FC236}">
                <a16:creationId xmlns:a16="http://schemas.microsoft.com/office/drawing/2014/main" id="{59332A6D-829D-4901-89CE-C575E58C8D04}"/>
              </a:ext>
            </a:extLst>
          </p:cNvPr>
          <p:cNvPicPr>
            <a:picLocks noChangeAspect="1"/>
          </p:cNvPicPr>
          <p:nvPr/>
        </p:nvPicPr>
        <p:blipFill rotWithShape="1">
          <a:blip r:embed="rId3"/>
          <a:srcRect t="2145" r="2646"/>
          <a:stretch/>
        </p:blipFill>
        <p:spPr>
          <a:xfrm>
            <a:off x="197328" y="2615878"/>
            <a:ext cx="6300717" cy="3920112"/>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9663056F-51CD-4E18-BA60-F07F0DE665B5}"/>
              </a:ext>
            </a:extLst>
          </p:cNvPr>
          <p:cNvPicPr>
            <a:picLocks noChangeAspect="1"/>
          </p:cNvPicPr>
          <p:nvPr/>
        </p:nvPicPr>
        <p:blipFill rotWithShape="1">
          <a:blip r:embed="rId4">
            <a:extLst>
              <a:ext uri="{28A0092B-C50C-407E-A947-70E740481C1C}">
                <a14:useLocalDpi xmlns:a14="http://schemas.microsoft.com/office/drawing/2010/main" val="0"/>
              </a:ext>
            </a:extLst>
          </a:blip>
          <a:srcRect l="15840" r="26109"/>
          <a:stretch/>
        </p:blipFill>
        <p:spPr>
          <a:xfrm>
            <a:off x="6498045" y="277949"/>
            <a:ext cx="5256134" cy="6036197"/>
          </a:xfrm>
          <a:prstGeom prst="rect">
            <a:avLst/>
          </a:prstGeom>
        </p:spPr>
      </p:pic>
    </p:spTree>
    <p:extLst>
      <p:ext uri="{BB962C8B-B14F-4D97-AF65-F5344CB8AC3E}">
        <p14:creationId xmlns:p14="http://schemas.microsoft.com/office/powerpoint/2010/main" val="94302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0012B4-EB86-4BB0-80DE-37A7BB5CC3CA}"/>
              </a:ext>
            </a:extLst>
          </p:cNvPr>
          <p:cNvSpPr txBox="1">
            <a:spLocks/>
          </p:cNvSpPr>
          <p:nvPr/>
        </p:nvSpPr>
        <p:spPr>
          <a:xfrm>
            <a:off x="0" y="128429"/>
            <a:ext cx="11926849" cy="662152"/>
          </a:xfrm>
          <a:prstGeom prst="rect">
            <a:avLst/>
          </a:prstGeom>
        </p:spPr>
        <p:txBody>
          <a:bodyPr vert="horz" lIns="91440" tIns="45720" rIns="91440" bIns="45720" rtlCol="0" anchor="ctr">
            <a:noAutofit/>
          </a:bodyPr>
          <a:lstStyle>
            <a:defPPr>
              <a:defRPr lang="ru-RU"/>
            </a:defPPr>
            <a:lvl1pPr indent="0">
              <a:lnSpc>
                <a:spcPct val="90000"/>
              </a:lnSpc>
              <a:spcBef>
                <a:spcPts val="1000"/>
              </a:spcBef>
              <a:buFont typeface="Arial" panose="020B0604020202020204" pitchFamily="34" charset="0"/>
              <a:buNone/>
              <a:defRPr sz="4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latin typeface="Candara" panose="020E0502030303020204" pitchFamily="34" charset="0"/>
              </a:rPr>
              <a:t>Правила вашего домашнего ухода за кожей </a:t>
            </a:r>
          </a:p>
        </p:txBody>
      </p:sp>
      <p:sp>
        <p:nvSpPr>
          <p:cNvPr id="4" name="Rectangle 3">
            <a:extLst>
              <a:ext uri="{FF2B5EF4-FFF2-40B4-BE49-F238E27FC236}">
                <a16:creationId xmlns:a16="http://schemas.microsoft.com/office/drawing/2014/main" id="{CB607998-D342-4F3D-9161-EF0CE39FD708}"/>
              </a:ext>
            </a:extLst>
          </p:cNvPr>
          <p:cNvSpPr/>
          <p:nvPr/>
        </p:nvSpPr>
        <p:spPr>
          <a:xfrm>
            <a:off x="269573" y="1905285"/>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1</a:t>
            </a:r>
            <a:endParaRPr lang="en-US" b="1" dirty="0">
              <a:solidFill>
                <a:srgbClr val="7E824A"/>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D67B1D-7E49-4020-BC74-E261A5C24D91}"/>
              </a:ext>
            </a:extLst>
          </p:cNvPr>
          <p:cNvSpPr/>
          <p:nvPr/>
        </p:nvSpPr>
        <p:spPr>
          <a:xfrm>
            <a:off x="3444875" y="1937020"/>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3</a:t>
            </a:r>
            <a:endParaRPr lang="en-US" b="1" dirty="0">
              <a:solidFill>
                <a:srgbClr val="7E824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7311335-F4BB-4CC4-A6AB-07A6628C1D71}"/>
              </a:ext>
            </a:extLst>
          </p:cNvPr>
          <p:cNvSpPr/>
          <p:nvPr/>
        </p:nvSpPr>
        <p:spPr>
          <a:xfrm>
            <a:off x="5188177" y="1937020"/>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4</a:t>
            </a:r>
            <a:endParaRPr lang="en-US" b="1" dirty="0">
              <a:solidFill>
                <a:srgbClr val="7E824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36C820-4E31-4A05-826D-3412C33DD990}"/>
              </a:ext>
            </a:extLst>
          </p:cNvPr>
          <p:cNvSpPr/>
          <p:nvPr/>
        </p:nvSpPr>
        <p:spPr>
          <a:xfrm>
            <a:off x="7046771" y="1931184"/>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5</a:t>
            </a:r>
            <a:endParaRPr lang="en-US" b="1" dirty="0">
              <a:solidFill>
                <a:srgbClr val="7E824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E2B62EE-0370-4FD8-B31F-26ABA20EEBF0}"/>
              </a:ext>
            </a:extLst>
          </p:cNvPr>
          <p:cNvSpPr/>
          <p:nvPr/>
        </p:nvSpPr>
        <p:spPr>
          <a:xfrm>
            <a:off x="8743183" y="1940629"/>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6</a:t>
            </a:r>
            <a:endParaRPr lang="en-US" b="1" dirty="0">
              <a:solidFill>
                <a:srgbClr val="7E824A"/>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9E34C82-423A-48DF-BD4F-EC1E4CD7D3E7}"/>
              </a:ext>
            </a:extLst>
          </p:cNvPr>
          <p:cNvSpPr/>
          <p:nvPr/>
        </p:nvSpPr>
        <p:spPr>
          <a:xfrm>
            <a:off x="10403494" y="1930191"/>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7</a:t>
            </a:r>
            <a:endParaRPr lang="en-US" b="1" dirty="0">
              <a:solidFill>
                <a:srgbClr val="7E824A"/>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A12A2B-DBDF-4F0A-864F-6505E95FE616}"/>
              </a:ext>
            </a:extLst>
          </p:cNvPr>
          <p:cNvSpPr/>
          <p:nvPr/>
        </p:nvSpPr>
        <p:spPr>
          <a:xfrm>
            <a:off x="-32846" y="4617420"/>
            <a:ext cx="1847850" cy="830997"/>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Подготовьте кожу, очистив лицо и шею пенкой или гелем для умывания </a:t>
            </a:r>
          </a:p>
        </p:txBody>
      </p:sp>
      <p:sp>
        <p:nvSpPr>
          <p:cNvPr id="11" name="Rectangle 10">
            <a:extLst>
              <a:ext uri="{FF2B5EF4-FFF2-40B4-BE49-F238E27FC236}">
                <a16:creationId xmlns:a16="http://schemas.microsoft.com/office/drawing/2014/main" id="{DE52C4A6-88CB-4CB9-B431-08D3AFE39187}"/>
              </a:ext>
            </a:extLst>
          </p:cNvPr>
          <p:cNvSpPr/>
          <p:nvPr/>
        </p:nvSpPr>
        <p:spPr>
          <a:xfrm>
            <a:off x="3388380" y="4658298"/>
            <a:ext cx="1699115" cy="1015663"/>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Нанесите маску/маски, чтобы решить специфические потребности кожи </a:t>
            </a:r>
          </a:p>
        </p:txBody>
      </p:sp>
      <p:sp>
        <p:nvSpPr>
          <p:cNvPr id="12" name="Rectangle 11">
            <a:extLst>
              <a:ext uri="{FF2B5EF4-FFF2-40B4-BE49-F238E27FC236}">
                <a16:creationId xmlns:a16="http://schemas.microsoft.com/office/drawing/2014/main" id="{F2E6A3EB-98BB-47F3-B354-B64412FC1A04}"/>
              </a:ext>
            </a:extLst>
          </p:cNvPr>
          <p:cNvSpPr/>
          <p:nvPr/>
        </p:nvSpPr>
        <p:spPr>
          <a:xfrm>
            <a:off x="5065571" y="4617420"/>
            <a:ext cx="1981200" cy="1015663"/>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Смягчите и успокойте кожу, воспользовавшись лосьоном или тоником, также тоник удаляет остатки маски на коже</a:t>
            </a:r>
          </a:p>
        </p:txBody>
      </p:sp>
      <p:sp>
        <p:nvSpPr>
          <p:cNvPr id="13" name="Rectangle 12">
            <a:extLst>
              <a:ext uri="{FF2B5EF4-FFF2-40B4-BE49-F238E27FC236}">
                <a16:creationId xmlns:a16="http://schemas.microsoft.com/office/drawing/2014/main" id="{D0FE29D3-8223-4452-A384-01D46406B5DB}"/>
              </a:ext>
            </a:extLst>
          </p:cNvPr>
          <p:cNvSpPr/>
          <p:nvPr/>
        </p:nvSpPr>
        <p:spPr>
          <a:xfrm>
            <a:off x="6917346" y="4591735"/>
            <a:ext cx="1687511" cy="1015663"/>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Усильте эффект с помощью Персональной сыворотки с 1 или 3 концентратами </a:t>
            </a:r>
          </a:p>
        </p:txBody>
      </p:sp>
      <p:sp>
        <p:nvSpPr>
          <p:cNvPr id="14" name="Rectangle 13">
            <a:extLst>
              <a:ext uri="{FF2B5EF4-FFF2-40B4-BE49-F238E27FC236}">
                <a16:creationId xmlns:a16="http://schemas.microsoft.com/office/drawing/2014/main" id="{34A21ABD-D71B-403E-B33E-D357BD917116}"/>
              </a:ext>
            </a:extLst>
          </p:cNvPr>
          <p:cNvSpPr/>
          <p:nvPr/>
        </p:nvSpPr>
        <p:spPr>
          <a:xfrm>
            <a:off x="8717570" y="4591735"/>
            <a:ext cx="1687511" cy="1015663"/>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Обеспечьте коже увлажнение и защиту благодаря крему или лосьону для лица </a:t>
            </a:r>
          </a:p>
        </p:txBody>
      </p:sp>
      <p:sp>
        <p:nvSpPr>
          <p:cNvPr id="15" name="Rectangle 14">
            <a:extLst>
              <a:ext uri="{FF2B5EF4-FFF2-40B4-BE49-F238E27FC236}">
                <a16:creationId xmlns:a16="http://schemas.microsoft.com/office/drawing/2014/main" id="{6A7F247F-ECCA-4DFF-AF2F-8336C5DA0F2B}"/>
              </a:ext>
            </a:extLst>
          </p:cNvPr>
          <p:cNvSpPr/>
          <p:nvPr/>
        </p:nvSpPr>
        <p:spPr>
          <a:xfrm>
            <a:off x="10403494" y="4591734"/>
            <a:ext cx="1857375" cy="830997"/>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Позаботьтесь о нежной коже вокруг глаз, нанеся специальный крем для глаз </a:t>
            </a:r>
          </a:p>
        </p:txBody>
      </p:sp>
      <p:pic>
        <p:nvPicPr>
          <p:cNvPr id="17" name="Picture 16" descr="A picture containing cup, table, coffee, indoor&#10;&#10;Description automatically generated">
            <a:extLst>
              <a:ext uri="{FF2B5EF4-FFF2-40B4-BE49-F238E27FC236}">
                <a16:creationId xmlns:a16="http://schemas.microsoft.com/office/drawing/2014/main" id="{43FB9EC6-A98C-4242-8FE3-20BC3B39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914" y="2884132"/>
            <a:ext cx="1672613" cy="1672613"/>
          </a:xfrm>
          <a:prstGeom prst="rect">
            <a:avLst/>
          </a:prstGeom>
        </p:spPr>
      </p:pic>
      <p:pic>
        <p:nvPicPr>
          <p:cNvPr id="18" name="Picture 17" descr="A picture containing toiletry&#10;&#10;Description automatically generated">
            <a:extLst>
              <a:ext uri="{FF2B5EF4-FFF2-40B4-BE49-F238E27FC236}">
                <a16:creationId xmlns:a16="http://schemas.microsoft.com/office/drawing/2014/main" id="{4E9A7F54-C35C-4031-A62E-E5286F8BAC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27875" r="68765">
                        <a14:foregroundMark x1="50049" y1="89510" x2="50049" y2="89510"/>
                      </a14:backgroundRemoval>
                    </a14:imgEffect>
                    <a14:imgEffect>
                      <a14:saturation sat="0"/>
                    </a14:imgEffect>
                  </a14:imgLayer>
                </a14:imgProps>
              </a:ext>
              <a:ext uri="{28A0092B-C50C-407E-A947-70E740481C1C}">
                <a14:useLocalDpi xmlns:a14="http://schemas.microsoft.com/office/drawing/2010/main" val="0"/>
              </a:ext>
            </a:extLst>
          </a:blip>
          <a:srcRect l="22764" r="26124"/>
          <a:stretch/>
        </p:blipFill>
        <p:spPr>
          <a:xfrm>
            <a:off x="342597" y="2410013"/>
            <a:ext cx="907257" cy="2233092"/>
          </a:xfrm>
          <a:prstGeom prst="rect">
            <a:avLst/>
          </a:prstGeom>
        </p:spPr>
      </p:pic>
      <p:pic>
        <p:nvPicPr>
          <p:cNvPr id="19" name="Picture 18" descr="A picture containing toiletry&#10;&#10;Description automatically generated">
            <a:extLst>
              <a:ext uri="{FF2B5EF4-FFF2-40B4-BE49-F238E27FC236}">
                <a16:creationId xmlns:a16="http://schemas.microsoft.com/office/drawing/2014/main" id="{2439219C-B51E-4390-BB16-1C10F54AD93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10" b="90667" l="9872" r="89931">
                        <a14:foregroundMark x1="48667" y1="14118" x2="49654" y2="23529"/>
                        <a14:foregroundMark x1="56960" y1="6588" x2="60217" y2="6980"/>
                        <a14:foregroundMark x1="50938" y1="25333" x2="50938" y2="12784"/>
                        <a14:foregroundMark x1="38894" y1="89882" x2="58736" y2="90667"/>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003595" y="2493455"/>
            <a:ext cx="1687511" cy="2123965"/>
          </a:xfrm>
          <a:prstGeom prst="rect">
            <a:avLst/>
          </a:prstGeom>
        </p:spPr>
      </p:pic>
      <p:pic>
        <p:nvPicPr>
          <p:cNvPr id="20" name="Picture 19">
            <a:extLst>
              <a:ext uri="{FF2B5EF4-FFF2-40B4-BE49-F238E27FC236}">
                <a16:creationId xmlns:a16="http://schemas.microsoft.com/office/drawing/2014/main" id="{944B2D00-F2C5-4567-A462-ADDB9149C0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90559" y="2000332"/>
            <a:ext cx="2845995" cy="2961542"/>
          </a:xfrm>
          <a:prstGeom prst="rect">
            <a:avLst/>
          </a:prstGeom>
        </p:spPr>
      </p:pic>
      <p:pic>
        <p:nvPicPr>
          <p:cNvPr id="21" name="Picture 6" descr="https://www.amway.ru/_product_max_image/11445?20190502064707093">
            <a:extLst>
              <a:ext uri="{FF2B5EF4-FFF2-40B4-BE49-F238E27FC236}">
                <a16:creationId xmlns:a16="http://schemas.microsoft.com/office/drawing/2014/main" id="{D2F51A08-9EB4-4963-B04E-BBE31B33FF3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11921" y="2700699"/>
            <a:ext cx="2171231" cy="21712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s://www.amway.ru/_product_max_image/11445?20190502064707093">
            <a:extLst>
              <a:ext uri="{FF2B5EF4-FFF2-40B4-BE49-F238E27FC236}">
                <a16:creationId xmlns:a16="http://schemas.microsoft.com/office/drawing/2014/main" id="{30B2BAB1-DE24-4DA0-A2E4-C7797A7CB10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367006" y="3266748"/>
            <a:ext cx="1498878" cy="1498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D911243-2BC8-4C12-9391-68B608BDB11E}"/>
              </a:ext>
            </a:extLst>
          </p:cNvPr>
          <p:cNvSpPr/>
          <p:nvPr/>
        </p:nvSpPr>
        <p:spPr>
          <a:xfrm>
            <a:off x="1825076" y="1920478"/>
            <a:ext cx="1243012" cy="520700"/>
          </a:xfrm>
          <a:prstGeom prst="rect">
            <a:avLst/>
          </a:prstGeom>
          <a:noFill/>
          <a:ln w="38100">
            <a:solidFill>
              <a:srgbClr val="7E82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ru-RU" b="1" dirty="0">
                <a:solidFill>
                  <a:srgbClr val="7E824A"/>
                </a:solidFill>
                <a:latin typeface="Arial" panose="020B0604020202020204" pitchFamily="34" charset="0"/>
                <a:cs typeface="Arial" panose="020B0604020202020204" pitchFamily="34" charset="0"/>
              </a:rPr>
              <a:t>ШАГ 2</a:t>
            </a:r>
            <a:endParaRPr lang="en-US" b="1" dirty="0">
              <a:solidFill>
                <a:srgbClr val="7E824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6C28C7D-BA0A-44B9-9AC9-59CC48A7ACFD}"/>
              </a:ext>
            </a:extLst>
          </p:cNvPr>
          <p:cNvSpPr/>
          <p:nvPr/>
        </p:nvSpPr>
        <p:spPr>
          <a:xfrm>
            <a:off x="1622846" y="4617420"/>
            <a:ext cx="1869349" cy="830997"/>
          </a:xfrm>
          <a:prstGeom prst="rect">
            <a:avLst/>
          </a:prstGeom>
        </p:spPr>
        <p:txBody>
          <a:bodyPr wrap="square">
            <a:spAutoFit/>
          </a:bodyPr>
          <a:lstStyle/>
          <a:p>
            <a:r>
              <a:rPr lang="ru-RU" sz="1200" dirty="0">
                <a:solidFill>
                  <a:srgbClr val="7E824A"/>
                </a:solidFill>
                <a:latin typeface="Arial" panose="020B0604020202020204" pitchFamily="34" charset="0"/>
                <a:cs typeface="Arial" panose="020B0604020202020204" pitchFamily="34" charset="0"/>
              </a:rPr>
              <a:t>Смягчите и успокойте кожу, воспользовавшись лосьоном или тоником </a:t>
            </a:r>
          </a:p>
        </p:txBody>
      </p:sp>
      <p:pic>
        <p:nvPicPr>
          <p:cNvPr id="25" name="Picture 24" descr="A picture containing toiletry&#10;&#10;Description automatically generated">
            <a:extLst>
              <a:ext uri="{FF2B5EF4-FFF2-40B4-BE49-F238E27FC236}">
                <a16:creationId xmlns:a16="http://schemas.microsoft.com/office/drawing/2014/main" id="{3D70A1E7-3E28-403B-9A32-597689D811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10" b="90667" l="9872" r="89931">
                        <a14:foregroundMark x1="48667" y1="14118" x2="49654" y2="23529"/>
                        <a14:foregroundMark x1="56960" y1="6588" x2="60217" y2="6980"/>
                        <a14:foregroundMark x1="50938" y1="25333" x2="50938" y2="12784"/>
                        <a14:foregroundMark x1="38894" y1="89882" x2="58736" y2="90667"/>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705201" y="2534333"/>
            <a:ext cx="1687511" cy="2123965"/>
          </a:xfrm>
          <a:prstGeom prst="rect">
            <a:avLst/>
          </a:prstGeom>
        </p:spPr>
      </p:pic>
    </p:spTree>
    <p:extLst>
      <p:ext uri="{BB962C8B-B14F-4D97-AF65-F5344CB8AC3E}">
        <p14:creationId xmlns:p14="http://schemas.microsoft.com/office/powerpoint/2010/main" val="1090892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descr="Изображение выглядит как сидит, компьютер, монитор, рабочий стол&#10;&#10;Автоматически созданное описание">
            <a:extLst>
              <a:ext uri="{FF2B5EF4-FFF2-40B4-BE49-F238E27FC236}">
                <a16:creationId xmlns:a16="http://schemas.microsoft.com/office/drawing/2014/main" id="{619CFE59-8B04-4ABC-898C-D3302D0A8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594" y="926488"/>
            <a:ext cx="1070741" cy="1070741"/>
          </a:xfrm>
          <a:prstGeom prst="rect">
            <a:avLst/>
          </a:prstGeom>
        </p:spPr>
      </p:pic>
      <p:pic>
        <p:nvPicPr>
          <p:cNvPr id="29" name="Рисунок 28" descr="Изображение выглядит как предметы личной гигиены, сидит, компьютер, стол&#10;&#10;Автоматически созданное описание">
            <a:extLst>
              <a:ext uri="{FF2B5EF4-FFF2-40B4-BE49-F238E27FC236}">
                <a16:creationId xmlns:a16="http://schemas.microsoft.com/office/drawing/2014/main" id="{C626F24C-F2BE-4BE7-80E1-5727467BE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286" y="966397"/>
            <a:ext cx="1071301" cy="1071301"/>
          </a:xfrm>
          <a:prstGeom prst="rect">
            <a:avLst/>
          </a:prstGeom>
        </p:spPr>
      </p:pic>
      <p:pic>
        <p:nvPicPr>
          <p:cNvPr id="32" name="Рисунок 31" descr="Изображение выглядит как сидит, стол, компьютер, рабочий стол&#10;&#10;Автоматически созданное описание">
            <a:extLst>
              <a:ext uri="{FF2B5EF4-FFF2-40B4-BE49-F238E27FC236}">
                <a16:creationId xmlns:a16="http://schemas.microsoft.com/office/drawing/2014/main" id="{083DF3F8-5142-4611-BA8D-C2854D85F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693" y="966957"/>
            <a:ext cx="1070741" cy="1070741"/>
          </a:xfrm>
          <a:prstGeom prst="rect">
            <a:avLst/>
          </a:prstGeom>
        </p:spPr>
      </p:pic>
      <p:pic>
        <p:nvPicPr>
          <p:cNvPr id="35" name="Рисунок 34" descr="Изображение выглядит как сидит, компьютер, рабочий стол&#10;&#10;Автоматически созданное описание">
            <a:extLst>
              <a:ext uri="{FF2B5EF4-FFF2-40B4-BE49-F238E27FC236}">
                <a16:creationId xmlns:a16="http://schemas.microsoft.com/office/drawing/2014/main" id="{AFBF7401-A04B-481B-B7AA-B2347488A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828" y="968883"/>
            <a:ext cx="1071301" cy="1071301"/>
          </a:xfrm>
          <a:prstGeom prst="rect">
            <a:avLst/>
          </a:prstGeom>
        </p:spPr>
      </p:pic>
      <p:pic>
        <p:nvPicPr>
          <p:cNvPr id="38" name="Рисунок 37" descr="Изображение выглядит как внутренний, сидит, стол, рабочий стол&#10;&#10;Автоматически созданное описание">
            <a:extLst>
              <a:ext uri="{FF2B5EF4-FFF2-40B4-BE49-F238E27FC236}">
                <a16:creationId xmlns:a16="http://schemas.microsoft.com/office/drawing/2014/main" id="{02A3E87C-F0E4-4008-BCD3-EB5D49DAC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1234" y="986572"/>
            <a:ext cx="1071300" cy="1071300"/>
          </a:xfrm>
          <a:prstGeom prst="rect">
            <a:avLst/>
          </a:prstGeom>
        </p:spPr>
      </p:pic>
      <p:pic>
        <p:nvPicPr>
          <p:cNvPr id="5" name="Объект 4" descr="Изображение выглядит как предметы личной гигиены, лосьон&#10;&#10;Автоматически созданное описание">
            <a:extLst>
              <a:ext uri="{FF2B5EF4-FFF2-40B4-BE49-F238E27FC236}">
                <a16:creationId xmlns:a16="http://schemas.microsoft.com/office/drawing/2014/main" id="{F273DE7F-16F4-401E-8DAA-3255CBBED6B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54754" y="4478270"/>
            <a:ext cx="1563046" cy="1563046"/>
          </a:xfrm>
        </p:spPr>
      </p:pic>
      <p:pic>
        <p:nvPicPr>
          <p:cNvPr id="7" name="Рисунок 6" descr="Изображение выглядит как предметы личной гигиены, лосьон, синий&#10;&#10;Автоматически созданное описание">
            <a:extLst>
              <a:ext uri="{FF2B5EF4-FFF2-40B4-BE49-F238E27FC236}">
                <a16:creationId xmlns:a16="http://schemas.microsoft.com/office/drawing/2014/main" id="{FBA195BE-D056-4C6B-AF3B-A8FF186B6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8368" y="4515819"/>
            <a:ext cx="1434846" cy="1434846"/>
          </a:xfrm>
          <a:prstGeom prst="rect">
            <a:avLst/>
          </a:prstGeom>
        </p:spPr>
      </p:pic>
      <p:pic>
        <p:nvPicPr>
          <p:cNvPr id="9" name="Рисунок 8" descr="Изображение выглядит как предметы личной гигиены, лосьон, сидит&#10;&#10;Автоматически созданное описание">
            <a:extLst>
              <a:ext uri="{FF2B5EF4-FFF2-40B4-BE49-F238E27FC236}">
                <a16:creationId xmlns:a16="http://schemas.microsoft.com/office/drawing/2014/main" id="{CC701181-393D-4847-81A4-093D9EE0C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4424" y="4591858"/>
            <a:ext cx="1434847" cy="1434847"/>
          </a:xfrm>
          <a:prstGeom prst="rect">
            <a:avLst/>
          </a:prstGeom>
        </p:spPr>
      </p:pic>
      <p:pic>
        <p:nvPicPr>
          <p:cNvPr id="11" name="Рисунок 10" descr="Изображение выглядит как предметы личной гигиены, лосьон, сидит, стол&#10;&#10;Автоматически созданное описание">
            <a:extLst>
              <a:ext uri="{FF2B5EF4-FFF2-40B4-BE49-F238E27FC236}">
                <a16:creationId xmlns:a16="http://schemas.microsoft.com/office/drawing/2014/main" id="{C638B5F1-21D2-4BC7-B700-D408CC96E53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34599" y="4446465"/>
            <a:ext cx="1563046" cy="1563046"/>
          </a:xfrm>
          <a:prstGeom prst="rect">
            <a:avLst/>
          </a:prstGeom>
        </p:spPr>
      </p:pic>
      <p:pic>
        <p:nvPicPr>
          <p:cNvPr id="13" name="Рисунок 12" descr="Изображение выглядит как предметы личной гигиены, лосьон, бутылка&#10;&#10;Автоматически созданное описание">
            <a:extLst>
              <a:ext uri="{FF2B5EF4-FFF2-40B4-BE49-F238E27FC236}">
                <a16:creationId xmlns:a16="http://schemas.microsoft.com/office/drawing/2014/main" id="{A2953EDB-8335-496E-9D14-7B151CDE49A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8340" y="4358295"/>
            <a:ext cx="1697088" cy="1697088"/>
          </a:xfrm>
          <a:prstGeom prst="rect">
            <a:avLst/>
          </a:prstGeom>
        </p:spPr>
      </p:pic>
      <p:pic>
        <p:nvPicPr>
          <p:cNvPr id="15" name="Рисунок 14" descr="Изображение выглядит как предметы личной гигиены, внутренний, сидит, стол&#10;&#10;Автоматически созданное описание">
            <a:extLst>
              <a:ext uri="{FF2B5EF4-FFF2-40B4-BE49-F238E27FC236}">
                <a16:creationId xmlns:a16="http://schemas.microsoft.com/office/drawing/2014/main" id="{ECD6B54E-1F28-423F-AC7A-5E15EB5793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737" y="2444923"/>
            <a:ext cx="1601599" cy="1601599"/>
          </a:xfrm>
          <a:prstGeom prst="rect">
            <a:avLst/>
          </a:prstGeom>
        </p:spPr>
      </p:pic>
      <p:pic>
        <p:nvPicPr>
          <p:cNvPr id="17" name="Рисунок 16" descr="Изображение выглядит как внутренний, предметы личной гигиены, стол, сидит&#10;&#10;Автоматически созданное описание">
            <a:extLst>
              <a:ext uri="{FF2B5EF4-FFF2-40B4-BE49-F238E27FC236}">
                <a16:creationId xmlns:a16="http://schemas.microsoft.com/office/drawing/2014/main" id="{3582C269-C1E3-49F0-AD78-B7E333F6CD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66226" y="2397049"/>
            <a:ext cx="1601599" cy="1601599"/>
          </a:xfrm>
          <a:prstGeom prst="rect">
            <a:avLst/>
          </a:prstGeom>
        </p:spPr>
      </p:pic>
      <p:pic>
        <p:nvPicPr>
          <p:cNvPr id="19" name="Рисунок 18" descr="Изображение выглядит как предметы личной гигиены, внутренний, косметика, стол&#10;&#10;Автоматически созданное описание">
            <a:extLst>
              <a:ext uri="{FF2B5EF4-FFF2-40B4-BE49-F238E27FC236}">
                <a16:creationId xmlns:a16="http://schemas.microsoft.com/office/drawing/2014/main" id="{85FA217F-1E84-49C5-BA4D-BE0EDF5C80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3017" y="2368105"/>
            <a:ext cx="1637453" cy="1637453"/>
          </a:xfrm>
          <a:prstGeom prst="rect">
            <a:avLst/>
          </a:prstGeom>
        </p:spPr>
      </p:pic>
      <p:pic>
        <p:nvPicPr>
          <p:cNvPr id="21" name="Рисунок 20" descr="Изображение выглядит как предметы личной гигиены, лосьон&#10;&#10;Автоматически созданное описание">
            <a:extLst>
              <a:ext uri="{FF2B5EF4-FFF2-40B4-BE49-F238E27FC236}">
                <a16:creationId xmlns:a16="http://schemas.microsoft.com/office/drawing/2014/main" id="{DF08F056-7379-422D-AE28-E25FDB15A4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5495" y="2586259"/>
            <a:ext cx="1324045" cy="1324045"/>
          </a:xfrm>
          <a:prstGeom prst="rect">
            <a:avLst/>
          </a:prstGeom>
        </p:spPr>
      </p:pic>
      <p:pic>
        <p:nvPicPr>
          <p:cNvPr id="23" name="Рисунок 22" descr="Изображение выглядит как сидит, чашка, стол, сковорода&#10;&#10;Автоматически созданное описание">
            <a:extLst>
              <a:ext uri="{FF2B5EF4-FFF2-40B4-BE49-F238E27FC236}">
                <a16:creationId xmlns:a16="http://schemas.microsoft.com/office/drawing/2014/main" id="{832824FB-EF19-4EDA-A4CF-E25779B740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24084" y="2586259"/>
            <a:ext cx="1324045" cy="1324045"/>
          </a:xfrm>
          <a:prstGeom prst="rect">
            <a:avLst/>
          </a:prstGeom>
        </p:spPr>
      </p:pic>
      <p:sp>
        <p:nvSpPr>
          <p:cNvPr id="24" name="TextBox 23">
            <a:extLst>
              <a:ext uri="{FF2B5EF4-FFF2-40B4-BE49-F238E27FC236}">
                <a16:creationId xmlns:a16="http://schemas.microsoft.com/office/drawing/2014/main" id="{E96B36E0-53B8-4868-B648-2E2BFB709F87}"/>
              </a:ext>
            </a:extLst>
          </p:cNvPr>
          <p:cNvSpPr txBox="1"/>
          <p:nvPr/>
        </p:nvSpPr>
        <p:spPr>
          <a:xfrm>
            <a:off x="2351208" y="1773929"/>
            <a:ext cx="1970863" cy="769441"/>
          </a:xfrm>
          <a:prstGeom prst="rect">
            <a:avLst/>
          </a:prstGeom>
          <a:noFill/>
        </p:spPr>
        <p:txBody>
          <a:bodyPr wrap="square" rtlCol="0">
            <a:spAutoFit/>
          </a:bodyPr>
          <a:lstStyle/>
          <a:p>
            <a:pPr algn="ctr"/>
            <a:r>
              <a:rPr lang="en-US" sz="1100" dirty="0"/>
              <a:t>ARTISTRY SIGNATURE SELECT™</a:t>
            </a:r>
            <a:endParaRPr lang="ru-RU" sz="1100" dirty="0"/>
          </a:p>
          <a:p>
            <a:pPr algn="ctr"/>
            <a:r>
              <a:rPr lang="en-US" sz="1100" dirty="0"/>
              <a:t> </a:t>
            </a:r>
            <a:r>
              <a:rPr lang="ru-RU" sz="1100" dirty="0"/>
              <a:t>Маска, осветляющая тон кожи</a:t>
            </a:r>
            <a:r>
              <a:rPr lang="en-US" sz="1100" dirty="0"/>
              <a:t> (</a:t>
            </a:r>
            <a:r>
              <a:rPr lang="ru-RU" sz="1100" dirty="0"/>
              <a:t>122340</a:t>
            </a:r>
            <a:r>
              <a:rPr lang="en-US" sz="1100" dirty="0"/>
              <a:t>)</a:t>
            </a:r>
          </a:p>
          <a:p>
            <a:pPr algn="ctr"/>
            <a:r>
              <a:rPr lang="en-US" sz="1100" b="1" dirty="0"/>
              <a:t>20,51</a:t>
            </a:r>
            <a:endParaRPr lang="ru-RU" sz="1100" b="1" dirty="0"/>
          </a:p>
        </p:txBody>
      </p:sp>
      <p:sp>
        <p:nvSpPr>
          <p:cNvPr id="27" name="TextBox 26">
            <a:extLst>
              <a:ext uri="{FF2B5EF4-FFF2-40B4-BE49-F238E27FC236}">
                <a16:creationId xmlns:a16="http://schemas.microsoft.com/office/drawing/2014/main" id="{341550F2-D5DB-48B3-8972-C7F6F59222AE}"/>
              </a:ext>
            </a:extLst>
          </p:cNvPr>
          <p:cNvSpPr txBox="1"/>
          <p:nvPr/>
        </p:nvSpPr>
        <p:spPr>
          <a:xfrm>
            <a:off x="4137705" y="1802462"/>
            <a:ext cx="2108128" cy="769441"/>
          </a:xfrm>
          <a:prstGeom prst="rect">
            <a:avLst/>
          </a:prstGeom>
          <a:noFill/>
        </p:spPr>
        <p:txBody>
          <a:bodyPr wrap="square" rtlCol="0">
            <a:spAutoFit/>
          </a:bodyPr>
          <a:lstStyle/>
          <a:p>
            <a:pPr algn="ctr"/>
            <a:r>
              <a:rPr lang="ru-RU" sz="1100" dirty="0"/>
              <a:t>ARTISTRY SIGNATURE SELECT™ Отшелушивающая маска </a:t>
            </a:r>
            <a:endParaRPr lang="en-US" sz="1100" dirty="0"/>
          </a:p>
          <a:p>
            <a:pPr algn="ctr"/>
            <a:r>
              <a:rPr lang="ru-RU" sz="1100" dirty="0"/>
              <a:t>для кожи лица</a:t>
            </a:r>
            <a:r>
              <a:rPr lang="en-US" sz="1100" dirty="0"/>
              <a:t> (</a:t>
            </a:r>
            <a:r>
              <a:rPr lang="ru-RU" sz="1100" dirty="0"/>
              <a:t>122339</a:t>
            </a:r>
            <a:r>
              <a:rPr lang="en-US" sz="1100" dirty="0"/>
              <a:t>)</a:t>
            </a:r>
          </a:p>
          <a:p>
            <a:pPr algn="ctr"/>
            <a:r>
              <a:rPr lang="en-US" sz="1100" b="1" dirty="0"/>
              <a:t>20,51</a:t>
            </a:r>
            <a:endParaRPr lang="ru-RU" sz="1100" b="1" dirty="0"/>
          </a:p>
        </p:txBody>
      </p:sp>
      <p:sp>
        <p:nvSpPr>
          <p:cNvPr id="30" name="TextBox 29">
            <a:extLst>
              <a:ext uri="{FF2B5EF4-FFF2-40B4-BE49-F238E27FC236}">
                <a16:creationId xmlns:a16="http://schemas.microsoft.com/office/drawing/2014/main" id="{9D08A907-CAD6-4EDE-B469-3879165A8A1E}"/>
              </a:ext>
            </a:extLst>
          </p:cNvPr>
          <p:cNvSpPr txBox="1"/>
          <p:nvPr/>
        </p:nvSpPr>
        <p:spPr>
          <a:xfrm>
            <a:off x="6051930" y="1831319"/>
            <a:ext cx="1975009" cy="769441"/>
          </a:xfrm>
          <a:prstGeom prst="rect">
            <a:avLst/>
          </a:prstGeom>
          <a:noFill/>
        </p:spPr>
        <p:txBody>
          <a:bodyPr wrap="square" rtlCol="0">
            <a:spAutoFit/>
          </a:bodyPr>
          <a:lstStyle/>
          <a:p>
            <a:pPr algn="ctr"/>
            <a:r>
              <a:rPr lang="en-US" sz="1100" dirty="0"/>
              <a:t>ARTISTRY SIGNATURE SELECT™ </a:t>
            </a:r>
            <a:r>
              <a:rPr lang="ru-RU" sz="1100" dirty="0"/>
              <a:t>Очищающая маска </a:t>
            </a:r>
            <a:endParaRPr lang="en-US" sz="1100" dirty="0"/>
          </a:p>
          <a:p>
            <a:pPr algn="ctr"/>
            <a:r>
              <a:rPr lang="ru-RU" sz="1100" dirty="0"/>
              <a:t>для кожи лица</a:t>
            </a:r>
            <a:r>
              <a:rPr lang="en-US" sz="1100" dirty="0"/>
              <a:t> (</a:t>
            </a:r>
            <a:r>
              <a:rPr lang="ru-RU" sz="1100" dirty="0"/>
              <a:t>122342</a:t>
            </a:r>
            <a:r>
              <a:rPr lang="en-US" sz="1100" dirty="0"/>
              <a:t>)</a:t>
            </a:r>
          </a:p>
          <a:p>
            <a:pPr algn="ctr"/>
            <a:r>
              <a:rPr lang="en-US" sz="1100" b="1" dirty="0"/>
              <a:t>20,51</a:t>
            </a:r>
            <a:endParaRPr lang="ru-RU" sz="1100" b="1" dirty="0"/>
          </a:p>
        </p:txBody>
      </p:sp>
      <p:sp>
        <p:nvSpPr>
          <p:cNvPr id="33" name="TextBox 32">
            <a:extLst>
              <a:ext uri="{FF2B5EF4-FFF2-40B4-BE49-F238E27FC236}">
                <a16:creationId xmlns:a16="http://schemas.microsoft.com/office/drawing/2014/main" id="{1E950E61-76E4-406D-8138-9872BD820BD8}"/>
              </a:ext>
            </a:extLst>
          </p:cNvPr>
          <p:cNvSpPr txBox="1"/>
          <p:nvPr/>
        </p:nvSpPr>
        <p:spPr>
          <a:xfrm>
            <a:off x="7747666" y="1823017"/>
            <a:ext cx="2248583" cy="769441"/>
          </a:xfrm>
          <a:prstGeom prst="rect">
            <a:avLst/>
          </a:prstGeom>
          <a:noFill/>
        </p:spPr>
        <p:txBody>
          <a:bodyPr wrap="square" rtlCol="0">
            <a:spAutoFit/>
          </a:bodyPr>
          <a:lstStyle/>
          <a:p>
            <a:pPr algn="ctr"/>
            <a:r>
              <a:rPr lang="en-US" sz="1100" dirty="0"/>
              <a:t>ARTISTRY SIGNATURE SELECT™ </a:t>
            </a:r>
            <a:r>
              <a:rPr lang="ru-RU" sz="1100" dirty="0"/>
              <a:t>Увлажняющая маска </a:t>
            </a:r>
            <a:endParaRPr lang="en-US" sz="1100" dirty="0"/>
          </a:p>
          <a:p>
            <a:pPr algn="ctr"/>
            <a:r>
              <a:rPr lang="ru-RU" sz="1100" dirty="0"/>
              <a:t>для кожи лица</a:t>
            </a:r>
            <a:r>
              <a:rPr lang="en-US" sz="1100" dirty="0"/>
              <a:t> (</a:t>
            </a:r>
            <a:r>
              <a:rPr lang="ru-RU" sz="1100" dirty="0"/>
              <a:t>122343</a:t>
            </a:r>
            <a:r>
              <a:rPr lang="en-US" sz="1100" dirty="0"/>
              <a:t>)</a:t>
            </a:r>
          </a:p>
          <a:p>
            <a:pPr algn="ctr"/>
            <a:r>
              <a:rPr lang="en-US" sz="1100" b="1" dirty="0"/>
              <a:t>20,51</a:t>
            </a:r>
            <a:endParaRPr lang="ru-RU" sz="1100" b="1" dirty="0"/>
          </a:p>
        </p:txBody>
      </p:sp>
      <p:sp>
        <p:nvSpPr>
          <p:cNvPr id="36" name="TextBox 35">
            <a:extLst>
              <a:ext uri="{FF2B5EF4-FFF2-40B4-BE49-F238E27FC236}">
                <a16:creationId xmlns:a16="http://schemas.microsoft.com/office/drawing/2014/main" id="{7503CF53-5D68-4375-8BBD-96390A9293A1}"/>
              </a:ext>
            </a:extLst>
          </p:cNvPr>
          <p:cNvSpPr txBox="1"/>
          <p:nvPr/>
        </p:nvSpPr>
        <p:spPr>
          <a:xfrm>
            <a:off x="9605233" y="1816818"/>
            <a:ext cx="2841387" cy="769441"/>
          </a:xfrm>
          <a:prstGeom prst="rect">
            <a:avLst/>
          </a:prstGeom>
          <a:noFill/>
        </p:spPr>
        <p:txBody>
          <a:bodyPr wrap="square" rtlCol="0">
            <a:spAutoFit/>
          </a:bodyPr>
          <a:lstStyle/>
          <a:p>
            <a:pPr algn="ctr"/>
            <a:r>
              <a:rPr lang="ru-RU" sz="1100" dirty="0"/>
              <a:t>ARTISTRY SIGNATURE SELECT™ </a:t>
            </a:r>
          </a:p>
          <a:p>
            <a:pPr algn="ctr"/>
            <a:r>
              <a:rPr lang="ru-RU" sz="1100" dirty="0"/>
              <a:t>Укрепляющая моделирующая маска для кожи лица</a:t>
            </a:r>
            <a:r>
              <a:rPr lang="en-US" sz="1100" dirty="0"/>
              <a:t> (</a:t>
            </a:r>
            <a:r>
              <a:rPr lang="ru-RU" sz="1100" dirty="0"/>
              <a:t>122341</a:t>
            </a:r>
            <a:r>
              <a:rPr lang="en-US" sz="1100" dirty="0"/>
              <a:t>)</a:t>
            </a:r>
          </a:p>
          <a:p>
            <a:pPr algn="ctr"/>
            <a:r>
              <a:rPr lang="en-US" sz="1100" b="1" dirty="0"/>
              <a:t>20,51</a:t>
            </a:r>
            <a:endParaRPr lang="ru-RU" sz="1100" b="1" dirty="0"/>
          </a:p>
        </p:txBody>
      </p:sp>
      <p:sp>
        <p:nvSpPr>
          <p:cNvPr id="39" name="TextBox 38">
            <a:extLst>
              <a:ext uri="{FF2B5EF4-FFF2-40B4-BE49-F238E27FC236}">
                <a16:creationId xmlns:a16="http://schemas.microsoft.com/office/drawing/2014/main" id="{EB9C22AE-6498-4107-9447-1F0EA82AB5A5}"/>
              </a:ext>
            </a:extLst>
          </p:cNvPr>
          <p:cNvSpPr txBox="1"/>
          <p:nvPr/>
        </p:nvSpPr>
        <p:spPr>
          <a:xfrm>
            <a:off x="118382" y="5867749"/>
            <a:ext cx="2596221" cy="769441"/>
          </a:xfrm>
          <a:prstGeom prst="rect">
            <a:avLst/>
          </a:prstGeom>
          <a:noFill/>
        </p:spPr>
        <p:txBody>
          <a:bodyPr wrap="square" rtlCol="0">
            <a:spAutoFit/>
          </a:bodyPr>
          <a:lstStyle/>
          <a:p>
            <a:pPr algn="ctr"/>
            <a:r>
              <a:rPr lang="ru-RU" sz="1100" dirty="0"/>
              <a:t>ARTISTRY YOUTH XTEND™ Насыщенная очищающая пенка для умывания</a:t>
            </a:r>
            <a:r>
              <a:rPr lang="en-US" sz="1100" dirty="0"/>
              <a:t> (</a:t>
            </a:r>
            <a:r>
              <a:rPr lang="ru-RU" sz="1100" dirty="0"/>
              <a:t>113801</a:t>
            </a:r>
            <a:r>
              <a:rPr lang="en-US" sz="1100" dirty="0"/>
              <a:t>)</a:t>
            </a:r>
          </a:p>
          <a:p>
            <a:pPr algn="ctr"/>
            <a:r>
              <a:rPr lang="en-US" sz="1100" b="1" dirty="0"/>
              <a:t>21,39</a:t>
            </a:r>
            <a:endParaRPr lang="ru-RU" sz="1100" b="1" dirty="0"/>
          </a:p>
        </p:txBody>
      </p:sp>
      <p:sp>
        <p:nvSpPr>
          <p:cNvPr id="40" name="TextBox 39">
            <a:extLst>
              <a:ext uri="{FF2B5EF4-FFF2-40B4-BE49-F238E27FC236}">
                <a16:creationId xmlns:a16="http://schemas.microsoft.com/office/drawing/2014/main" id="{852188B2-36D7-4EC6-A2A0-77D7EABB6328}"/>
              </a:ext>
            </a:extLst>
          </p:cNvPr>
          <p:cNvSpPr txBox="1"/>
          <p:nvPr/>
        </p:nvSpPr>
        <p:spPr>
          <a:xfrm>
            <a:off x="2680657" y="5878832"/>
            <a:ext cx="2255230" cy="600164"/>
          </a:xfrm>
          <a:prstGeom prst="rect">
            <a:avLst/>
          </a:prstGeom>
          <a:noFill/>
        </p:spPr>
        <p:txBody>
          <a:bodyPr wrap="square" rtlCol="0">
            <a:spAutoFit/>
          </a:bodyPr>
          <a:lstStyle/>
          <a:p>
            <a:pPr algn="ctr"/>
            <a:r>
              <a:rPr lang="en-US" sz="1100" dirty="0"/>
              <a:t>ARTISTRY HYDRA</a:t>
            </a:r>
            <a:r>
              <a:rPr lang="ru-RU" sz="1100" dirty="0"/>
              <a:t>-</a:t>
            </a:r>
            <a:r>
              <a:rPr lang="en-US" sz="1100" dirty="0"/>
              <a:t>V</a:t>
            </a:r>
            <a:r>
              <a:rPr lang="ru-RU" sz="1100" dirty="0"/>
              <a:t>™</a:t>
            </a:r>
            <a:r>
              <a:rPr lang="en-US" sz="1100" dirty="0"/>
              <a:t> </a:t>
            </a:r>
            <a:r>
              <a:rPr lang="ru-RU" sz="1100" dirty="0"/>
              <a:t>Освежающая пенка для умывания</a:t>
            </a:r>
            <a:r>
              <a:rPr lang="en-US" sz="1100" dirty="0"/>
              <a:t> (</a:t>
            </a:r>
            <a:r>
              <a:rPr lang="ru-RU" sz="1100" dirty="0"/>
              <a:t>117642</a:t>
            </a:r>
            <a:r>
              <a:rPr lang="en-US" sz="1100" dirty="0"/>
              <a:t>)</a:t>
            </a:r>
          </a:p>
          <a:p>
            <a:pPr algn="ctr"/>
            <a:r>
              <a:rPr lang="en-US" sz="1100" b="1" dirty="0"/>
              <a:t>11,91</a:t>
            </a:r>
            <a:endParaRPr lang="ru-RU" sz="1100" b="1" dirty="0"/>
          </a:p>
        </p:txBody>
      </p:sp>
      <p:sp>
        <p:nvSpPr>
          <p:cNvPr id="41" name="TextBox 40">
            <a:extLst>
              <a:ext uri="{FF2B5EF4-FFF2-40B4-BE49-F238E27FC236}">
                <a16:creationId xmlns:a16="http://schemas.microsoft.com/office/drawing/2014/main" id="{ADD30255-DEB6-4727-AFD3-01FB21695E30}"/>
              </a:ext>
            </a:extLst>
          </p:cNvPr>
          <p:cNvSpPr txBox="1"/>
          <p:nvPr/>
        </p:nvSpPr>
        <p:spPr>
          <a:xfrm>
            <a:off x="4945760" y="5891380"/>
            <a:ext cx="2450101" cy="600164"/>
          </a:xfrm>
          <a:prstGeom prst="rect">
            <a:avLst/>
          </a:prstGeom>
          <a:noFill/>
        </p:spPr>
        <p:txBody>
          <a:bodyPr wrap="square" rtlCol="0">
            <a:spAutoFit/>
          </a:bodyPr>
          <a:lstStyle/>
          <a:p>
            <a:pPr algn="ctr"/>
            <a:r>
              <a:rPr lang="en-US" sz="1100" dirty="0"/>
              <a:t>ARTISTRY HYDRA</a:t>
            </a:r>
            <a:r>
              <a:rPr lang="ru-RU" sz="1100" dirty="0"/>
              <a:t>-</a:t>
            </a:r>
            <a:r>
              <a:rPr lang="en-US" sz="1100" dirty="0"/>
              <a:t>V</a:t>
            </a:r>
            <a:r>
              <a:rPr lang="ru-RU" sz="1100" dirty="0"/>
              <a:t>™ Освежающий тоник для кожи лица</a:t>
            </a:r>
            <a:r>
              <a:rPr lang="en-US" sz="1100" dirty="0"/>
              <a:t> (</a:t>
            </a:r>
            <a:r>
              <a:rPr lang="ru-RU" sz="1100" dirty="0"/>
              <a:t>117644</a:t>
            </a:r>
            <a:r>
              <a:rPr lang="en-US" sz="1100" dirty="0"/>
              <a:t>)</a:t>
            </a:r>
          </a:p>
          <a:p>
            <a:pPr algn="ctr"/>
            <a:r>
              <a:rPr lang="en-US" sz="1100" b="1" dirty="0"/>
              <a:t>11,91</a:t>
            </a:r>
            <a:endParaRPr lang="ru-RU" sz="1100" b="1" dirty="0"/>
          </a:p>
        </p:txBody>
      </p:sp>
      <p:sp>
        <p:nvSpPr>
          <p:cNvPr id="42" name="TextBox 41">
            <a:extLst>
              <a:ext uri="{FF2B5EF4-FFF2-40B4-BE49-F238E27FC236}">
                <a16:creationId xmlns:a16="http://schemas.microsoft.com/office/drawing/2014/main" id="{1B255C0C-95EB-427C-AFBD-C6B24AE4E8A5}"/>
              </a:ext>
            </a:extLst>
          </p:cNvPr>
          <p:cNvSpPr txBox="1"/>
          <p:nvPr/>
        </p:nvSpPr>
        <p:spPr>
          <a:xfrm>
            <a:off x="7368009" y="5901140"/>
            <a:ext cx="2296384" cy="769441"/>
          </a:xfrm>
          <a:prstGeom prst="rect">
            <a:avLst/>
          </a:prstGeom>
          <a:noFill/>
        </p:spPr>
        <p:txBody>
          <a:bodyPr wrap="square" rtlCol="0">
            <a:spAutoFit/>
          </a:bodyPr>
          <a:lstStyle/>
          <a:p>
            <a:pPr algn="ctr"/>
            <a:r>
              <a:rPr lang="en-US" sz="1100" dirty="0"/>
              <a:t>ARTISTRY YOUTH XTEND™ </a:t>
            </a:r>
            <a:r>
              <a:rPr lang="ru-RU" sz="1100" dirty="0"/>
              <a:t>Смягчающий лосьон-тоник</a:t>
            </a:r>
            <a:r>
              <a:rPr lang="en-US" sz="1100" dirty="0"/>
              <a:t> (</a:t>
            </a:r>
            <a:r>
              <a:rPr lang="ru-RU" sz="1100" dirty="0"/>
              <a:t>113802</a:t>
            </a:r>
            <a:r>
              <a:rPr lang="en-US" sz="1100" dirty="0"/>
              <a:t>)</a:t>
            </a:r>
          </a:p>
          <a:p>
            <a:pPr algn="ctr"/>
            <a:r>
              <a:rPr lang="en-US" sz="1100" b="1" dirty="0"/>
              <a:t>22,69</a:t>
            </a:r>
            <a:endParaRPr lang="ru-RU" sz="1100" b="1" dirty="0"/>
          </a:p>
        </p:txBody>
      </p:sp>
      <p:sp>
        <p:nvSpPr>
          <p:cNvPr id="43" name="TextBox 42">
            <a:extLst>
              <a:ext uri="{FF2B5EF4-FFF2-40B4-BE49-F238E27FC236}">
                <a16:creationId xmlns:a16="http://schemas.microsoft.com/office/drawing/2014/main" id="{A93FFB99-9022-4230-B573-4A674A4E676F}"/>
              </a:ext>
            </a:extLst>
          </p:cNvPr>
          <p:cNvSpPr txBox="1"/>
          <p:nvPr/>
        </p:nvSpPr>
        <p:spPr>
          <a:xfrm>
            <a:off x="9504369" y="5908161"/>
            <a:ext cx="2680514" cy="769441"/>
          </a:xfrm>
          <a:prstGeom prst="rect">
            <a:avLst/>
          </a:prstGeom>
          <a:noFill/>
        </p:spPr>
        <p:txBody>
          <a:bodyPr wrap="square" rtlCol="0">
            <a:spAutoFit/>
          </a:bodyPr>
          <a:lstStyle/>
          <a:p>
            <a:pPr algn="ctr"/>
            <a:r>
              <a:rPr lang="ru-RU" sz="1100" dirty="0"/>
              <a:t>ARTISTRY™ INTENSIVE SKINCARE™ Средство с витамином С и гиалуроновой кислотой</a:t>
            </a:r>
            <a:r>
              <a:rPr lang="en-US" sz="1100" dirty="0"/>
              <a:t> (</a:t>
            </a:r>
            <a:r>
              <a:rPr lang="ru-RU" sz="1100" dirty="0"/>
              <a:t>120524</a:t>
            </a:r>
            <a:r>
              <a:rPr lang="en-US" sz="1100" dirty="0"/>
              <a:t>)</a:t>
            </a:r>
          </a:p>
          <a:p>
            <a:pPr algn="ctr"/>
            <a:r>
              <a:rPr lang="en-US" sz="1100" b="1" dirty="0"/>
              <a:t>29,07</a:t>
            </a:r>
            <a:endParaRPr lang="ru-RU" sz="1100" b="1" dirty="0"/>
          </a:p>
        </p:txBody>
      </p:sp>
      <p:sp>
        <p:nvSpPr>
          <p:cNvPr id="44" name="TextBox 43">
            <a:extLst>
              <a:ext uri="{FF2B5EF4-FFF2-40B4-BE49-F238E27FC236}">
                <a16:creationId xmlns:a16="http://schemas.microsoft.com/office/drawing/2014/main" id="{336B3069-2A9E-432E-A446-F23E03A187FD}"/>
              </a:ext>
            </a:extLst>
          </p:cNvPr>
          <p:cNvSpPr txBox="1"/>
          <p:nvPr/>
        </p:nvSpPr>
        <p:spPr>
          <a:xfrm>
            <a:off x="221170" y="3832683"/>
            <a:ext cx="2179799" cy="830997"/>
          </a:xfrm>
          <a:prstGeom prst="rect">
            <a:avLst/>
          </a:prstGeom>
          <a:noFill/>
        </p:spPr>
        <p:txBody>
          <a:bodyPr wrap="square" rtlCol="0">
            <a:spAutoFit/>
          </a:bodyPr>
          <a:lstStyle/>
          <a:p>
            <a:pPr algn="ctr"/>
            <a:r>
              <a:rPr lang="ru-RU" sz="1200" dirty="0"/>
              <a:t>Сыворотка </a:t>
            </a:r>
            <a:r>
              <a:rPr lang="en-US" sz="1200" dirty="0"/>
              <a:t>ARTISTRY SIGNATURE SELECT™ </a:t>
            </a:r>
            <a:r>
              <a:rPr lang="en-US" sz="1200" dirty="0" err="1"/>
              <a:t>Набор</a:t>
            </a:r>
            <a:r>
              <a:rPr lang="en-US" sz="1200" dirty="0"/>
              <a:t> «</a:t>
            </a:r>
            <a:r>
              <a:rPr lang="en-US" sz="1200" dirty="0" err="1"/>
              <a:t>Лифтинг</a:t>
            </a:r>
            <a:r>
              <a:rPr lang="en-US" sz="1200" dirty="0"/>
              <a:t>» (</a:t>
            </a:r>
            <a:r>
              <a:rPr lang="ru-RU" sz="1200" dirty="0"/>
              <a:t>123757</a:t>
            </a:r>
            <a:r>
              <a:rPr lang="en-US" sz="1200" dirty="0"/>
              <a:t>)</a:t>
            </a:r>
          </a:p>
          <a:p>
            <a:pPr algn="ctr"/>
            <a:r>
              <a:rPr lang="en-US" sz="1200" b="1" dirty="0"/>
              <a:t>46,97</a:t>
            </a:r>
          </a:p>
        </p:txBody>
      </p:sp>
      <p:sp>
        <p:nvSpPr>
          <p:cNvPr id="45" name="TextBox 44">
            <a:extLst>
              <a:ext uri="{FF2B5EF4-FFF2-40B4-BE49-F238E27FC236}">
                <a16:creationId xmlns:a16="http://schemas.microsoft.com/office/drawing/2014/main" id="{36AD71D2-6145-425D-99B5-223A4893A138}"/>
              </a:ext>
            </a:extLst>
          </p:cNvPr>
          <p:cNvSpPr txBox="1"/>
          <p:nvPr/>
        </p:nvSpPr>
        <p:spPr>
          <a:xfrm>
            <a:off x="2419505" y="3901222"/>
            <a:ext cx="2540057" cy="600164"/>
          </a:xfrm>
          <a:prstGeom prst="rect">
            <a:avLst/>
          </a:prstGeom>
          <a:noFill/>
        </p:spPr>
        <p:txBody>
          <a:bodyPr wrap="square" rtlCol="0">
            <a:spAutoFit/>
          </a:bodyPr>
          <a:lstStyle/>
          <a:p>
            <a:pPr algn="ctr"/>
            <a:r>
              <a:rPr lang="ru-RU" sz="1100" dirty="0"/>
              <a:t>ARTISTRY™ Система 1+1=0 морщин Против первых морщин</a:t>
            </a:r>
            <a:r>
              <a:rPr lang="en-US" sz="1100" dirty="0"/>
              <a:t> (</a:t>
            </a:r>
            <a:r>
              <a:rPr lang="ru-RU" sz="1100" dirty="0"/>
              <a:t>303418</a:t>
            </a:r>
            <a:r>
              <a:rPr lang="en-US" sz="1100" dirty="0"/>
              <a:t>)</a:t>
            </a:r>
          </a:p>
          <a:p>
            <a:pPr algn="ctr"/>
            <a:r>
              <a:rPr lang="en-US" sz="1100" b="1" dirty="0"/>
              <a:t>106,76</a:t>
            </a:r>
            <a:endParaRPr lang="ru-RU" sz="1100" b="1" dirty="0"/>
          </a:p>
        </p:txBody>
      </p:sp>
      <p:sp>
        <p:nvSpPr>
          <p:cNvPr id="46" name="TextBox 45">
            <a:extLst>
              <a:ext uri="{FF2B5EF4-FFF2-40B4-BE49-F238E27FC236}">
                <a16:creationId xmlns:a16="http://schemas.microsoft.com/office/drawing/2014/main" id="{270745AE-E3E1-46C6-8B95-392B31E43425}"/>
              </a:ext>
            </a:extLst>
          </p:cNvPr>
          <p:cNvSpPr txBox="1"/>
          <p:nvPr/>
        </p:nvSpPr>
        <p:spPr>
          <a:xfrm>
            <a:off x="5015370" y="3901222"/>
            <a:ext cx="2484015" cy="600164"/>
          </a:xfrm>
          <a:prstGeom prst="rect">
            <a:avLst/>
          </a:prstGeom>
          <a:noFill/>
        </p:spPr>
        <p:txBody>
          <a:bodyPr wrap="square" rtlCol="0">
            <a:spAutoFit/>
          </a:bodyPr>
          <a:lstStyle/>
          <a:p>
            <a:pPr algn="ctr"/>
            <a:r>
              <a:rPr lang="ru-RU" sz="1100" dirty="0"/>
              <a:t>ARTISTRY™ Система 1+1=0 морщин Набор лифтинг-эффект</a:t>
            </a:r>
            <a:r>
              <a:rPr lang="en-US" sz="1100" dirty="0"/>
              <a:t> (</a:t>
            </a:r>
            <a:r>
              <a:rPr lang="ru-RU" sz="1100" dirty="0"/>
              <a:t>303419</a:t>
            </a:r>
            <a:r>
              <a:rPr lang="en-US" sz="1100" dirty="0"/>
              <a:t>)</a:t>
            </a:r>
          </a:p>
          <a:p>
            <a:pPr algn="ctr"/>
            <a:r>
              <a:rPr lang="en-US" sz="1100" b="1" dirty="0"/>
              <a:t>128,75</a:t>
            </a:r>
            <a:endParaRPr lang="ru-RU" sz="1100" b="1" dirty="0"/>
          </a:p>
        </p:txBody>
      </p:sp>
      <p:sp>
        <p:nvSpPr>
          <p:cNvPr id="47" name="TextBox 46">
            <a:extLst>
              <a:ext uri="{FF2B5EF4-FFF2-40B4-BE49-F238E27FC236}">
                <a16:creationId xmlns:a16="http://schemas.microsoft.com/office/drawing/2014/main" id="{5037020D-703A-469D-BE90-FD2DDEB876D8}"/>
              </a:ext>
            </a:extLst>
          </p:cNvPr>
          <p:cNvSpPr txBox="1"/>
          <p:nvPr/>
        </p:nvSpPr>
        <p:spPr>
          <a:xfrm>
            <a:off x="9681732" y="3910304"/>
            <a:ext cx="2550304" cy="769441"/>
          </a:xfrm>
          <a:prstGeom prst="rect">
            <a:avLst/>
          </a:prstGeom>
          <a:noFill/>
        </p:spPr>
        <p:txBody>
          <a:bodyPr wrap="square" rtlCol="0">
            <a:spAutoFit/>
          </a:bodyPr>
          <a:lstStyle/>
          <a:p>
            <a:pPr algn="ctr"/>
            <a:r>
              <a:rPr lang="ru-RU" sz="1100" dirty="0"/>
              <a:t>ARTISTRY YOUTH XTEND™ </a:t>
            </a:r>
            <a:r>
              <a:rPr lang="ru-RU" sz="1100" dirty="0" err="1"/>
              <a:t>Ultra</a:t>
            </a:r>
            <a:r>
              <a:rPr lang="ru-RU" sz="1100" dirty="0"/>
              <a:t> Сыворотка для век с эффектом лифтинга</a:t>
            </a:r>
            <a:r>
              <a:rPr lang="en-US" sz="1100" dirty="0"/>
              <a:t> (</a:t>
            </a:r>
            <a:r>
              <a:rPr lang="ru-RU" sz="1100" dirty="0"/>
              <a:t>117018</a:t>
            </a:r>
            <a:r>
              <a:rPr lang="en-US" sz="1100" dirty="0"/>
              <a:t>)</a:t>
            </a:r>
          </a:p>
          <a:p>
            <a:pPr algn="ctr"/>
            <a:r>
              <a:rPr lang="en-US" sz="1100" b="1" dirty="0"/>
              <a:t>35,94</a:t>
            </a:r>
            <a:endParaRPr lang="ru-RU" sz="1100" b="1" dirty="0"/>
          </a:p>
        </p:txBody>
      </p:sp>
      <p:sp>
        <p:nvSpPr>
          <p:cNvPr id="49" name="TextBox 48">
            <a:extLst>
              <a:ext uri="{FF2B5EF4-FFF2-40B4-BE49-F238E27FC236}">
                <a16:creationId xmlns:a16="http://schemas.microsoft.com/office/drawing/2014/main" id="{E43256DE-4E30-4489-961C-E6DC2CB44F97}"/>
              </a:ext>
            </a:extLst>
          </p:cNvPr>
          <p:cNvSpPr txBox="1"/>
          <p:nvPr/>
        </p:nvSpPr>
        <p:spPr>
          <a:xfrm>
            <a:off x="7356632" y="3892920"/>
            <a:ext cx="2575101" cy="600164"/>
          </a:xfrm>
          <a:prstGeom prst="rect">
            <a:avLst/>
          </a:prstGeom>
          <a:noFill/>
        </p:spPr>
        <p:txBody>
          <a:bodyPr wrap="square" rtlCol="0">
            <a:spAutoFit/>
          </a:bodyPr>
          <a:lstStyle/>
          <a:p>
            <a:pPr algn="ctr"/>
            <a:r>
              <a:rPr lang="ru-RU" sz="1100" dirty="0"/>
              <a:t>ARTISTRY YOUTH XTEND™ Питательный крем для век</a:t>
            </a:r>
            <a:r>
              <a:rPr lang="en-US" sz="1100" dirty="0"/>
              <a:t> (</a:t>
            </a:r>
            <a:r>
              <a:rPr lang="ru-RU" sz="1100" dirty="0"/>
              <a:t>113810</a:t>
            </a:r>
            <a:r>
              <a:rPr lang="en-US" sz="1100" dirty="0"/>
              <a:t>)</a:t>
            </a:r>
          </a:p>
          <a:p>
            <a:pPr algn="ctr"/>
            <a:r>
              <a:rPr lang="en-US" sz="1100" b="1" dirty="0"/>
              <a:t>28,84</a:t>
            </a:r>
            <a:endParaRPr lang="ru-RU" sz="1100" b="1" dirty="0"/>
          </a:p>
        </p:txBody>
      </p:sp>
      <p:pic>
        <p:nvPicPr>
          <p:cNvPr id="1026" name="Picture 2">
            <a:extLst>
              <a:ext uri="{FF2B5EF4-FFF2-40B4-BE49-F238E27FC236}">
                <a16:creationId xmlns:a16="http://schemas.microsoft.com/office/drawing/2014/main" id="{7EBCEFD8-F402-4701-B280-A5471BE7C5E1}"/>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041" y="444302"/>
            <a:ext cx="1353367" cy="135336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7D3439E-F074-4951-AB5A-9C10526716D9}"/>
              </a:ext>
            </a:extLst>
          </p:cNvPr>
          <p:cNvSpPr txBox="1"/>
          <p:nvPr/>
        </p:nvSpPr>
        <p:spPr>
          <a:xfrm>
            <a:off x="217040" y="1765305"/>
            <a:ext cx="1970863" cy="769441"/>
          </a:xfrm>
          <a:prstGeom prst="rect">
            <a:avLst/>
          </a:prstGeom>
          <a:noFill/>
        </p:spPr>
        <p:txBody>
          <a:bodyPr wrap="square" rtlCol="0">
            <a:spAutoFit/>
          </a:bodyPr>
          <a:lstStyle/>
          <a:p>
            <a:pPr algn="ctr"/>
            <a:r>
              <a:rPr lang="en-US" sz="1100" dirty="0"/>
              <a:t>ARTISTRY SIGNATURE SELECT™</a:t>
            </a:r>
            <a:endParaRPr lang="ru-RU" sz="1100" dirty="0"/>
          </a:p>
          <a:p>
            <a:pPr algn="ctr"/>
            <a:r>
              <a:rPr lang="en-US" sz="1100" dirty="0"/>
              <a:t> </a:t>
            </a:r>
            <a:r>
              <a:rPr lang="ru-RU" sz="1100" dirty="0"/>
              <a:t>Набор мультимаскинга «Мгновенный лифтинг»</a:t>
            </a:r>
          </a:p>
          <a:p>
            <a:pPr algn="ctr"/>
            <a:r>
              <a:rPr lang="ru-RU" sz="1100" b="1" dirty="0"/>
              <a:t>57,13</a:t>
            </a:r>
            <a:endParaRPr lang="en-US" sz="1100" b="1" dirty="0"/>
          </a:p>
        </p:txBody>
      </p:sp>
      <p:sp>
        <p:nvSpPr>
          <p:cNvPr id="50" name="TextBox 49">
            <a:extLst>
              <a:ext uri="{FF2B5EF4-FFF2-40B4-BE49-F238E27FC236}">
                <a16:creationId xmlns:a16="http://schemas.microsoft.com/office/drawing/2014/main" id="{11652D34-63DA-46F8-A0F4-B999A908E0B0}"/>
              </a:ext>
            </a:extLst>
          </p:cNvPr>
          <p:cNvSpPr txBox="1"/>
          <p:nvPr/>
        </p:nvSpPr>
        <p:spPr>
          <a:xfrm>
            <a:off x="118382" y="85691"/>
            <a:ext cx="11978792" cy="292388"/>
          </a:xfrm>
          <a:prstGeom prst="rect">
            <a:avLst/>
          </a:prstGeom>
          <a:noFill/>
        </p:spPr>
        <p:txBody>
          <a:bodyPr wrap="none" rtlCol="0">
            <a:spAutoFit/>
          </a:bodyPr>
          <a:lstStyle/>
          <a:p>
            <a:r>
              <a:rPr lang="ru-RU" sz="1300" b="1" dirty="0">
                <a:solidFill>
                  <a:schemeClr val="accent1">
                    <a:lumMod val="75000"/>
                  </a:schemeClr>
                </a:solidFill>
              </a:rPr>
              <a:t>ПРОДУКЦИЯ </a:t>
            </a:r>
            <a:r>
              <a:rPr lang="en-US" sz="1300" b="1" dirty="0">
                <a:solidFill>
                  <a:schemeClr val="accent1">
                    <a:lumMod val="75000"/>
                  </a:schemeClr>
                </a:solidFill>
              </a:rPr>
              <a:t>ARTISTRY</a:t>
            </a:r>
            <a:r>
              <a:rPr lang="ru-RU" sz="1300" b="1" dirty="0">
                <a:solidFill>
                  <a:schemeClr val="accent1">
                    <a:lumMod val="75000"/>
                  </a:schemeClr>
                </a:solidFill>
              </a:rPr>
              <a:t>, КОТОРУЮ МОЖНО ДОПОЛНИТЕЛЬНО ПРЕДЛОЖИТЬ ВО ВРЕМЯ ПРОГРАММЫ </a:t>
            </a:r>
            <a:r>
              <a:rPr lang="en-US" sz="1300" b="1" dirty="0">
                <a:solidFill>
                  <a:schemeClr val="accent1">
                    <a:lumMod val="75000"/>
                  </a:schemeClr>
                </a:solidFill>
              </a:rPr>
              <a:t>BODY DETOX </a:t>
            </a:r>
            <a:r>
              <a:rPr lang="ru-RU" sz="1300" b="1" dirty="0">
                <a:solidFill>
                  <a:schemeClr val="accent1">
                    <a:lumMod val="75000"/>
                  </a:schemeClr>
                </a:solidFill>
              </a:rPr>
              <a:t>ДЛЯ СОХРАНЕНИЯ УПРУГОСТИ И КРАСОТЫ КОЖИ</a:t>
            </a:r>
          </a:p>
        </p:txBody>
      </p:sp>
      <p:sp>
        <p:nvSpPr>
          <p:cNvPr id="2" name="Rectangle 1">
            <a:extLst>
              <a:ext uri="{FF2B5EF4-FFF2-40B4-BE49-F238E27FC236}">
                <a16:creationId xmlns:a16="http://schemas.microsoft.com/office/drawing/2014/main" id="{751C3D7A-BB6F-4ABC-AEBC-C25FF101C778}"/>
              </a:ext>
            </a:extLst>
          </p:cNvPr>
          <p:cNvSpPr/>
          <p:nvPr/>
        </p:nvSpPr>
        <p:spPr>
          <a:xfrm>
            <a:off x="217040" y="444303"/>
            <a:ext cx="2062005" cy="209044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880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flower&#10;&#10;Description automatically generated">
            <a:extLst>
              <a:ext uri="{FF2B5EF4-FFF2-40B4-BE49-F238E27FC236}">
                <a16:creationId xmlns:a16="http://schemas.microsoft.com/office/drawing/2014/main" id="{27CED339-FF93-4996-A363-BDB63B3A40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755"/>
          <a:stretch/>
        </p:blipFill>
        <p:spPr>
          <a:xfrm>
            <a:off x="5577840" y="4402"/>
            <a:ext cx="6612776" cy="6862156"/>
          </a:xfrm>
          <a:prstGeom prst="rect">
            <a:avLst/>
          </a:prstGeom>
          <a:noFill/>
          <a:ln>
            <a:noFill/>
          </a:ln>
        </p:spPr>
      </p:pic>
      <p:sp>
        <p:nvSpPr>
          <p:cNvPr id="6" name="Rectangle 5">
            <a:extLst>
              <a:ext uri="{FF2B5EF4-FFF2-40B4-BE49-F238E27FC236}">
                <a16:creationId xmlns:a16="http://schemas.microsoft.com/office/drawing/2014/main" id="{63F1F6FC-01BB-4352-AD00-D0D3E8195FF6}"/>
              </a:ext>
            </a:extLst>
          </p:cNvPr>
          <p:cNvSpPr/>
          <p:nvPr/>
        </p:nvSpPr>
        <p:spPr>
          <a:xfrm>
            <a:off x="1" y="2493389"/>
            <a:ext cx="4614044" cy="21966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3800"/>
              </a:lnSpc>
              <a:defRPr/>
            </a:pPr>
            <a:endParaRPr lang="en-US" sz="4000" b="1" dirty="0">
              <a:solidFill>
                <a:schemeClr val="accent2">
                  <a:lumMod val="60000"/>
                  <a:lumOff val="40000"/>
                </a:schemeClr>
              </a:solidFill>
              <a:latin typeface="Franklin Gothic Demi Cond" panose="020B0706030402020204" pitchFamily="34" charset="0"/>
            </a:endParaRPr>
          </a:p>
        </p:txBody>
      </p:sp>
      <p:pic>
        <p:nvPicPr>
          <p:cNvPr id="9" name="Picture 2" descr="W:\WORKS\-!CHARSKIY-\AMVEY\Logo-AM-mal.png">
            <a:extLst>
              <a:ext uri="{FF2B5EF4-FFF2-40B4-BE49-F238E27FC236}">
                <a16:creationId xmlns:a16="http://schemas.microsoft.com/office/drawing/2014/main" id="{B4FD6472-A3FB-49FC-BB93-169F653E5466}"/>
              </a:ext>
            </a:extLst>
          </p:cNvPr>
          <p:cNvPicPr>
            <a:picLocks noChangeAspect="1" noChangeArrowheads="1"/>
          </p:cNvPicPr>
          <p:nvPr/>
        </p:nvPicPr>
        <p:blipFill>
          <a:blip r:embed="rId4" cstate="print"/>
          <a:srcRect/>
          <a:stretch>
            <a:fillRect/>
          </a:stretch>
        </p:blipFill>
        <p:spPr bwMode="auto">
          <a:xfrm>
            <a:off x="327759" y="6320415"/>
            <a:ext cx="899423" cy="304835"/>
          </a:xfrm>
          <a:prstGeom prst="rect">
            <a:avLst/>
          </a:prstGeom>
          <a:noFill/>
        </p:spPr>
      </p:pic>
      <p:sp>
        <p:nvSpPr>
          <p:cNvPr id="10" name="Овал 9"/>
          <p:cNvSpPr/>
          <p:nvPr/>
        </p:nvSpPr>
        <p:spPr>
          <a:xfrm>
            <a:off x="469901" y="3377599"/>
            <a:ext cx="1600199" cy="1600199"/>
          </a:xfrm>
          <a:prstGeom prst="ellipse">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2400" dirty="0">
              <a:solidFill>
                <a:schemeClr val="accent3">
                  <a:lumMod val="20000"/>
                  <a:lumOff val="80000"/>
                </a:schemeClr>
              </a:solidFill>
            </a:endParaRPr>
          </a:p>
        </p:txBody>
      </p:sp>
      <p:sp>
        <p:nvSpPr>
          <p:cNvPr id="12" name="Овал 11"/>
          <p:cNvSpPr/>
          <p:nvPr/>
        </p:nvSpPr>
        <p:spPr>
          <a:xfrm>
            <a:off x="1790701" y="4956929"/>
            <a:ext cx="846972" cy="846972"/>
          </a:xfrm>
          <a:prstGeom prst="ellipse">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2400" dirty="0">
              <a:solidFill>
                <a:schemeClr val="accent3">
                  <a:lumMod val="20000"/>
                  <a:lumOff val="80000"/>
                </a:schemeClr>
              </a:solidFill>
            </a:endParaRPr>
          </a:p>
        </p:txBody>
      </p:sp>
      <p:pic>
        <p:nvPicPr>
          <p:cNvPr id="13" name="Picture 4" descr="A close up of a logo&#10;&#10;Description automatically generated">
            <a:extLst>
              <a:ext uri="{FF2B5EF4-FFF2-40B4-BE49-F238E27FC236}">
                <a16:creationId xmlns:a16="http://schemas.microsoft.com/office/drawing/2014/main" id="{470E6D05-0CF1-462C-8071-EE8A22D966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67" b="34311"/>
          <a:stretch/>
        </p:blipFill>
        <p:spPr bwMode="auto">
          <a:xfrm>
            <a:off x="323181" y="1467059"/>
            <a:ext cx="4909129" cy="858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6AC7B5E-6F32-4C58-AC11-FEAE31DF1ED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5814" y="2325896"/>
            <a:ext cx="4909129" cy="8713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9BBE7F0-42C0-4283-B277-D66441AE324F}"/>
              </a:ext>
            </a:extLst>
          </p:cNvPr>
          <p:cNvSpPr/>
          <p:nvPr/>
        </p:nvSpPr>
        <p:spPr>
          <a:xfrm>
            <a:off x="-195545" y="3715627"/>
            <a:ext cx="5946579" cy="151418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b="1" dirty="0">
                <a:solidFill>
                  <a:schemeClr val="accent2">
                    <a:lumMod val="40000"/>
                    <a:lumOff val="60000"/>
                  </a:schemeClr>
                </a:solidFill>
                <a:latin typeface="Candara" panose="020E0502030303020204" pitchFamily="34" charset="0"/>
                <a:ea typeface="+mj-ea"/>
                <a:cs typeface="+mj-cs"/>
              </a:rPr>
              <a:t>ЗАБОТА О ВАШЕМ ЗДОРОВЬЕ И КРАСОТЕ</a:t>
            </a:r>
          </a:p>
        </p:txBody>
      </p:sp>
    </p:spTree>
    <p:extLst>
      <p:ext uri="{BB962C8B-B14F-4D97-AF65-F5344CB8AC3E}">
        <p14:creationId xmlns:p14="http://schemas.microsoft.com/office/powerpoint/2010/main" val="259588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3A51D7-7E13-41AA-85F4-FAB9CDE9B26C}"/>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a:solidFill>
                  <a:srgbClr val="FFFFFF"/>
                </a:solidFill>
                <a:latin typeface="+mj-lt"/>
                <a:ea typeface="+mj-ea"/>
                <a:cs typeface="+mj-cs"/>
              </a:rPr>
              <a:t>ОПАСНОСТЬ СТРЕМИТЕЛЬНОГО ПОХУДЕНИЯ</a:t>
            </a:r>
          </a:p>
        </p:txBody>
      </p:sp>
      <p:cxnSp>
        <p:nvCxnSpPr>
          <p:cNvPr id="1034"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5F03062-F19E-44BE-BA3E-5A7AD3E5C5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542" y="2426818"/>
            <a:ext cx="4801966"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2" descr="Как избавиться от обвисшей кожи после похудения? Фото до после ...">
            <a:extLst>
              <a:ext uri="{FF2B5EF4-FFF2-40B4-BE49-F238E27FC236}">
                <a16:creationId xmlns:a16="http://schemas.microsoft.com/office/drawing/2014/main" id="{3AECA4D2-BD3F-48A3-9E28-C17587D490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45073" y="2604724"/>
            <a:ext cx="5455917" cy="364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8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8F62D01-2209-444B-937D-275E17E92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61" r="31258"/>
          <a:stretch/>
        </p:blipFill>
        <p:spPr bwMode="auto">
          <a:xfrm>
            <a:off x="2166875" y="1626014"/>
            <a:ext cx="2185366" cy="25240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9F797A3-87BB-40E9-A4A5-C13D5296C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3" r="49303"/>
          <a:stretch/>
        </p:blipFill>
        <p:spPr bwMode="auto">
          <a:xfrm>
            <a:off x="0" y="1626014"/>
            <a:ext cx="2121465" cy="25240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170FEF2-24F3-4AE1-9D96-BF19CB23A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921" y="1626014"/>
            <a:ext cx="2567590" cy="25675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DEEBFFF0-6F47-4451-BCB8-73B77F63C0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36" r="9520"/>
          <a:stretch/>
        </p:blipFill>
        <p:spPr bwMode="auto">
          <a:xfrm>
            <a:off x="4527918" y="1626014"/>
            <a:ext cx="2114010" cy="252403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4CE3E32-D1FC-46FC-B553-C7003592BB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534"/>
          <a:stretch/>
        </p:blipFill>
        <p:spPr bwMode="auto">
          <a:xfrm>
            <a:off x="9290511" y="1612962"/>
            <a:ext cx="2994790" cy="2550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3C3B1A-4C6B-4459-B473-1BDAD4D36D2B}"/>
              </a:ext>
            </a:extLst>
          </p:cNvPr>
          <p:cNvSpPr txBox="1"/>
          <p:nvPr/>
        </p:nvSpPr>
        <p:spPr>
          <a:xfrm>
            <a:off x="391910" y="521094"/>
            <a:ext cx="11800090" cy="646331"/>
          </a:xfrm>
          <a:prstGeom prst="rect">
            <a:avLst/>
          </a:prstGeom>
          <a:noFill/>
        </p:spPr>
        <p:txBody>
          <a:bodyPr wrap="none" rtlCol="0">
            <a:spAutoFit/>
          </a:bodyPr>
          <a:lstStyle/>
          <a:p>
            <a:r>
              <a:rPr lang="ru-RU" sz="3600" dirty="0">
                <a:latin typeface="Franklin Gothic Demi" panose="020B0703020102020204" pitchFamily="34" charset="0"/>
              </a:rPr>
              <a:t>ЧЕМ ГРОЗИТ КОЖЕ ЛИЦА НЕПРАВИЛЬНОЕ ПОХУДЕНИЕ?</a:t>
            </a:r>
          </a:p>
        </p:txBody>
      </p:sp>
      <p:sp>
        <p:nvSpPr>
          <p:cNvPr id="10" name="TextBox 9">
            <a:extLst>
              <a:ext uri="{FF2B5EF4-FFF2-40B4-BE49-F238E27FC236}">
                <a16:creationId xmlns:a16="http://schemas.microsoft.com/office/drawing/2014/main" id="{E3B537EF-AB07-4F4A-9B68-2F64C306FD1A}"/>
              </a:ext>
            </a:extLst>
          </p:cNvPr>
          <p:cNvSpPr txBox="1"/>
          <p:nvPr/>
        </p:nvSpPr>
        <p:spPr>
          <a:xfrm>
            <a:off x="423238" y="4394790"/>
            <a:ext cx="1452642" cy="830997"/>
          </a:xfrm>
          <a:prstGeom prst="rect">
            <a:avLst/>
          </a:prstGeom>
          <a:noFill/>
        </p:spPr>
        <p:txBody>
          <a:bodyPr wrap="none" rtlCol="0">
            <a:spAutoFit/>
          </a:bodyPr>
          <a:lstStyle/>
          <a:p>
            <a:pPr algn="ctr"/>
            <a:r>
              <a:rPr lang="ru-RU" sz="1600" dirty="0">
                <a:latin typeface="Franklin Gothic Demi" panose="020B0703020102020204" pitchFamily="34" charset="0"/>
              </a:rPr>
              <a:t>ПОТЕРЯ</a:t>
            </a:r>
          </a:p>
          <a:p>
            <a:pPr algn="ctr"/>
            <a:r>
              <a:rPr lang="ru-RU" sz="1600" dirty="0">
                <a:latin typeface="Franklin Gothic Demi" panose="020B0703020102020204" pitchFamily="34" charset="0"/>
              </a:rPr>
              <a:t>УПРУГОСТИ</a:t>
            </a:r>
          </a:p>
          <a:p>
            <a:pPr algn="ctr"/>
            <a:r>
              <a:rPr lang="ru-RU" sz="1600" dirty="0">
                <a:latin typeface="Franklin Gothic Demi" panose="020B0703020102020204" pitchFamily="34" charset="0"/>
              </a:rPr>
              <a:t>И МОРЩИНЫ</a:t>
            </a:r>
          </a:p>
        </p:txBody>
      </p:sp>
      <p:sp>
        <p:nvSpPr>
          <p:cNvPr id="11" name="TextBox 10">
            <a:extLst>
              <a:ext uri="{FF2B5EF4-FFF2-40B4-BE49-F238E27FC236}">
                <a16:creationId xmlns:a16="http://schemas.microsoft.com/office/drawing/2014/main" id="{ADEF1DC1-3914-46AA-9B06-7C73963F8D93}"/>
              </a:ext>
            </a:extLst>
          </p:cNvPr>
          <p:cNvSpPr txBox="1"/>
          <p:nvPr/>
        </p:nvSpPr>
        <p:spPr>
          <a:xfrm>
            <a:off x="2415417" y="4387701"/>
            <a:ext cx="1688283" cy="830997"/>
          </a:xfrm>
          <a:prstGeom prst="rect">
            <a:avLst/>
          </a:prstGeom>
          <a:noFill/>
        </p:spPr>
        <p:txBody>
          <a:bodyPr wrap="none" rtlCol="0">
            <a:spAutoFit/>
          </a:bodyPr>
          <a:lstStyle/>
          <a:p>
            <a:pPr algn="ctr"/>
            <a:r>
              <a:rPr lang="ru-RU" sz="1600" dirty="0">
                <a:latin typeface="Franklin Gothic Demi" panose="020B0703020102020204" pitchFamily="34" charset="0"/>
              </a:rPr>
              <a:t>ОБВИСАНИЕ</a:t>
            </a:r>
          </a:p>
          <a:p>
            <a:pPr algn="ctr"/>
            <a:r>
              <a:rPr lang="ru-RU" sz="1600" dirty="0">
                <a:latin typeface="Franklin Gothic Demi" panose="020B0703020102020204" pitchFamily="34" charset="0"/>
              </a:rPr>
              <a:t>ОВАЛА ЛИЦА</a:t>
            </a:r>
          </a:p>
          <a:p>
            <a:pPr algn="ctr"/>
            <a:r>
              <a:rPr lang="ru-RU" sz="1600" dirty="0">
                <a:latin typeface="Franklin Gothic Demi" panose="020B0703020102020204" pitchFamily="34" charset="0"/>
              </a:rPr>
              <a:t>ОПУЩЕНИЕ ВЕК</a:t>
            </a:r>
          </a:p>
        </p:txBody>
      </p:sp>
      <p:sp>
        <p:nvSpPr>
          <p:cNvPr id="12" name="TextBox 11">
            <a:extLst>
              <a:ext uri="{FF2B5EF4-FFF2-40B4-BE49-F238E27FC236}">
                <a16:creationId xmlns:a16="http://schemas.microsoft.com/office/drawing/2014/main" id="{1E0164DC-E02D-41D1-B343-26ADF4412A1A}"/>
              </a:ext>
            </a:extLst>
          </p:cNvPr>
          <p:cNvSpPr txBox="1"/>
          <p:nvPr/>
        </p:nvSpPr>
        <p:spPr>
          <a:xfrm>
            <a:off x="4890042" y="4378362"/>
            <a:ext cx="1084207" cy="584775"/>
          </a:xfrm>
          <a:prstGeom prst="rect">
            <a:avLst/>
          </a:prstGeom>
          <a:noFill/>
        </p:spPr>
        <p:txBody>
          <a:bodyPr wrap="none" rtlCol="0">
            <a:spAutoFit/>
          </a:bodyPr>
          <a:lstStyle/>
          <a:p>
            <a:pPr algn="ctr"/>
            <a:r>
              <a:rPr lang="ru-RU" sz="1600" dirty="0">
                <a:latin typeface="Franklin Gothic Demi" panose="020B0703020102020204" pitchFamily="34" charset="0"/>
              </a:rPr>
              <a:t>ТУСКЛАЯ </a:t>
            </a:r>
          </a:p>
          <a:p>
            <a:pPr algn="ctr"/>
            <a:r>
              <a:rPr lang="ru-RU" sz="1600" dirty="0">
                <a:latin typeface="Franklin Gothic Demi" panose="020B0703020102020204" pitchFamily="34" charset="0"/>
              </a:rPr>
              <a:t>КОЖА</a:t>
            </a:r>
          </a:p>
        </p:txBody>
      </p:sp>
      <p:sp>
        <p:nvSpPr>
          <p:cNvPr id="13" name="TextBox 12">
            <a:extLst>
              <a:ext uri="{FF2B5EF4-FFF2-40B4-BE49-F238E27FC236}">
                <a16:creationId xmlns:a16="http://schemas.microsoft.com/office/drawing/2014/main" id="{75A52E04-6F2A-4417-BCB8-20AE243475D2}"/>
              </a:ext>
            </a:extLst>
          </p:cNvPr>
          <p:cNvSpPr txBox="1"/>
          <p:nvPr/>
        </p:nvSpPr>
        <p:spPr>
          <a:xfrm>
            <a:off x="7126443" y="4378361"/>
            <a:ext cx="1760547" cy="830997"/>
          </a:xfrm>
          <a:prstGeom prst="rect">
            <a:avLst/>
          </a:prstGeom>
          <a:noFill/>
        </p:spPr>
        <p:txBody>
          <a:bodyPr wrap="none" rtlCol="0">
            <a:spAutoFit/>
          </a:bodyPr>
          <a:lstStyle/>
          <a:p>
            <a:pPr algn="ctr"/>
            <a:r>
              <a:rPr lang="ru-RU" sz="1600" dirty="0">
                <a:latin typeface="Franklin Gothic Demi" panose="020B0703020102020204" pitchFamily="34" charset="0"/>
              </a:rPr>
              <a:t>ОБЕЗВОЖЕННАЯ</a:t>
            </a:r>
          </a:p>
          <a:p>
            <a:pPr algn="ctr"/>
            <a:r>
              <a:rPr lang="ru-RU" sz="1600" dirty="0">
                <a:latin typeface="Franklin Gothic Demi" panose="020B0703020102020204" pitchFamily="34" charset="0"/>
              </a:rPr>
              <a:t>СУХАЯ</a:t>
            </a:r>
          </a:p>
          <a:p>
            <a:pPr algn="ctr"/>
            <a:r>
              <a:rPr lang="ru-RU" sz="1600" dirty="0">
                <a:latin typeface="Franklin Gothic Demi" panose="020B0703020102020204" pitchFamily="34" charset="0"/>
              </a:rPr>
              <a:t>КОЖА</a:t>
            </a:r>
          </a:p>
        </p:txBody>
      </p:sp>
      <p:sp>
        <p:nvSpPr>
          <p:cNvPr id="14" name="TextBox 13">
            <a:extLst>
              <a:ext uri="{FF2B5EF4-FFF2-40B4-BE49-F238E27FC236}">
                <a16:creationId xmlns:a16="http://schemas.microsoft.com/office/drawing/2014/main" id="{6A65857F-F336-4A34-91DE-0B8B994EEC45}"/>
              </a:ext>
            </a:extLst>
          </p:cNvPr>
          <p:cNvSpPr txBox="1"/>
          <p:nvPr/>
        </p:nvSpPr>
        <p:spPr>
          <a:xfrm>
            <a:off x="9832063" y="4394789"/>
            <a:ext cx="1651413" cy="584775"/>
          </a:xfrm>
          <a:prstGeom prst="rect">
            <a:avLst/>
          </a:prstGeom>
          <a:noFill/>
        </p:spPr>
        <p:txBody>
          <a:bodyPr wrap="none" rtlCol="0">
            <a:spAutoFit/>
          </a:bodyPr>
          <a:lstStyle/>
          <a:p>
            <a:pPr algn="ctr"/>
            <a:r>
              <a:rPr lang="ru-RU" sz="1600" dirty="0">
                <a:latin typeface="Franklin Gothic Demi" panose="020B0703020102020204" pitchFamily="34" charset="0"/>
              </a:rPr>
              <a:t>ТЕМНЫЕ КРУГИ</a:t>
            </a:r>
          </a:p>
          <a:p>
            <a:pPr algn="ctr"/>
            <a:r>
              <a:rPr lang="ru-RU" sz="1600" dirty="0">
                <a:latin typeface="Franklin Gothic Demi" panose="020B0703020102020204" pitchFamily="34" charset="0"/>
              </a:rPr>
              <a:t>ПОД ГЛАЗАМИ</a:t>
            </a:r>
          </a:p>
        </p:txBody>
      </p:sp>
    </p:spTree>
    <p:extLst>
      <p:ext uri="{BB962C8B-B14F-4D97-AF65-F5344CB8AC3E}">
        <p14:creationId xmlns:p14="http://schemas.microsoft.com/office/powerpoint/2010/main" val="206051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A3A4C7E7-40A7-45EA-A79F-CA53C96F7A3A}"/>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1312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10C8F7-FC4E-4CBD-9FD6-B3D35993B8DE}"/>
              </a:ext>
            </a:extLst>
          </p:cNvPr>
          <p:cNvSpPr txBox="1"/>
          <p:nvPr/>
        </p:nvSpPr>
        <p:spPr>
          <a:xfrm>
            <a:off x="1686046" y="1458027"/>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Franklin Gothic Demi" panose="020B0703020102020204" pitchFamily="34" charset="0"/>
                <a:ea typeface="+mj-ea"/>
                <a:cs typeface="+mj-cs"/>
              </a:rPr>
              <a:t>ХОТИТЕ ПО-ДРУГОМУ?</a:t>
            </a:r>
          </a:p>
          <a:p>
            <a:pPr algn="ctr">
              <a:lnSpc>
                <a:spcPct val="90000"/>
              </a:lnSpc>
              <a:spcBef>
                <a:spcPct val="0"/>
              </a:spcBef>
              <a:spcAft>
                <a:spcPts val="600"/>
              </a:spcAft>
            </a:pPr>
            <a:r>
              <a:rPr lang="en-US" sz="6000" dirty="0">
                <a:solidFill>
                  <a:srgbClr val="FFFFFF"/>
                </a:solidFill>
                <a:latin typeface="Franklin Gothic Demi" panose="020B0703020102020204" pitchFamily="34" charset="0"/>
                <a:ea typeface="+mj-ea"/>
                <a:cs typeface="+mj-cs"/>
              </a:rPr>
              <a:t>ДАВАЙТЕ ДЕЙСТВОВАТЬ</a:t>
            </a:r>
          </a:p>
        </p:txBody>
      </p:sp>
    </p:spTree>
    <p:extLst>
      <p:ext uri="{BB962C8B-B14F-4D97-AF65-F5344CB8AC3E}">
        <p14:creationId xmlns:p14="http://schemas.microsoft.com/office/powerpoint/2010/main" val="202850346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3CDEF-56C0-4CB5-9097-E7DE812CF5BE}"/>
              </a:ext>
            </a:extLst>
          </p:cNvPr>
          <p:cNvSpPr txBox="1"/>
          <p:nvPr/>
        </p:nvSpPr>
        <p:spPr>
          <a:xfrm>
            <a:off x="4908871" y="266218"/>
            <a:ext cx="7198247" cy="923330"/>
          </a:xfrm>
          <a:prstGeom prst="rect">
            <a:avLst/>
          </a:prstGeom>
          <a:noFill/>
        </p:spPr>
        <p:txBody>
          <a:bodyPr wrap="square" rtlCol="0">
            <a:spAutoFit/>
          </a:bodyPr>
          <a:lstStyle/>
          <a:p>
            <a:r>
              <a:rPr lang="ru-RU">
                <a:latin typeface="Franklin Gothic Demi" panose="020B0703020102020204" pitchFamily="34" charset="0"/>
              </a:rPr>
              <a:t>СЛЕДУЙТЕ ПРОСТЫМ РЕКОМЕНДАЦИЯМ – </a:t>
            </a:r>
          </a:p>
          <a:p>
            <a:r>
              <a:rPr lang="ru-RU">
                <a:latin typeface="Franklin Gothic Demi" panose="020B0703020102020204" pitchFamily="34" charset="0"/>
              </a:rPr>
              <a:t>ВЫ ПОЛУЧИТЕ НЕ ТОЛЬКО СТРОЙНУЮ ФИГУРУ, НО И КРАСИВУЮ КОЖУ</a:t>
            </a:r>
            <a:endParaRPr lang="ru-RU" dirty="0">
              <a:latin typeface="Franklin Gothic Demi" panose="020B0703020102020204" pitchFamily="34" charset="0"/>
            </a:endParaRPr>
          </a:p>
        </p:txBody>
      </p:sp>
      <p:pic>
        <p:nvPicPr>
          <p:cNvPr id="6146" name="Picture 2">
            <a:extLst>
              <a:ext uri="{FF2B5EF4-FFF2-40B4-BE49-F238E27FC236}">
                <a16:creationId xmlns:a16="http://schemas.microsoft.com/office/drawing/2014/main" id="{7E932202-1A28-4353-BCA1-3F0A19FA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81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D43D86A-55C4-4E50-89FC-ABA9DECEC83C}"/>
              </a:ext>
            </a:extLst>
          </p:cNvPr>
          <p:cNvSpPr/>
          <p:nvPr/>
        </p:nvSpPr>
        <p:spPr>
          <a:xfrm>
            <a:off x="5096719" y="1272443"/>
            <a:ext cx="6767332" cy="5433667"/>
          </a:xfrm>
          <a:prstGeom prst="rect">
            <a:avLst/>
          </a:prstGeom>
        </p:spPr>
        <p:txBody>
          <a:bodyPr wrap="square">
            <a:spAutoFit/>
          </a:bodyPr>
          <a:lstStyle/>
          <a:p>
            <a:pPr>
              <a:lnSpc>
                <a:spcPct val="107000"/>
              </a:lnSpc>
              <a:spcAft>
                <a:spcPts val="0"/>
              </a:spcAft>
            </a:pPr>
            <a:r>
              <a:rPr lang="ru-RU" sz="13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1. Худеем постепенно</a:t>
            </a:r>
          </a:p>
          <a:p>
            <a:pPr>
              <a:lnSpc>
                <a:spcPct val="107000"/>
              </a:lnSpc>
              <a:spcAft>
                <a:spcPts val="0"/>
              </a:spcAft>
            </a:pPr>
            <a:r>
              <a:rPr lang="ru-RU" sz="1300"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При резком похудении наша кожа не может быстро адаптироваться к новому весу, и происходит эффект воздушного шарика при выпускании воздуха. Кожа становится дряблой или обвисает. Поэтому важно худеть медленно, давая коже время на восстановление. Оптимально худеть на 500гр -1,5 кг в неделю</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2. Правильно питаемся</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Не нужно сидеть на изнуряющих диетах. Кожа не получает витаминов и микроэлементов, за счет чего теряет свою упругость. Необходимо соблюдать баланс. Не забывайте про протеин</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3. Питьевой режим</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Для того чтобы кожа дольше сохраняла здоровый и упругий вид, необходимо обеспечить достаточное поступление жидкости в организм. Вода необходима для гладкой и здоровой кожи.</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4. Спорт</a:t>
            </a:r>
            <a:endParaRPr lang="ru-RU" sz="1300" dirty="0">
              <a:effectLst/>
              <a:latin typeface="Candara" panose="020E0502030303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300"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Даже если вы решили худеть за счет только одного питания, вы не должны отказываться от силовых и аэробных нагрузок. Ведь именно движение и учащенное сердцебиение способствуют увеличению выработки коллагена. </a:t>
            </a:r>
          </a:p>
          <a:p>
            <a:pPr>
              <a:lnSpc>
                <a:spcPct val="107000"/>
              </a:lnSpc>
              <a:spcAft>
                <a:spcPts val="0"/>
              </a:spcAft>
            </a:pPr>
            <a:r>
              <a:rPr lang="ru-RU" sz="13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5. Контрастный душ </a:t>
            </a:r>
          </a:p>
          <a:p>
            <a:pPr>
              <a:lnSpc>
                <a:spcPct val="107000"/>
              </a:lnSpc>
              <a:spcAft>
                <a:spcPts val="0"/>
              </a:spcAft>
            </a:pPr>
            <a:r>
              <a:rPr lang="ru-RU" sz="1300"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Включите в ежедневный уход за кожей контрастный душ, а баню посещайте хотя бы один раз в неделю. Это ускоряет метаболизм, выводит шлаки и токсины. Кожа обновляется, процессы в ней ускоряются. После похудения или во время него — это отличный способ вернуть коже здоровый вид. </a:t>
            </a:r>
          </a:p>
          <a:p>
            <a:pPr>
              <a:lnSpc>
                <a:spcPct val="107000"/>
              </a:lnSpc>
              <a:spcAft>
                <a:spcPts val="0"/>
              </a:spcAft>
            </a:pPr>
            <a:r>
              <a:rPr lang="ru-RU" sz="1300" b="1" dirty="0">
                <a:solidFill>
                  <a:srgbClr val="000000"/>
                </a:solidFill>
                <a:latin typeface="Candara" panose="020E0502030303020204" pitchFamily="34" charset="0"/>
                <a:cs typeface="Times New Roman" panose="02020603050405020304" pitchFamily="18" charset="0"/>
              </a:rPr>
              <a:t>6. Массаж сухой щеткой</a:t>
            </a:r>
          </a:p>
          <a:p>
            <a:pPr>
              <a:lnSpc>
                <a:spcPct val="107000"/>
              </a:lnSpc>
              <a:spcAft>
                <a:spcPts val="0"/>
              </a:spcAft>
            </a:pPr>
            <a:r>
              <a:rPr lang="ru-RU" sz="1300" dirty="0">
                <a:solidFill>
                  <a:srgbClr val="000000"/>
                </a:solidFill>
                <a:latin typeface="Candara" panose="020E0502030303020204" pitchFamily="34" charset="0"/>
                <a:cs typeface="Times New Roman" panose="02020603050405020304" pitchFamily="18" charset="0"/>
              </a:rPr>
              <a:t>Делайте регулярно массаж сухой щеткой, он обеспечит эксфолиацию и  усиление кровоснабжения и будет способствовать повышению упругости кожи</a:t>
            </a:r>
          </a:p>
        </p:txBody>
      </p:sp>
    </p:spTree>
    <p:extLst>
      <p:ext uri="{BB962C8B-B14F-4D97-AF65-F5344CB8AC3E}">
        <p14:creationId xmlns:p14="http://schemas.microsoft.com/office/powerpoint/2010/main" val="331789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65661C4-7522-4677-934D-D04128C8D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353C3B-2485-4B49-93FA-51C170C74884}"/>
              </a:ext>
            </a:extLst>
          </p:cNvPr>
          <p:cNvSpPr txBox="1"/>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400" dirty="0">
                <a:solidFill>
                  <a:srgbClr val="262626"/>
                </a:solidFill>
                <a:latin typeface="+mj-lt"/>
                <a:ea typeface="+mj-ea"/>
                <a:cs typeface="+mj-cs"/>
              </a:rPr>
              <a:t>САМОЕ ГЛАВНОЕ</a:t>
            </a:r>
          </a:p>
          <a:p>
            <a:pPr algn="ctr">
              <a:lnSpc>
                <a:spcPct val="90000"/>
              </a:lnSpc>
              <a:spcBef>
                <a:spcPct val="0"/>
              </a:spcBef>
              <a:spcAft>
                <a:spcPts val="600"/>
              </a:spcAft>
            </a:pPr>
            <a:r>
              <a:rPr lang="en-US" sz="2400" b="1" dirty="0">
                <a:solidFill>
                  <a:srgbClr val="262626"/>
                </a:solidFill>
                <a:latin typeface="+mj-lt"/>
                <a:ea typeface="+mj-ea"/>
                <a:cs typeface="+mj-cs"/>
              </a:rPr>
              <a:t>ПРАВИЛЬНО УХАЖИВАЕМ ЗА КОЖЕЙ</a:t>
            </a:r>
          </a:p>
        </p:txBody>
      </p:sp>
    </p:spTree>
    <p:extLst>
      <p:ext uri="{BB962C8B-B14F-4D97-AF65-F5344CB8AC3E}">
        <p14:creationId xmlns:p14="http://schemas.microsoft.com/office/powerpoint/2010/main" val="157629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0BE22EA-A9A1-43B3-9462-A3850330F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F11C97-FC28-401B-BEC2-2FE38E8F6CFD}"/>
              </a:ext>
            </a:extLst>
          </p:cNvPr>
          <p:cNvSpPr txBox="1"/>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800" dirty="0">
                <a:solidFill>
                  <a:srgbClr val="262626"/>
                </a:solidFill>
                <a:latin typeface="+mj-lt"/>
                <a:ea typeface="+mj-ea"/>
                <a:cs typeface="+mj-cs"/>
              </a:rPr>
              <a:t>ОЧИЩЕНИЕ</a:t>
            </a:r>
          </a:p>
        </p:txBody>
      </p:sp>
    </p:spTree>
    <p:extLst>
      <p:ext uri="{BB962C8B-B14F-4D97-AF65-F5344CB8AC3E}">
        <p14:creationId xmlns:p14="http://schemas.microsoft.com/office/powerpoint/2010/main" val="2184218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6686</TotalTime>
  <Words>8020</Words>
  <Application>Microsoft Office PowerPoint</Application>
  <PresentationFormat>Widescreen</PresentationFormat>
  <Paragraphs>581</Paragraphs>
  <Slides>33</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Calibri</vt:lpstr>
      <vt:lpstr>Calibri Light</vt:lpstr>
      <vt:lpstr>Candara</vt:lpstr>
      <vt:lpstr>Franklin Gothic Book</vt:lpstr>
      <vt:lpstr>Franklin Gothic Demi</vt:lpstr>
      <vt:lpstr>Franklin Gothic Demi Cond</vt:lpstr>
      <vt:lpstr>Segoe UI</vt:lpstr>
      <vt:lpstr>Segoe UI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Natalya Pelinovskaya</dc:creator>
  <cp:lastModifiedBy>Natalya Pelinovskaya</cp:lastModifiedBy>
  <cp:revision>64</cp:revision>
  <dcterms:created xsi:type="dcterms:W3CDTF">2020-04-15T10:23:46Z</dcterms:created>
  <dcterms:modified xsi:type="dcterms:W3CDTF">2020-07-08T08:46:09Z</dcterms:modified>
</cp:coreProperties>
</file>